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427" r:id="rId2"/>
    <p:sldId id="388" r:id="rId3"/>
    <p:sldId id="374" r:id="rId4"/>
    <p:sldId id="412" r:id="rId5"/>
    <p:sldId id="389" r:id="rId6"/>
    <p:sldId id="416" r:id="rId7"/>
    <p:sldId id="420" r:id="rId8"/>
    <p:sldId id="418" r:id="rId9"/>
    <p:sldId id="419" r:id="rId10"/>
    <p:sldId id="426" r:id="rId11"/>
    <p:sldId id="423" r:id="rId12"/>
    <p:sldId id="425" r:id="rId13"/>
    <p:sldId id="42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737"/>
    <a:srgbClr val="FF1919"/>
    <a:srgbClr val="CC0000"/>
    <a:srgbClr val="FF0000"/>
    <a:srgbClr val="00CC00"/>
    <a:srgbClr val="80008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3" autoAdjust="0"/>
    <p:restoredTop sz="71048" autoAdjust="0"/>
  </p:normalViewPr>
  <p:slideViewPr>
    <p:cSldViewPr>
      <p:cViewPr>
        <p:scale>
          <a:sx n="50" d="100"/>
          <a:sy n="50" d="100"/>
        </p:scale>
        <p:origin x="-1464" y="-75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5DED3-2F8C-4008-87F5-FBD7DCD28C70}" type="datetimeFigureOut">
              <a:rPr lang="en-US" smtClean="0"/>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B733F-1E77-4B30-B97F-1FE8536D8C7E}" type="slidenum">
              <a:rPr lang="en-US" smtClean="0"/>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rPr>
              <a:t>Welcome to the first session of Breathe: A Stress Resilience Program by Masterpiece Living! </a:t>
            </a:r>
            <a:r>
              <a:rPr lang="en-US" b="1" i="1" dirty="0" smtClean="0"/>
              <a:t>Facilitator</a:t>
            </a:r>
            <a:r>
              <a:rPr lang="en-US" b="1" i="1" baseline="0" dirty="0" smtClean="0"/>
              <a:t>(s) introduce him/her/themselves.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rPr>
              <a:t>I’m so glad you made the decision to explore stress with us. Stress affects everyone and each of us responds differently to that stress. We are going to work toward understanding why we have stress in the first place, identifying what stresses you out and what reactions and symptoms come along with that stress. Then, we will begin to discuss and try new strategies and techniques to cope with the inevitable stressors of life. The ability to respond healthfully to stress is called stress resilience. Through the course of this program, we hope you find increased stress resilience in your life.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rPr>
              <a:t>Before we get started I want to invite all of us to remember that in this group we might be talking about some personal or sensitive topics. In order to make sure everyone feels comfortable, I would like us all to agree to a couple of things: that we will use respectful language, only share what is appropriate, and keep whatever is shared private to those of us in this room.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rPr>
              <a:t>Now, let’s take a moment to go around the room and introduce ourselves. Please tell us your name and share one word about what’s stressing you out right now.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1"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smtClean="0">
                <a:ln>
                  <a:noFill/>
                </a:ln>
                <a:solidFill>
                  <a:prstClr val="black"/>
                </a:solidFill>
                <a:effectLst/>
                <a:uLnTx/>
                <a:uFillTx/>
                <a:latin typeface="+mn-lt"/>
              </a:rPr>
              <a:t>**Presenter Note:  The notes in bold are directions and citations. The script to read is non-bolded text. </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a:t>
            </a:fld>
            <a:endParaRPr lang="en-US"/>
          </a:p>
        </p:txBody>
      </p:sp>
    </p:spTree>
    <p:extLst>
      <p:ext uri="{BB962C8B-B14F-4D97-AF65-F5344CB8AC3E}">
        <p14:creationId xmlns:p14="http://schemas.microsoft.com/office/powerpoint/2010/main" val="34080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successful aging research tells</a:t>
            </a:r>
            <a:r>
              <a:rPr lang="en-US" baseline="0" dirty="0" smtClean="0"/>
              <a:t> us that 70% of the way we age is due to lifestyle choices, that growth is possible at any age, and it’s never too late to make changes that will increase our quality of life! </a:t>
            </a:r>
          </a:p>
          <a:p>
            <a:endParaRPr lang="en-US" baseline="0" dirty="0" smtClean="0"/>
          </a:p>
          <a:p>
            <a:r>
              <a:rPr lang="en-US" baseline="0" dirty="0" smtClean="0"/>
              <a:t>So, it’s time to take what we’ve learned and create a personalized plan for implementing lifestyle choices to increase stress resilience. No amount of learning about the research will translate into successful aging without proper action behind it!</a:t>
            </a:r>
          </a:p>
        </p:txBody>
      </p:sp>
      <p:sp>
        <p:nvSpPr>
          <p:cNvPr id="4" name="Slide Number Placeholder 3"/>
          <p:cNvSpPr>
            <a:spLocks noGrp="1"/>
          </p:cNvSpPr>
          <p:nvPr>
            <p:ph type="sldNum" sz="quarter" idx="10"/>
          </p:nvPr>
        </p:nvSpPr>
        <p:spPr/>
        <p:txBody>
          <a:bodyPr/>
          <a:lstStyle/>
          <a:p>
            <a:fld id="{019B733F-1E77-4B30-B97F-1FE8536D8C7E}" type="slidenum">
              <a:rPr lang="en-US" smtClean="0"/>
              <a:t>10</a:t>
            </a:fld>
            <a:endParaRPr lang="en-US"/>
          </a:p>
        </p:txBody>
      </p:sp>
    </p:spTree>
    <p:extLst>
      <p:ext uri="{BB962C8B-B14F-4D97-AF65-F5344CB8AC3E}">
        <p14:creationId xmlns:p14="http://schemas.microsoft.com/office/powerpoint/2010/main" val="297086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Throughout the course of this program we have learned techniques for responding healthfully to stress (breathe, exercise, journal, seek social support). We learned ways to practice relaxation on a regular basis to provide an opportunity for our bodies to recover from stress (breathing, compassion training, PMR, guided imagery). We discussed lifestyle choices that impact the way we experience stress (nutrition, sleep, exercise, environment). And we talked about our perception of stress, our attitude, and our perception of choice and control as being factors for impacting stress.</a:t>
            </a:r>
          </a:p>
          <a:p>
            <a:endParaRPr lang="en-US" baseline="0" dirty="0" smtClean="0"/>
          </a:p>
          <a:p>
            <a:r>
              <a:rPr lang="en-US" baseline="0" dirty="0" smtClean="0"/>
              <a:t>Let’s take some time now, to decide what you might want to take with you from this program into your daily life. There are a lot of options to choose from, and it may be helpful to consider first what has been most enjoyable for you or what has resonated the most. </a:t>
            </a:r>
          </a:p>
          <a:p>
            <a:endParaRPr lang="en-US" b="1" baseline="0" dirty="0" smtClean="0"/>
          </a:p>
          <a:p>
            <a:r>
              <a:rPr lang="en-US" b="1" dirty="0" smtClean="0"/>
              <a:t>[Handout week</a:t>
            </a:r>
            <a:r>
              <a:rPr lang="en-US" b="1" baseline="0" dirty="0" smtClean="0"/>
              <a:t> 4 worksheet and encourage participants to consider each of the questions as you read them from the slide and write them on their paper to take home with them]</a:t>
            </a:r>
          </a:p>
          <a:p>
            <a:r>
              <a:rPr lang="en-US" sz="1200" dirty="0" smtClean="0"/>
              <a:t>What does this mean for me?</a:t>
            </a:r>
          </a:p>
          <a:p>
            <a:r>
              <a:rPr lang="en-US" sz="1200" dirty="0" smtClean="0"/>
              <a:t>What triggers can I reduce or eliminate?</a:t>
            </a:r>
          </a:p>
          <a:p>
            <a:r>
              <a:rPr lang="en-US" sz="1200" dirty="0" smtClean="0"/>
              <a:t>What technique will I use during times of acute stress?</a:t>
            </a:r>
          </a:p>
          <a:p>
            <a:r>
              <a:rPr lang="en-US" sz="1200" dirty="0" smtClean="0"/>
              <a:t>Which relaxation technique will I practice daily?</a:t>
            </a:r>
          </a:p>
          <a:p>
            <a:r>
              <a:rPr lang="en-US" sz="1200" dirty="0" smtClean="0"/>
              <a:t>Which lifestyle choice do I want to focus on for supporting my overall stress resilience?</a:t>
            </a:r>
          </a:p>
          <a:p>
            <a:endParaRPr lang="en-US" sz="1200" dirty="0" smtClean="0"/>
          </a:p>
          <a:p>
            <a:r>
              <a:rPr lang="en-US" b="1" dirty="0" smtClean="0"/>
              <a:t>[open</a:t>
            </a:r>
            <a:r>
              <a:rPr lang="en-US" b="1" baseline="0" dirty="0" smtClean="0"/>
              <a:t> for discussion]</a:t>
            </a:r>
          </a:p>
          <a:p>
            <a:r>
              <a:rPr lang="en-US" sz="1200" dirty="0" smtClean="0"/>
              <a:t>We’ve</a:t>
            </a:r>
            <a:r>
              <a:rPr lang="en-US" sz="1200" baseline="0" dirty="0" smtClean="0"/>
              <a:t> learned what we can do for stress resilience, we’ve identified what we would like to try, and now we can increase our chances of success by sharing our plan and gaining the support of others.</a:t>
            </a:r>
          </a:p>
          <a:p>
            <a:endParaRPr lang="en-US" sz="1200" baseline="0" dirty="0" smtClean="0"/>
          </a:p>
          <a:p>
            <a:r>
              <a:rPr lang="en-US" sz="1200" dirty="0" smtClean="0"/>
              <a:t>Who would like to share their plan for increasing</a:t>
            </a:r>
            <a:r>
              <a:rPr lang="en-US" sz="1200" baseline="0" dirty="0" smtClean="0"/>
              <a:t> stress resilience in their life?</a:t>
            </a:r>
            <a:endParaRPr lang="en-US" sz="1200" dirty="0" smtClean="0"/>
          </a:p>
          <a:p>
            <a:endParaRPr lang="en-US" sz="1200" dirty="0" smtClean="0"/>
          </a:p>
          <a:p>
            <a:r>
              <a:rPr lang="en-US" sz="1200" dirty="0" smtClean="0"/>
              <a:t>Now that you have identified a few things to focus</a:t>
            </a:r>
            <a:r>
              <a:rPr lang="en-US" sz="1200" baseline="0" dirty="0" smtClean="0"/>
              <a:t> on for supporting your stress resilience, I invite you to check in with one another and remember that each of your interactions has the possibility to fill or deplete another person’s bucket. So, let’s all work together to create a culture of positivity in each of our interactions.</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019B733F-1E77-4B30-B97F-1FE8536D8C7E}" type="slidenum">
              <a:rPr lang="en-US" smtClean="0"/>
              <a:t>11</a:t>
            </a:fld>
            <a:endParaRPr lang="en-US"/>
          </a:p>
        </p:txBody>
      </p:sp>
    </p:spTree>
    <p:extLst>
      <p:ext uri="{BB962C8B-B14F-4D97-AF65-F5344CB8AC3E}">
        <p14:creationId xmlns:p14="http://schemas.microsoft.com/office/powerpoint/2010/main" val="328181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12</a:t>
            </a:fld>
            <a:endParaRPr lang="en-US"/>
          </a:p>
        </p:txBody>
      </p:sp>
    </p:spTree>
    <p:extLst>
      <p:ext uri="{BB962C8B-B14F-4D97-AF65-F5344CB8AC3E}">
        <p14:creationId xmlns:p14="http://schemas.microsoft.com/office/powerpoint/2010/main" val="67506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we finish today, I invite each of you to share one word that summarizes your takeaway from participating in Breathe these last 4 weeks.</a:t>
            </a:r>
          </a:p>
          <a:p>
            <a:endParaRPr lang="en-US" baseline="0" dirty="0" smtClean="0"/>
          </a:p>
          <a:p>
            <a:r>
              <a:rPr lang="en-US" baseline="0" dirty="0" smtClean="0"/>
              <a:t>Thank you all for sharing. And now, to complete today’s session let’s all breathe together one last time. Inhale, and exhale. Have a good week!</a:t>
            </a:r>
          </a:p>
        </p:txBody>
      </p:sp>
      <p:sp>
        <p:nvSpPr>
          <p:cNvPr id="4" name="Slide Number Placeholder 3"/>
          <p:cNvSpPr>
            <a:spLocks noGrp="1"/>
          </p:cNvSpPr>
          <p:nvPr>
            <p:ph type="sldNum" sz="quarter" idx="10"/>
          </p:nvPr>
        </p:nvSpPr>
        <p:spPr/>
        <p:txBody>
          <a:bodyPr/>
          <a:lstStyle/>
          <a:p>
            <a:fld id="{019B733F-1E77-4B30-B97F-1FE8536D8C7E}" type="slidenum">
              <a:rPr lang="en-US" smtClean="0"/>
              <a:t>13</a:t>
            </a:fld>
            <a:endParaRPr lang="en-US"/>
          </a:p>
        </p:txBody>
      </p:sp>
    </p:spTree>
    <p:extLst>
      <p:ext uri="{BB962C8B-B14F-4D97-AF65-F5344CB8AC3E}">
        <p14:creationId xmlns:p14="http://schemas.microsoft.com/office/powerpoint/2010/main" val="418115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92D050"/>
              </a:buClr>
              <a:buNone/>
            </a:pPr>
            <a:r>
              <a:rPr lang="en-US" dirty="0" smtClean="0"/>
              <a:t>Last week</a:t>
            </a:r>
            <a:r>
              <a:rPr lang="en-US" baseline="0" dirty="0" smtClean="0"/>
              <a:t> </a:t>
            </a:r>
            <a:r>
              <a:rPr lang="en-US" dirty="0" smtClean="0"/>
              <a:t>we </a:t>
            </a:r>
            <a:r>
              <a:rPr lang="en-US" dirty="0" smtClean="0">
                <a:solidFill>
                  <a:prstClr val="black"/>
                </a:solidFill>
              </a:rPr>
              <a:t>discussed how lifestyle impacts the way we experience stress.</a:t>
            </a:r>
          </a:p>
          <a:p>
            <a:pPr marL="0" indent="0">
              <a:buNone/>
            </a:pPr>
            <a:r>
              <a:rPr lang="en-US" dirty="0" smtClean="0"/>
              <a:t>This week</a:t>
            </a:r>
            <a:r>
              <a:rPr lang="en-US" baseline="0" dirty="0" smtClean="0"/>
              <a:t> </a:t>
            </a:r>
            <a:r>
              <a:rPr lang="en-US" dirty="0" smtClean="0"/>
              <a:t>we will review what we’ve learned about increasing stress resilience and discuss how we can incorporate these techniques into our daily lives.</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a:t>
            </a:fld>
            <a:endParaRPr lang="en-US"/>
          </a:p>
        </p:txBody>
      </p:sp>
    </p:spTree>
    <p:extLst>
      <p:ext uri="{BB962C8B-B14F-4D97-AF65-F5344CB8AC3E}">
        <p14:creationId xmlns:p14="http://schemas.microsoft.com/office/powerpoint/2010/main" val="358485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we’ve done in the last three sessions, let’s take time to stop and check in</a:t>
            </a:r>
            <a:r>
              <a:rPr lang="en-US" baseline="0" dirty="0" smtClean="0"/>
              <a:t> with our bodies and breathe together.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Play/read the breathing exercise from Week 1</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3</a:t>
            </a:fld>
            <a:endParaRPr lang="en-US"/>
          </a:p>
        </p:txBody>
      </p:sp>
    </p:spTree>
    <p:extLst>
      <p:ext uri="{BB962C8B-B14F-4D97-AF65-F5344CB8AC3E}">
        <p14:creationId xmlns:p14="http://schemas.microsoft.com/office/powerpoint/2010/main" val="325729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 any further, I would</a:t>
            </a:r>
            <a:r>
              <a:rPr lang="en-US" baseline="0" dirty="0" smtClean="0"/>
              <a:t> like to check in with everyone to see if you had any thoughts come to mind since last week that you’d like to share with the group. </a:t>
            </a:r>
          </a:p>
          <a:p>
            <a:endParaRPr lang="en-US" baseline="0" dirty="0" smtClean="0"/>
          </a:p>
          <a:p>
            <a:r>
              <a:rPr lang="en-US" b="1" baseline="0" dirty="0" smtClean="0"/>
              <a:t>[open for discussion]</a:t>
            </a:r>
          </a:p>
          <a:p>
            <a:r>
              <a:rPr lang="en-US" baseline="0" dirty="0" smtClean="0"/>
              <a:t>Was anyone able to practice the progressive muscle relaxation at home?</a:t>
            </a:r>
            <a:br>
              <a:rPr lang="en-US" baseline="0" dirty="0" smtClean="0"/>
            </a:br>
            <a:r>
              <a:rPr lang="en-US" baseline="0" dirty="0" smtClean="0"/>
              <a:t>When did you do it? </a:t>
            </a:r>
          </a:p>
          <a:p>
            <a:r>
              <a:rPr lang="en-US" baseline="0" dirty="0" smtClean="0"/>
              <a:t>What was your experience like?</a:t>
            </a:r>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8252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a:t>
            </a:r>
            <a:r>
              <a:rPr lang="en-US" sz="1200" kern="1200" baseline="0" dirty="0" smtClean="0">
                <a:solidFill>
                  <a:schemeClr val="tx1"/>
                </a:solidFill>
                <a:effectLst/>
                <a:latin typeface="+mn-lt"/>
                <a:ea typeface="+mn-ea"/>
                <a:cs typeface="+mn-cs"/>
              </a:rPr>
              <a:t> take a moment to review the what happens in our bodies when we are stressed</a:t>
            </a:r>
            <a:r>
              <a:rPr lang="en-US" sz="1200" b="0" kern="1200" baseline="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[play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[open for discussion reviewing concepts from week 1 –select from the following questions]</a:t>
            </a: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What is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Why does it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When is it helpful?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When is it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What is the impact of chronic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Who can describe what’s happening when we have chronic stress?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Chronic</a:t>
            </a:r>
            <a:r>
              <a:rPr lang="en-US" sz="1200" b="1" i="1" kern="1200" baseline="0" dirty="0" smtClean="0">
                <a:solidFill>
                  <a:schemeClr val="tx1"/>
                </a:solidFill>
                <a:effectLst/>
                <a:latin typeface="+mn-lt"/>
                <a:ea typeface="+mn-ea"/>
                <a:cs typeface="+mn-cs"/>
              </a:rPr>
              <a:t> stress is repeatedly triggering the stress response without enough time to recover in between. This can result in an oversensitivity to stressors making the stress experience even more challenging.</a:t>
            </a:r>
            <a:endParaRPr lang="en-US" sz="1200" b="1"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5</a:t>
            </a:fld>
            <a:endParaRPr lang="en-US"/>
          </a:p>
        </p:txBody>
      </p:sp>
    </p:spTree>
    <p:extLst>
      <p:ext uri="{BB962C8B-B14F-4D97-AF65-F5344CB8AC3E}">
        <p14:creationId xmlns:p14="http://schemas.microsoft.com/office/powerpoint/2010/main" val="49333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a:t>
            </a:r>
            <a:r>
              <a:rPr lang="en-US" b="1" baseline="0" dirty="0" smtClean="0"/>
              <a:t> discussion reviewing week 2 concepts]</a:t>
            </a:r>
          </a:p>
          <a:p>
            <a:r>
              <a:rPr lang="en-US" b="1" baseline="0" dirty="0" smtClean="0"/>
              <a:t>Compassion for others</a:t>
            </a:r>
          </a:p>
          <a:p>
            <a:r>
              <a:rPr lang="en-US" b="1" baseline="0" dirty="0" smtClean="0"/>
              <a:t>Attitude</a:t>
            </a:r>
          </a:p>
          <a:p>
            <a:r>
              <a:rPr lang="en-US" b="1" baseline="0" dirty="0" smtClean="0"/>
              <a:t>Worry</a:t>
            </a:r>
          </a:p>
          <a:p>
            <a:r>
              <a:rPr lang="en-US" b="1" baseline="0" dirty="0" smtClean="0"/>
              <a:t>Meaning and purpose</a:t>
            </a:r>
          </a:p>
          <a:p>
            <a:r>
              <a:rPr lang="en-US" b="1" baseline="0" dirty="0" smtClean="0"/>
              <a:t>Laughter</a:t>
            </a:r>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t>6</a:t>
            </a:fld>
            <a:endParaRPr lang="en-US"/>
          </a:p>
        </p:txBody>
      </p:sp>
    </p:spTree>
    <p:extLst>
      <p:ext uri="{BB962C8B-B14F-4D97-AF65-F5344CB8AC3E}">
        <p14:creationId xmlns:p14="http://schemas.microsoft.com/office/powerpoint/2010/main" val="4806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week 3 we discussed the coping strategies and the impact of lifestyle choices on our stress response</a:t>
            </a:r>
          </a:p>
          <a:p>
            <a:endParaRPr lang="en-US" baseline="0" dirty="0" smtClean="0"/>
          </a:p>
          <a:p>
            <a:r>
              <a:rPr lang="en-US" b="1" baseline="0" dirty="0" smtClean="0"/>
              <a:t>[open discussion reviewing concepts from week 3]</a:t>
            </a:r>
          </a:p>
          <a:p>
            <a:r>
              <a:rPr lang="en-US" b="1" baseline="0" dirty="0" smtClean="0"/>
              <a:t>Coping strategies – some are more supportive than others (journaling, talking with a friend, massage, exercise)</a:t>
            </a:r>
          </a:p>
          <a:p>
            <a:r>
              <a:rPr lang="en-US" b="1" baseline="0" dirty="0" smtClean="0"/>
              <a:t>Lifestyle choices – environment, healthy and balanced meals, mindful eating, sleep, exercise, social connection</a:t>
            </a:r>
          </a:p>
          <a:p>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t>7</a:t>
            </a:fld>
            <a:endParaRPr lang="en-US"/>
          </a:p>
        </p:txBody>
      </p:sp>
    </p:spTree>
    <p:extLst>
      <p:ext uri="{BB962C8B-B14F-4D97-AF65-F5344CB8AC3E}">
        <p14:creationId xmlns:p14="http://schemas.microsoft.com/office/powerpoint/2010/main" val="285820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[Play video]</a:t>
            </a:r>
          </a:p>
          <a:p>
            <a:endParaRPr lang="en-US" b="1" i="1" dirty="0" smtClean="0"/>
          </a:p>
          <a:p>
            <a:r>
              <a:rPr lang="en-US" b="1" i="1" dirty="0" smtClean="0"/>
              <a:t>We chose this video</a:t>
            </a:r>
            <a:r>
              <a:rPr lang="en-US" b="1" i="1" baseline="0" dirty="0" smtClean="0"/>
              <a:t> as a summary of how stress works, to remind us that perception is an important contributor to how stress impacts us, and to remind us that we cannot control the stressful things in life, but that we can always choose our response to it. Please ensure the participants take away this message. We are NOT condoning stress as a good thing but simply emphasizing the point that we do have a lot of control over how it impacts our health.</a:t>
            </a:r>
            <a:endParaRPr lang="en-US" b="1" i="1" dirty="0" smtClean="0"/>
          </a:p>
          <a:p>
            <a:endParaRPr lang="en-US" dirty="0" smtClean="0"/>
          </a:p>
          <a:p>
            <a:r>
              <a:rPr lang="en-US" b="1" dirty="0" smtClean="0"/>
              <a:t>[open</a:t>
            </a:r>
            <a:r>
              <a:rPr lang="en-US" b="1" baseline="0" dirty="0" smtClean="0"/>
              <a:t> discussion – about 1-2 minutes]</a:t>
            </a:r>
          </a:p>
          <a:p>
            <a:endParaRPr lang="en-US" b="1" baseline="0" dirty="0" smtClean="0"/>
          </a:p>
          <a:p>
            <a:r>
              <a:rPr lang="en-US" b="0" baseline="0" dirty="0" smtClean="0"/>
              <a:t>What is the message of this video?</a:t>
            </a:r>
          </a:p>
          <a:p>
            <a:r>
              <a:rPr lang="en-US" b="0" baseline="0" dirty="0" smtClean="0"/>
              <a:t>How does this apply to what we’ve been learning?</a:t>
            </a:r>
          </a:p>
          <a:p>
            <a:endParaRPr lang="en-US" b="0" dirty="0"/>
          </a:p>
        </p:txBody>
      </p:sp>
      <p:sp>
        <p:nvSpPr>
          <p:cNvPr id="4" name="Slide Number Placeholder 3"/>
          <p:cNvSpPr>
            <a:spLocks noGrp="1"/>
          </p:cNvSpPr>
          <p:nvPr>
            <p:ph type="sldNum" sz="quarter" idx="10"/>
          </p:nvPr>
        </p:nvSpPr>
        <p:spPr/>
        <p:txBody>
          <a:bodyPr/>
          <a:lstStyle/>
          <a:p>
            <a:fld id="{019B733F-1E77-4B30-B97F-1FE8536D8C7E}" type="slidenum">
              <a:rPr lang="en-US" smtClean="0"/>
              <a:t>8</a:t>
            </a:fld>
            <a:endParaRPr lang="en-US"/>
          </a:p>
        </p:txBody>
      </p:sp>
    </p:spTree>
    <p:extLst>
      <p:ext uri="{BB962C8B-B14F-4D97-AF65-F5344CB8AC3E}">
        <p14:creationId xmlns:p14="http://schemas.microsoft.com/office/powerpoint/2010/main" val="155903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have learned several techniques for finding a place of relaxation that allows our body to recover from the effects of our stress response. Today we are going to practice one more. Guided imagery can be powerful for increasing stress resilience because by engaging the brain in using all the senses, you actually change your physiology. Just like the brain triggers the same stress response whether you are experiencing, watching, remembering, or anticipating something stressful. The same happens when we envision something peaceful and relaxing, thanks to mirror neurons in the brain.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Again, I invite you to practice this here, then try it at home. Remember, regular practice builds our stress resilience over time. The more we access that place of calm and give our body a chance to recover between stressors, the more easily your body will be able to find balance in the future, because it is familiar. This is part of our process to increase stress resilience.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Play/read guided imagery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Image Resource: http://www.webstockpro.com/Fancy/FAN2015082.Senior-man-eyes-closed-Photo/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9</a:t>
            </a:fld>
            <a:endParaRPr lang="en-US"/>
          </a:p>
        </p:txBody>
      </p:sp>
    </p:spTree>
    <p:extLst>
      <p:ext uri="{BB962C8B-B14F-4D97-AF65-F5344CB8AC3E}">
        <p14:creationId xmlns:p14="http://schemas.microsoft.com/office/powerpoint/2010/main" val="8753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9144" y="6068699"/>
            <a:ext cx="2249424"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bg1"/>
                </a:solidFill>
              </a:defRPr>
            </a:lvl1pPr>
          </a:lstStyle>
          <a:p>
            <a:pPr algn="ctr"/>
            <a:fld id="{18C846BA-F8E0-4B55-A464-885D036885C2}" type="datetimeFigureOut">
              <a:rPr lang="en-US" smtClean="0"/>
              <a:pPr algn="ctr"/>
              <a:t>11/6/2013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C846BA-F8E0-4B55-A464-885D036885C2}" type="datetimeFigureOut">
              <a:rPr lang="en-US" smtClean="0"/>
              <a:t>11/6/2013</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C846BA-F8E0-4B55-A464-885D036885C2}" type="datetimeFigureOut">
              <a:rPr lang="en-US" smtClean="0"/>
              <a:t>11/6/2013</a:t>
            </a:fld>
            <a:endParaRPr lang="en-US"/>
          </a:p>
        </p:txBody>
      </p:sp>
      <p:sp>
        <p:nvSpPr>
          <p:cNvPr id="6" name="Footer Placeholder 5"/>
          <p:cNvSpPr>
            <a:spLocks noGrp="1"/>
          </p:cNvSpPr>
          <p:nvPr>
            <p:ph type="ftr" sz="quarter" idx="11"/>
          </p:nvPr>
        </p:nvSpPr>
        <p:spPr/>
        <p:txBody>
          <a:body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8C846BA-F8E0-4B55-A464-885D036885C2}" type="datetimeFigureOut">
              <a:rPr lang="en-US" smtClean="0"/>
              <a:t>11/6/2013</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846BA-F8E0-4B55-A464-885D036885C2}"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8C846BA-F8E0-4B55-A464-885D036885C2}" type="datetimeFigureOut">
              <a:rPr lang="en-US" smtClean="0"/>
              <a:t>11/6/2013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BA413389-1FC3-4EA7-93CD-98082BE8D5C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C846BA-F8E0-4B55-A464-885D036885C2}"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Rectangle 10"/>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4021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Gina Thurber\Pictures\Masterpiece\MPL Logos\Masterpiece color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929" y="457200"/>
            <a:ext cx="994800" cy="125731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13" name="Straight Connector 12"/>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8C846BA-F8E0-4B55-A464-885D036885C2}" type="datetimeFigureOut">
              <a:rPr lang="en-US" smtClean="0"/>
              <a:t>11/6/2013</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2548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8C846BA-F8E0-4B55-A464-885D036885C2}" type="datetimeFigureOut">
              <a:rPr lang="en-US" smtClean="0"/>
              <a:t>11/6/2013</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8C846BA-F8E0-4B55-A464-885D036885C2}" type="datetimeFigureOut">
              <a:rPr lang="en-US" smtClean="0"/>
              <a:t>11/6/2013</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8C846BA-F8E0-4B55-A464-885D036885C2}" type="datetimeFigureOut">
              <a:rPr lang="en-US" smtClean="0"/>
              <a:t>11/6/2013</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8C846BA-F8E0-4B55-A464-885D036885C2}" type="datetimeFigureOut">
              <a:rPr lang="en-US" smtClean="0"/>
              <a:t>11/6/2013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5" r:id="rId4"/>
    <p:sldLayoutId id="2147483746" r:id="rId5"/>
    <p:sldLayoutId id="2147483744" r:id="rId6"/>
    <p:sldLayoutId id="2147483735" r:id="rId7"/>
    <p:sldLayoutId id="2147483736" r:id="rId8"/>
    <p:sldLayoutId id="2147483737" r:id="rId9"/>
    <p:sldLayoutId id="2147483738" r:id="rId10"/>
    <p:sldLayoutId id="2147483740" r:id="rId11"/>
    <p:sldLayoutId id="2147483741" r:id="rId12"/>
    <p:sldLayoutId id="2147483742" r:id="rId13"/>
    <p:sldLayoutId id="2147483743" r:id="rId14"/>
  </p:sldLayoutIdLs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7S_BB7R8NM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cGyVTAoXE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a:solidFill>
                <a:schemeClr val="bg1"/>
              </a:solidFill>
            </a:endParaRPr>
          </a:p>
        </p:txBody>
      </p:sp>
      <p:pic>
        <p:nvPicPr>
          <p:cNvPr id="1026" name="Picture 2" descr="C:\Users\CHRISTA\Documents\Breathe\Logos\breathe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278" y="1066800"/>
            <a:ext cx="6858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4343400"/>
            <a:ext cx="6324600" cy="1446550"/>
          </a:xfrm>
          <a:prstGeom prst="rect">
            <a:avLst/>
          </a:prstGeom>
          <a:noFill/>
        </p:spPr>
        <p:txBody>
          <a:bodyPr wrap="square" rtlCol="0">
            <a:spAutoFit/>
          </a:bodyPr>
          <a:lstStyle/>
          <a:p>
            <a:pPr algn="ctr"/>
            <a:r>
              <a:rPr lang="en-US" sz="4400" dirty="0" smtClean="0"/>
              <a:t>Session 4:</a:t>
            </a:r>
          </a:p>
          <a:p>
            <a:pPr algn="ctr"/>
            <a:r>
              <a:rPr lang="en-US" sz="4400" dirty="0" smtClean="0"/>
              <a:t>Creating Stress Resilience</a:t>
            </a:r>
            <a:endParaRPr lang="en-US" sz="4400" dirty="0"/>
          </a:p>
        </p:txBody>
      </p:sp>
    </p:spTree>
    <p:extLst>
      <p:ext uri="{BB962C8B-B14F-4D97-AF65-F5344CB8AC3E}">
        <p14:creationId xmlns:p14="http://schemas.microsoft.com/office/powerpoint/2010/main" val="395913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Aging Research</a:t>
            </a:r>
            <a:endParaRPr lang="en-US" dirty="0"/>
          </a:p>
        </p:txBody>
      </p:sp>
      <p:pic>
        <p:nvPicPr>
          <p:cNvPr id="1026" name="Picture 2" descr="S:\Operations\Training\MPL Team Member Training\Training_Orientation\New Ops team member\3. Integration Content (Pre-Launch)\10 Week Webinar Training\Week 10\SAM Toolkit CD\7.Appendix - Documents\MPL Images\5. successful aging curve graph.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844" t="5358" r="5982" b="9524"/>
          <a:stretch/>
        </p:blipFill>
        <p:spPr bwMode="auto">
          <a:xfrm>
            <a:off x="1371600" y="1371600"/>
            <a:ext cx="7239000" cy="534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4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Stress Resilience</a:t>
            </a:r>
            <a:endParaRPr lang="en-US" dirty="0"/>
          </a:p>
        </p:txBody>
      </p:sp>
      <p:sp>
        <p:nvSpPr>
          <p:cNvPr id="3" name="Content Placeholder 2"/>
          <p:cNvSpPr>
            <a:spLocks noGrp="1"/>
          </p:cNvSpPr>
          <p:nvPr>
            <p:ph sz="quarter" idx="1"/>
          </p:nvPr>
        </p:nvSpPr>
        <p:spPr/>
        <p:txBody>
          <a:bodyPr>
            <a:normAutofit fontScale="92500"/>
          </a:bodyPr>
          <a:lstStyle/>
          <a:p>
            <a:r>
              <a:rPr lang="en-US" sz="3600" dirty="0" smtClean="0"/>
              <a:t>What does this mean for me?</a:t>
            </a:r>
          </a:p>
          <a:p>
            <a:r>
              <a:rPr lang="en-US" sz="3600" dirty="0" smtClean="0"/>
              <a:t>What triggers can I reduce or eliminate?</a:t>
            </a:r>
          </a:p>
          <a:p>
            <a:r>
              <a:rPr lang="en-US" sz="3600" dirty="0" smtClean="0"/>
              <a:t>What technique will I use during times of acute stress?</a:t>
            </a:r>
          </a:p>
          <a:p>
            <a:r>
              <a:rPr lang="en-US" sz="3600" dirty="0" smtClean="0"/>
              <a:t>Which relaxation technique will I practice daily?</a:t>
            </a:r>
          </a:p>
          <a:p>
            <a:r>
              <a:rPr lang="en-US" sz="3600" dirty="0" smtClean="0"/>
              <a:t>Which lifestyle choice do I want to focus on for supporting my overall stress resilience?</a:t>
            </a:r>
          </a:p>
          <a:p>
            <a:pPr marL="0" indent="0">
              <a:buNone/>
            </a:pPr>
            <a:endParaRPr lang="en-US" dirty="0"/>
          </a:p>
        </p:txBody>
      </p:sp>
    </p:spTree>
    <p:extLst>
      <p:ext uri="{BB962C8B-B14F-4D97-AF65-F5344CB8AC3E}">
        <p14:creationId xmlns:p14="http://schemas.microsoft.com/office/powerpoint/2010/main" val="592837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Stress resilience is our ability to recover from the “curve balls” of life</a:t>
            </a:r>
          </a:p>
          <a:p>
            <a:r>
              <a:rPr lang="en-US" dirty="0" smtClean="0"/>
              <a:t>Daily relaxation practice increases stress resilience</a:t>
            </a:r>
          </a:p>
          <a:p>
            <a:r>
              <a:rPr lang="en-US" dirty="0" smtClean="0"/>
              <a:t>We can choose how we respond to any given situation</a:t>
            </a:r>
          </a:p>
          <a:p>
            <a:r>
              <a:rPr lang="en-US" dirty="0" smtClean="0"/>
              <a:t>How we respond impacts those around us, as well as our own health</a:t>
            </a:r>
          </a:p>
          <a:p>
            <a:r>
              <a:rPr lang="en-US" dirty="0" smtClean="0"/>
              <a:t>Putting a plan into action is easier when we share it with a supportive group of people</a:t>
            </a:r>
          </a:p>
          <a:p>
            <a:endParaRPr lang="en-US" dirty="0" smtClean="0"/>
          </a:p>
          <a:p>
            <a:endParaRPr lang="en-US" dirty="0"/>
          </a:p>
        </p:txBody>
      </p:sp>
    </p:spTree>
    <p:extLst>
      <p:ext uri="{BB962C8B-B14F-4D97-AF65-F5344CB8AC3E}">
        <p14:creationId xmlns:p14="http://schemas.microsoft.com/office/powerpoint/2010/main" val="383009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0257" y="1752600"/>
            <a:ext cx="8076543" cy="4495800"/>
          </a:xfrm>
        </p:spPr>
        <p:txBody>
          <a:bodyPr/>
          <a:lstStyle/>
          <a:p>
            <a:pPr marL="0" indent="0">
              <a:buNone/>
            </a:pPr>
            <a:r>
              <a:rPr lang="en-US" sz="4400" dirty="0" smtClean="0"/>
              <a:t>Thank you…</a:t>
            </a:r>
            <a:endParaRPr lang="en-US" sz="4400" dirty="0"/>
          </a:p>
          <a:p>
            <a:pPr marL="0" indent="0">
              <a:buNone/>
            </a:pPr>
            <a:r>
              <a:rPr lang="en-US" dirty="0"/>
              <a:t>… </a:t>
            </a:r>
            <a:r>
              <a:rPr lang="en-US" dirty="0" smtClean="0"/>
              <a:t>please stay for just a few moments to complete the post-test.</a:t>
            </a:r>
            <a:endParaRPr lang="en-US" dirty="0"/>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557" y="4191000"/>
            <a:ext cx="5638800" cy="225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2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76400" y="1447800"/>
            <a:ext cx="6522493" cy="5304430"/>
          </a:xfrm>
        </p:spPr>
        <p:txBody>
          <a:bodyPr>
            <a:normAutofit lnSpcReduction="10000"/>
          </a:bodyPr>
          <a:lstStyle/>
          <a:p>
            <a:pPr marL="0" indent="0">
              <a:buNone/>
            </a:pPr>
            <a:r>
              <a:rPr lang="en-US" sz="4400" dirty="0" smtClean="0"/>
              <a:t>Last session…</a:t>
            </a:r>
            <a:endParaRPr lang="en-US" sz="4400" dirty="0"/>
          </a:p>
          <a:p>
            <a:pPr marL="0" indent="0">
              <a:buClr>
                <a:srgbClr val="92D050"/>
              </a:buClr>
              <a:buNone/>
            </a:pPr>
            <a:r>
              <a:rPr lang="en-US" dirty="0" smtClean="0"/>
              <a:t>…</a:t>
            </a:r>
            <a:r>
              <a:rPr lang="en-US" dirty="0">
                <a:solidFill>
                  <a:prstClr val="black"/>
                </a:solidFill>
              </a:rPr>
              <a:t>we </a:t>
            </a:r>
            <a:r>
              <a:rPr lang="en-US" dirty="0" smtClean="0">
                <a:solidFill>
                  <a:prstClr val="black"/>
                </a:solidFill>
              </a:rPr>
              <a:t>discussed </a:t>
            </a:r>
            <a:r>
              <a:rPr lang="en-US" dirty="0" smtClean="0"/>
              <a:t>coping </a:t>
            </a:r>
            <a:r>
              <a:rPr lang="en-US" dirty="0"/>
              <a:t>strategies and lifestyle choices for increasing stress resilience</a:t>
            </a:r>
            <a:r>
              <a:rPr lang="en-US" dirty="0" smtClean="0"/>
              <a:t>.</a:t>
            </a:r>
            <a:endParaRPr lang="en-US" dirty="0" smtClean="0">
              <a:solidFill>
                <a:prstClr val="black"/>
              </a:solidFill>
            </a:endParaRPr>
          </a:p>
          <a:p>
            <a:pPr marL="0" lvl="0" indent="0">
              <a:buClr>
                <a:srgbClr val="92D050"/>
              </a:buClr>
              <a:buNone/>
            </a:pPr>
            <a:endParaRPr lang="en-US" dirty="0">
              <a:solidFill>
                <a:prstClr val="black"/>
              </a:solidFill>
            </a:endParaRPr>
          </a:p>
          <a:p>
            <a:pPr marL="0" indent="0">
              <a:buNone/>
            </a:pPr>
            <a:r>
              <a:rPr lang="en-US" sz="4400" dirty="0" smtClean="0"/>
              <a:t>This session…</a:t>
            </a:r>
          </a:p>
          <a:p>
            <a:pPr marL="0" indent="0">
              <a:buNone/>
            </a:pPr>
            <a:r>
              <a:rPr lang="en-US" dirty="0" smtClean="0"/>
              <a:t>… </a:t>
            </a:r>
            <a:r>
              <a:rPr lang="en-US" dirty="0"/>
              <a:t>we will discuss, in greater detail, how we can incorporate these techniques into our daily lives and what this means for our organization. </a:t>
            </a:r>
          </a:p>
        </p:txBody>
      </p:sp>
    </p:spTree>
    <p:extLst>
      <p:ext uri="{BB962C8B-B14F-4D97-AF65-F5344CB8AC3E}">
        <p14:creationId xmlns:p14="http://schemas.microsoft.com/office/powerpoint/2010/main" val="232696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ightlycosmopolitan.com/blog/wp-content/uploads/2010/09/breathe-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702067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29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Invitation from last week</a:t>
            </a:r>
            <a:endParaRPr lang="en-US" b="1" u="sng" dirty="0"/>
          </a:p>
        </p:txBody>
      </p:sp>
      <p:sp>
        <p:nvSpPr>
          <p:cNvPr id="4" name="Content Placeholder 3"/>
          <p:cNvSpPr>
            <a:spLocks noGrp="1"/>
          </p:cNvSpPr>
          <p:nvPr>
            <p:ph sz="quarter" idx="1"/>
          </p:nvPr>
        </p:nvSpPr>
        <p:spPr/>
        <p:txBody>
          <a:bodyPr/>
          <a:lstStyle/>
          <a:p>
            <a:pPr marL="0" indent="0">
              <a:buNone/>
            </a:pPr>
            <a:endParaRPr lang="en-US" dirty="0"/>
          </a:p>
        </p:txBody>
      </p:sp>
      <p:pic>
        <p:nvPicPr>
          <p:cNvPr id="5" name="Picture 2" descr="http://landsofwisdom.com/wp-content/uploads/2011/07/Savasan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0" y="4317616"/>
            <a:ext cx="9143999" cy="254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71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stress, again?</a:t>
            </a:r>
            <a:endParaRPr lang="en-US" dirty="0"/>
          </a:p>
        </p:txBody>
      </p:sp>
      <p:sp>
        <p:nvSpPr>
          <p:cNvPr id="5" name="Content Placeholder 4"/>
          <p:cNvSpPr>
            <a:spLocks noGrp="1"/>
          </p:cNvSpPr>
          <p:nvPr>
            <p:ph sz="quarter" idx="1"/>
          </p:nvPr>
        </p:nvSpPr>
        <p:spPr/>
        <p:txBody>
          <a:bodyPr/>
          <a:lstStyle/>
          <a:p>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2171700"/>
            <a:ext cx="61817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827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4200" y="1905000"/>
            <a:ext cx="8229600" cy="1143000"/>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en-US" dirty="0"/>
          </a:p>
        </p:txBody>
      </p:sp>
      <p:sp>
        <p:nvSpPr>
          <p:cNvPr id="7" name="Title 1"/>
          <p:cNvSpPr txBox="1">
            <a:spLocks/>
          </p:cNvSpPr>
          <p:nvPr/>
        </p:nvSpPr>
        <p:spPr>
          <a:xfrm>
            <a:off x="-952500" y="1338417"/>
            <a:ext cx="8229600" cy="1742766"/>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8000" b="1" i="1" dirty="0" err="1" smtClean="0"/>
              <a:t>Ikigai</a:t>
            </a:r>
            <a:endParaRPr lang="en-US" sz="8000" b="1" i="1" dirty="0"/>
          </a:p>
        </p:txBody>
      </p:sp>
      <p:sp>
        <p:nvSpPr>
          <p:cNvPr id="3" name="Title 2"/>
          <p:cNvSpPr>
            <a:spLocks noGrp="1"/>
          </p:cNvSpPr>
          <p:nvPr>
            <p:ph type="title"/>
          </p:nvPr>
        </p:nvSpPr>
        <p:spPr>
          <a:xfrm>
            <a:off x="1302929" y="19050"/>
            <a:ext cx="7841071" cy="990600"/>
          </a:xfrm>
        </p:spPr>
        <p:txBody>
          <a:bodyPr/>
          <a:lstStyle/>
          <a:p>
            <a:r>
              <a:rPr lang="en-US" dirty="0" smtClean="0"/>
              <a:t>Building Stress Resilience</a:t>
            </a:r>
            <a:endParaRPr lang="en-US" dirty="0"/>
          </a:p>
        </p:txBody>
      </p:sp>
      <p:pic>
        <p:nvPicPr>
          <p:cNvPr id="10" name="Picture 9" descr="http://www.clickeric.com/wp-content/uploads/2012/01/heavy-duty-stainless-steel-buck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942" y="1656734"/>
            <a:ext cx="2772058" cy="2772058"/>
          </a:xfrm>
          <a:prstGeom prst="rect">
            <a:avLst/>
          </a:prstGeom>
          <a:noFill/>
          <a:extLst>
            <a:ext uri="{909E8E84-426E-40DD-AFC4-6F175D3DCCD1}">
              <a14:hiddenFill xmlns:a14="http://schemas.microsoft.com/office/drawing/2010/main">
                <a:solidFill>
                  <a:srgbClr val="FFFFFF"/>
                </a:solidFill>
              </a14:hiddenFill>
            </a:ext>
          </a:extLst>
        </p:spPr>
      </p:pic>
      <p:sp>
        <p:nvSpPr>
          <p:cNvPr id="11" name="Circular Arrow 10"/>
          <p:cNvSpPr/>
          <p:nvPr/>
        </p:nvSpPr>
        <p:spPr>
          <a:xfrm>
            <a:off x="5329540" y="685800"/>
            <a:ext cx="2366218" cy="3048000"/>
          </a:xfrm>
          <a:prstGeom prst="circular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295400" y="3463403"/>
            <a:ext cx="3713329" cy="2784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http://vividlife.me/ultimate/wp-content/uploads/2013/05/know-compass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1927" y="44196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2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Choices</a:t>
            </a:r>
            <a:endParaRPr lang="en-US" dirty="0"/>
          </a:p>
        </p:txBody>
      </p:sp>
      <p:pic>
        <p:nvPicPr>
          <p:cNvPr id="5" name="Picture 3" descr="C:\Users\bcalvert\AppData\Local\Microsoft\Windows\Temporary Internet Files\Content.IE5\OD7A3P7N\MP9004421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066800"/>
            <a:ext cx="2771356" cy="1842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hoosemyplate.gov/images/MyPlateImages/JPG/myplate_gr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81" y="905869"/>
            <a:ext cx="2380397" cy="2163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24200"/>
            <a:ext cx="2800350" cy="15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bettersleep.org/uploads/stressed.png"/>
          <p:cNvPicPr>
            <a:picLocks noChangeAspect="1" noChangeArrowheads="1"/>
          </p:cNvPicPr>
          <p:nvPr/>
        </p:nvPicPr>
        <p:blipFill rotWithShape="1">
          <a:blip r:embed="rId6">
            <a:extLst>
              <a:ext uri="{28A0092B-C50C-407E-A947-70E740481C1C}">
                <a14:useLocalDpi xmlns:a14="http://schemas.microsoft.com/office/drawing/2010/main" val="0"/>
              </a:ext>
            </a:extLst>
          </a:blip>
          <a:srcRect t="9195"/>
          <a:stretch/>
        </p:blipFill>
        <p:spPr bwMode="auto">
          <a:xfrm>
            <a:off x="5817350" y="3048000"/>
            <a:ext cx="2280129" cy="1826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ww2.hdnux.com/photos/10/76/20/2352141/7/628x471.jpg"/>
          <p:cNvPicPr>
            <a:picLocks noChangeAspect="1" noChangeArrowheads="1"/>
          </p:cNvPicPr>
          <p:nvPr/>
        </p:nvPicPr>
        <p:blipFill rotWithShape="1">
          <a:blip r:embed="rId7">
            <a:extLst>
              <a:ext uri="{28A0092B-C50C-407E-A947-70E740481C1C}">
                <a14:useLocalDpi xmlns:a14="http://schemas.microsoft.com/office/drawing/2010/main" val="0"/>
              </a:ext>
            </a:extLst>
          </a:blip>
          <a:srcRect b="4014"/>
          <a:stretch/>
        </p:blipFill>
        <p:spPr bwMode="auto">
          <a:xfrm>
            <a:off x="3429001" y="4704532"/>
            <a:ext cx="3276600" cy="21534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Stress TED talk</a:t>
            </a:r>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1828800"/>
            <a:ext cx="61626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ites.duke.edu/oit-mps/files/2010/10/00628_ted_logo-e1287583398167.jpeg"/>
          <p:cNvPicPr>
            <a:picLocks noChangeAspect="1" noChangeArrowheads="1"/>
          </p:cNvPicPr>
          <p:nvPr/>
        </p:nvPicPr>
        <p:blipFill rotWithShape="1">
          <a:blip r:embed="rId5">
            <a:extLst>
              <a:ext uri="{28A0092B-C50C-407E-A947-70E740481C1C}">
                <a14:useLocalDpi xmlns:a14="http://schemas.microsoft.com/office/drawing/2010/main" val="0"/>
              </a:ext>
            </a:extLst>
          </a:blip>
          <a:srcRect l="14060" t="37256" r="12792" b="39607"/>
          <a:stretch/>
        </p:blipFill>
        <p:spPr bwMode="auto">
          <a:xfrm>
            <a:off x="5181600" y="5791200"/>
            <a:ext cx="3802117" cy="90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98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imagery</a:t>
            </a:r>
            <a:endParaRPr lang="en-US" dirty="0"/>
          </a:p>
        </p:txBody>
      </p:sp>
      <p:pic>
        <p:nvPicPr>
          <p:cNvPr id="1035" name="Picture 11" descr="http://comp.webstockpro.com/fancy/fan201508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22" b="16458"/>
          <a:stretch/>
        </p:blipFill>
        <p:spPr bwMode="auto">
          <a:xfrm>
            <a:off x="2819400" y="1143000"/>
            <a:ext cx="4562475" cy="5233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6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5955</TotalTime>
  <Words>1614</Words>
  <Application>Microsoft Office PowerPoint</Application>
  <PresentationFormat>On-screen Show (4:3)</PresentationFormat>
  <Paragraphs>119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PowerPoint Presentation</vt:lpstr>
      <vt:lpstr>PowerPoint Presentation</vt:lpstr>
      <vt:lpstr>PowerPoint Presentation</vt:lpstr>
      <vt:lpstr>Invitation from last week</vt:lpstr>
      <vt:lpstr>What’s stress, again?</vt:lpstr>
      <vt:lpstr>Building Stress Resilience</vt:lpstr>
      <vt:lpstr>Lifestyle Choices</vt:lpstr>
      <vt:lpstr>Stress TED talk</vt:lpstr>
      <vt:lpstr>Guided imagery</vt:lpstr>
      <vt:lpstr>Successful Aging Research</vt:lpstr>
      <vt:lpstr>Sustainable Stress Resilience</vt:lpstr>
      <vt:lpstr>Summary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Stasi Clark</cp:lastModifiedBy>
  <cp:revision>364</cp:revision>
  <cp:lastPrinted>2012-06-01T21:47:25Z</cp:lastPrinted>
  <dcterms:created xsi:type="dcterms:W3CDTF">2011-08-25T02:38:03Z</dcterms:created>
  <dcterms:modified xsi:type="dcterms:W3CDTF">2013-11-06T18:18:21Z</dcterms:modified>
</cp:coreProperties>
</file>