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6" r:id="rId5"/>
    <p:sldMasterId id="2147483776" r:id="rId6"/>
  </p:sldMasterIdLst>
  <p:notesMasterIdLst>
    <p:notesMasterId r:id="rId26"/>
  </p:notesMasterIdLst>
  <p:sldIdLst>
    <p:sldId id="283" r:id="rId7"/>
    <p:sldId id="284" r:id="rId8"/>
    <p:sldId id="316" r:id="rId9"/>
    <p:sldId id="323" r:id="rId10"/>
    <p:sldId id="324" r:id="rId11"/>
    <p:sldId id="338" r:id="rId12"/>
    <p:sldId id="339" r:id="rId13"/>
    <p:sldId id="344" r:id="rId14"/>
    <p:sldId id="341" r:id="rId15"/>
    <p:sldId id="342" r:id="rId16"/>
    <p:sldId id="340" r:id="rId17"/>
    <p:sldId id="345" r:id="rId18"/>
    <p:sldId id="349" r:id="rId19"/>
    <p:sldId id="329" r:id="rId20"/>
    <p:sldId id="336" r:id="rId21"/>
    <p:sldId id="327" r:id="rId22"/>
    <p:sldId id="337" r:id="rId23"/>
    <p:sldId id="332" r:id="rId24"/>
    <p:sldId id="282"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ittany Calvert" initials="BC" lastIdx="2" clrIdx="0">
    <p:extLst>
      <p:ext uri="{19B8F6BF-5375-455C-9EA6-DF929625EA0E}">
        <p15:presenceInfo xmlns:p15="http://schemas.microsoft.com/office/powerpoint/2012/main" userId="Brittany Calver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CB5A"/>
    <a:srgbClr val="A0CF67"/>
    <a:srgbClr val="D2DAE4"/>
    <a:srgbClr val="7897AC"/>
    <a:srgbClr val="6D78AE"/>
    <a:srgbClr val="02406D"/>
    <a:srgbClr val="FFFFFF"/>
    <a:srgbClr val="F9F9F9"/>
    <a:srgbClr val="FDFDFD"/>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70916" autoAdjust="0"/>
  </p:normalViewPr>
  <p:slideViewPr>
    <p:cSldViewPr>
      <p:cViewPr varScale="1">
        <p:scale>
          <a:sx n="53" d="100"/>
          <a:sy n="53" d="100"/>
        </p:scale>
        <p:origin x="1896" y="60"/>
      </p:cViewPr>
      <p:guideLst>
        <p:guide orient="horz" pos="2160"/>
        <p:guide pos="2880"/>
      </p:guideLst>
    </p:cSldViewPr>
  </p:slideViewPr>
  <p:notesTextViewPr>
    <p:cViewPr>
      <p:scale>
        <a:sx n="1" d="1"/>
        <a:sy n="1" d="1"/>
      </p:scale>
      <p:origin x="0" y="0"/>
    </p:cViewPr>
  </p:notesTextViewPr>
  <p:sorterViewPr>
    <p:cViewPr>
      <p:scale>
        <a:sx n="100" d="100"/>
        <a:sy n="100" d="100"/>
      </p:scale>
      <p:origin x="0" y="-97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a:defRPr sz="1200"/>
            </a:lvl1pPr>
          </a:lstStyle>
          <a:p>
            <a:fld id="{7565DED3-2F8C-4008-87F5-FBD7DCD28C70}" type="datetimeFigureOut">
              <a:rPr lang="en-US" smtClean="0"/>
              <a:t>8/18/2015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a:defRPr sz="1200"/>
            </a:lvl1pPr>
          </a:lstStyle>
          <a:p>
            <a:fld id="{019B733F-1E77-4B30-B97F-1FE8536D8C7E}" type="slidenum">
              <a:rPr lang="en-US" smtClean="0"/>
              <a:t>‹#›</a:t>
            </a:fld>
            <a:endParaRPr lang="en-US"/>
          </a:p>
        </p:txBody>
      </p:sp>
    </p:spTree>
    <p:extLst>
      <p:ext uri="{BB962C8B-B14F-4D97-AF65-F5344CB8AC3E}">
        <p14:creationId xmlns:p14="http://schemas.microsoft.com/office/powerpoint/2010/main" val="1404382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Welcome to the Masterpiece Living Core Experience. Thank you for being here. This is the 3rd of a 4-part series for earning the MPL Core Experience Certification. </a:t>
            </a:r>
            <a:r>
              <a:rPr lang="en-US" b="1" i="1" dirty="0"/>
              <a:t>[Facilitator add your own introduction and welcome message]</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382298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We all know the importance of staying physically active. But the physical component is more than just staying fit. It’s also about preventing physical illness, maintaining function and strength to do everything we want to do in our lives. The Masterpiece Living Mobility Review includes a series of exercises designed to help a person learn about their physical functioning and compare that to national norms. We are going to try one now. </a:t>
            </a:r>
            <a:r>
              <a:rPr lang="en-US" b="1" dirty="0"/>
              <a:t>[Read the instructions for the 30 second chair stand and keep time while participants count their own repetitions:] </a:t>
            </a:r>
            <a:endParaRPr lang="en-US" dirty="0"/>
          </a:p>
          <a:p>
            <a:pPr lvl="0"/>
            <a:r>
              <a:rPr lang="en-US" i="1" dirty="0"/>
              <a:t>Sit toward the front edge of the chair with back straight, feet flat on the floor with arms crossed at the wrists and held against the chest. </a:t>
            </a:r>
            <a:endParaRPr lang="en-US" dirty="0"/>
          </a:p>
          <a:p>
            <a:pPr lvl="0"/>
            <a:r>
              <a:rPr lang="en-US" i="1" dirty="0"/>
              <a:t>On my signal of “go”, rise to a full stand, then return to a fully seated position. </a:t>
            </a:r>
            <a:endParaRPr lang="en-US" dirty="0"/>
          </a:p>
          <a:p>
            <a:pPr lvl="0"/>
            <a:r>
              <a:rPr lang="en-US" i="1" dirty="0"/>
              <a:t>Repeat this movement as many times as possible within 30 seconds.</a:t>
            </a:r>
            <a:endParaRPr lang="en-US" dirty="0"/>
          </a:p>
          <a:p>
            <a:pPr lvl="0"/>
            <a:r>
              <a:rPr lang="en-US" i="1" dirty="0"/>
              <a:t>Ready, begin.</a:t>
            </a:r>
          </a:p>
          <a:p>
            <a:pPr lvl="0"/>
            <a:r>
              <a:rPr lang="en-US" b="1" dirty="0"/>
              <a:t>[CLICK]</a:t>
            </a:r>
          </a:p>
          <a:p>
            <a:pPr defTabSz="920618">
              <a:defRPr/>
            </a:pPr>
            <a:r>
              <a:rPr lang="en-US" i="1" dirty="0"/>
              <a:t>How did you do? This exercise was designed with older adults in mind, so the lowest comparative age group we have is in the 60’s, but look at the age closest to your own to see how you did. Is anyone surprised by their result?</a:t>
            </a:r>
            <a:r>
              <a:rPr lang="en-US" b="1" dirty="0"/>
              <a:t> </a:t>
            </a:r>
            <a:r>
              <a:rPr lang="en-US" i="1" dirty="0"/>
              <a:t>It’s never too late to be improving physical function, regardless of your age. </a:t>
            </a:r>
            <a:r>
              <a:rPr lang="en-US" b="1"/>
              <a:t>[CLICK]</a:t>
            </a:r>
            <a:endParaRPr lang="en-US" i="1"/>
          </a:p>
          <a:p>
            <a:pPr defTabSz="920618">
              <a:defRPr/>
            </a:pPr>
            <a:r>
              <a:rPr lang="en-US" i="1" dirty="0"/>
              <a:t>Take a moment to consider one thing you might do differently in your interactions with residents </a:t>
            </a:r>
            <a:r>
              <a:rPr lang="en-US" b="1" i="1" dirty="0"/>
              <a:t>(non-residential organization: people who are a part of our organization)</a:t>
            </a:r>
            <a:r>
              <a:rPr lang="en-US" i="1" dirty="0"/>
              <a:t> that can support them in the physical component. </a:t>
            </a:r>
            <a:r>
              <a:rPr lang="en-US" b="1" dirty="0"/>
              <a:t>[Discussion: Invite 2-3 participants to share how they can be more meaningful in interactions to support the physical component.]</a:t>
            </a:r>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10</a:t>
            </a:fld>
            <a:endParaRPr lang="en-US"/>
          </a:p>
        </p:txBody>
      </p:sp>
    </p:spTree>
    <p:extLst>
      <p:ext uri="{BB962C8B-B14F-4D97-AF65-F5344CB8AC3E}">
        <p14:creationId xmlns:p14="http://schemas.microsoft.com/office/powerpoint/2010/main" val="1873137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Spirituality often means something different to each individual. For many people, religion might be an important part of spirituality. For others, it might be closely tied to nature, music, or meditation. Regardless of how you get there, spirituality includes having a sense of meaning and purpose, feeling connected to something greater than yourself, and it can provide a way of coping with worry or stress. Many people use meditation as a tool to support their spiritual journey. Research shows tremendous physical and emotional benefits from sitting quietly for just a few minutes a day. Let’s take a moment now to experience a short meditation from Breathe: A Stress Resilience Program by Masterpiece Living. </a:t>
            </a:r>
            <a:endParaRPr lang="en-US" dirty="0"/>
          </a:p>
          <a:p>
            <a:r>
              <a:rPr lang="en-US" b="1" dirty="0"/>
              <a:t>[Read the Breathing Meditation script:]</a:t>
            </a:r>
            <a:endParaRPr lang="en-US" dirty="0"/>
          </a:p>
          <a:p>
            <a:r>
              <a:rPr lang="en-US" i="1" dirty="0"/>
              <a:t>Take a moment to adjust yourself so that you are sitting comfortably in your chair, feeling as supported as possible. </a:t>
            </a:r>
            <a:endParaRPr lang="en-US" dirty="0"/>
          </a:p>
          <a:p>
            <a:r>
              <a:rPr lang="en-US" i="1" dirty="0"/>
              <a:t>Now, I invite you to close your eyes, if you feel comfortable doing so. Or you may choose to just gently gaze downward toward the floor.</a:t>
            </a:r>
            <a:endParaRPr lang="en-US" dirty="0"/>
          </a:p>
          <a:p>
            <a:r>
              <a:rPr lang="en-US" i="1" dirty="0"/>
              <a:t>Gently bring your attention to your breath. Not changing anything about it but simply “watch” or notice your breath. Letting go of thoughts and emotions for just a moment, using the breath as a focal point for the mind.</a:t>
            </a:r>
            <a:endParaRPr lang="en-US" dirty="0"/>
          </a:p>
          <a:p>
            <a:r>
              <a:rPr lang="en-US" i="1" dirty="0"/>
              <a:t>Pay attention to the inhale and the exhale.</a:t>
            </a:r>
            <a:endParaRPr lang="en-US" dirty="0"/>
          </a:p>
          <a:p>
            <a:r>
              <a:rPr lang="en-US" i="1" dirty="0"/>
              <a:t>Follow the breath as it moves in through your nostrils, past your throat, into your lungs, and toward the stomach.</a:t>
            </a:r>
            <a:endParaRPr lang="en-US" dirty="0"/>
          </a:p>
          <a:p>
            <a:r>
              <a:rPr lang="en-US" i="1" dirty="0"/>
              <a:t>Follow your breath as it releases from your stomach, through the lungs, past the throat, and out of your nostrils.</a:t>
            </a:r>
            <a:endParaRPr lang="en-US" dirty="0"/>
          </a:p>
          <a:p>
            <a:r>
              <a:rPr lang="en-US" i="1" dirty="0"/>
              <a:t>Simply follow the breath. Maybe you “name” it as it occurs. </a:t>
            </a:r>
            <a:endParaRPr lang="en-US" dirty="0"/>
          </a:p>
          <a:p>
            <a:r>
              <a:rPr lang="en-US" i="1" dirty="0"/>
              <a:t>Inhale </a:t>
            </a:r>
            <a:r>
              <a:rPr lang="en-US" b="1" dirty="0"/>
              <a:t>[pause several seconds]</a:t>
            </a:r>
            <a:endParaRPr lang="en-US" dirty="0"/>
          </a:p>
          <a:p>
            <a:r>
              <a:rPr lang="en-US" i="1" dirty="0"/>
              <a:t>Exhale </a:t>
            </a:r>
            <a:r>
              <a:rPr lang="en-US" b="1" dirty="0"/>
              <a:t>[pause several seconds]</a:t>
            </a:r>
            <a:endParaRPr lang="en-US" dirty="0"/>
          </a:p>
          <a:p>
            <a:r>
              <a:rPr lang="en-US" i="1" dirty="0"/>
              <a:t>Inhale </a:t>
            </a:r>
            <a:r>
              <a:rPr lang="en-US" b="1" dirty="0"/>
              <a:t>[pause several seconds]</a:t>
            </a:r>
            <a:endParaRPr lang="en-US" dirty="0"/>
          </a:p>
          <a:p>
            <a:r>
              <a:rPr lang="en-US" i="1" dirty="0"/>
              <a:t>Exhale </a:t>
            </a:r>
            <a:r>
              <a:rPr lang="en-US" b="1" dirty="0"/>
              <a:t>[pause several seconds]</a:t>
            </a:r>
            <a:endParaRPr lang="en-US" dirty="0"/>
          </a:p>
          <a:p>
            <a:r>
              <a:rPr lang="en-US" i="1" dirty="0"/>
              <a:t>Now see if you can allow yourself to relax with each exhale, releasing tension, feeling yourself become more supported by the chair at each point of contact. </a:t>
            </a:r>
            <a:endParaRPr lang="en-US" dirty="0"/>
          </a:p>
          <a:p>
            <a:r>
              <a:rPr lang="en-US" i="1" dirty="0"/>
              <a:t>Now I am going to let you simply sit in silence with your breath for 2 minutes. Simply “be” with the pattern of your own breathing, without changing it or doing anything. I’ll gently remind you when the minute is complete.</a:t>
            </a:r>
            <a:endParaRPr lang="en-US" dirty="0"/>
          </a:p>
          <a:p>
            <a:r>
              <a:rPr lang="en-US" b="1" dirty="0"/>
              <a:t>[Sit silently for 2 minutes while participants observe their breath]</a:t>
            </a:r>
            <a:endParaRPr lang="en-US" dirty="0"/>
          </a:p>
          <a:p>
            <a:r>
              <a:rPr lang="en-US" i="1" dirty="0"/>
              <a:t>Now gently bring your attention back to the sound of my voice.</a:t>
            </a:r>
            <a:endParaRPr lang="en-US" dirty="0"/>
          </a:p>
          <a:p>
            <a:r>
              <a:rPr lang="en-US" i="1" dirty="0"/>
              <a:t>I invite you to begin deepening your breath.</a:t>
            </a:r>
            <a:endParaRPr lang="en-US" dirty="0"/>
          </a:p>
          <a:p>
            <a:r>
              <a:rPr lang="en-US" i="1" dirty="0"/>
              <a:t>Slowly and gently bring attention back to your body by gently wiggling fingers and toes, slowly and gently stretching as you feel inspired.</a:t>
            </a:r>
            <a:endParaRPr lang="en-US" dirty="0"/>
          </a:p>
          <a:p>
            <a:r>
              <a:rPr lang="en-US" i="1" dirty="0"/>
              <a:t>And when you’re ready, slowly shift your attention back to this room by blinking your eyes, softly gazing at the floor at first, then gradually bringing your attention back to the group. </a:t>
            </a:r>
            <a:endParaRPr lang="en-US" dirty="0"/>
          </a:p>
          <a:p>
            <a:r>
              <a:rPr lang="en-US" b="1" dirty="0"/>
              <a:t>[Allow another minute for the group to transition from breathing exercise back to the group.]</a:t>
            </a:r>
            <a:endParaRPr lang="en-US" dirty="0"/>
          </a:p>
          <a:p>
            <a:r>
              <a:rPr lang="en-US" i="1" dirty="0"/>
              <a:t>Take a moment to consider one thing you might do differently in your interactions with residents </a:t>
            </a:r>
            <a:r>
              <a:rPr lang="en-US" b="1" i="1" dirty="0"/>
              <a:t>(non-residential organization: people who are a part of our organization)</a:t>
            </a:r>
            <a:r>
              <a:rPr lang="en-US" i="1" dirty="0"/>
              <a:t> that can support them in the spiritual component. </a:t>
            </a:r>
            <a:r>
              <a:rPr lang="en-US" b="1" dirty="0"/>
              <a:t>[Discussion: Invite 2-3 participants to share how they can be more meaningful in interactions to support the spiritual component.]</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11</a:t>
            </a:fld>
            <a:endParaRPr lang="en-US"/>
          </a:p>
        </p:txBody>
      </p:sp>
    </p:spTree>
    <p:extLst>
      <p:ext uri="{BB962C8B-B14F-4D97-AF65-F5344CB8AC3E}">
        <p14:creationId xmlns:p14="http://schemas.microsoft.com/office/powerpoint/2010/main" val="1003963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The point of the four components is that if we are actively growing in all four components we are reducing risk of disease. Another way of helping to reduce risk is to have regular preventive screenings from your doctor and to know your numbers. Through our partnership with Masterpiece Living you and your family have access to the Mayo Clinic Health portal, where you can take the Mayo Clinic Health Assessment to find out more details regarding your personal health strengths and risks. We will provide you instructions for accessing this before we conclude today.</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12</a:t>
            </a:fld>
            <a:endParaRPr lang="en-US"/>
          </a:p>
        </p:txBody>
      </p:sp>
    </p:spTree>
    <p:extLst>
      <p:ext uri="{BB962C8B-B14F-4D97-AF65-F5344CB8AC3E}">
        <p14:creationId xmlns:p14="http://schemas.microsoft.com/office/powerpoint/2010/main" val="3643180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Let’s take a moment now to put all of this together. We started by talking about customer service, hospitality, and how the principles of successful aging can help us raise the bar. We’ve had some discussion about what that looks like for each of the components. Together, we are a team, and everyone plays an important role. Beyond your specific job title – dining room server, CNA, housekeeper, concierge, etc. - you have a role in contributing to the successful aging culture here at </a:t>
            </a:r>
            <a:r>
              <a:rPr lang="en-US" b="1" i="1" dirty="0"/>
              <a:t>(organization name)</a:t>
            </a:r>
            <a:r>
              <a:rPr lang="en-US" i="1" dirty="0"/>
              <a:t>.</a:t>
            </a:r>
            <a:r>
              <a:rPr lang="en-US" b="1" i="1" dirty="0"/>
              <a:t> </a:t>
            </a:r>
            <a:r>
              <a:rPr lang="en-US" i="1" dirty="0"/>
              <a:t>Let’s find out how team members at other MPL organizations describe their role in a successful aging culture.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13</a:t>
            </a:fld>
            <a:endParaRPr lang="en-US"/>
          </a:p>
        </p:txBody>
      </p:sp>
    </p:spTree>
    <p:extLst>
      <p:ext uri="{BB962C8B-B14F-4D97-AF65-F5344CB8AC3E}">
        <p14:creationId xmlns:p14="http://schemas.microsoft.com/office/powerpoint/2010/main" val="2838919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is a quote from a Director of Dining Services. </a:t>
            </a:r>
            <a:r>
              <a:rPr lang="en-US" b="1" dirty="0"/>
              <a:t>[Pause, allowing time for participants to read the quote.] </a:t>
            </a:r>
            <a:r>
              <a:rPr lang="en-US" i="1" dirty="0"/>
              <a:t>While the job itself is what you might expect – meal planning, overseeing the dining room, food safety, etc. – this person understands that in a successful aging culture it is EVERYONE’S role to support one another in successful aging. This means perhaps leading a Program by Masterpiece Living, or teaching a class on a topic you have a particular interest in, or getting involved directly with the Masterpiece Living network. </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14</a:t>
            </a:fld>
            <a:endParaRPr lang="en-US"/>
          </a:p>
        </p:txBody>
      </p:sp>
    </p:spTree>
    <p:extLst>
      <p:ext uri="{BB962C8B-B14F-4D97-AF65-F5344CB8AC3E}">
        <p14:creationId xmlns:p14="http://schemas.microsoft.com/office/powerpoint/2010/main" val="93123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Here’s a quote from a concierge. </a:t>
            </a:r>
            <a:r>
              <a:rPr lang="en-US" b="1" dirty="0"/>
              <a:t>[Pause, allowing time for participants to read the quote.] </a:t>
            </a:r>
            <a:r>
              <a:rPr lang="en-US" i="1" dirty="0"/>
              <a:t>You can see this team member understands customer service by knowing residents and bringing cheer. The second statement raises the bar by improving self and supporting others. That’s what it looks like to use successful aging concepts and raise the bar in our daily jobs.</a:t>
            </a:r>
            <a:endParaRPr lang="en-US" dirty="0"/>
          </a:p>
          <a:p>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15</a:t>
            </a:fld>
            <a:endParaRPr lang="en-US"/>
          </a:p>
        </p:txBody>
      </p:sp>
    </p:spTree>
    <p:extLst>
      <p:ext uri="{BB962C8B-B14F-4D97-AF65-F5344CB8AC3E}">
        <p14:creationId xmlns:p14="http://schemas.microsoft.com/office/powerpoint/2010/main" val="1877532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As we’ve discussed, successful aging is for everyone – for each of you in this room as well as the residents we support. The best way to share what we’ve learned today is to make sure that each of us is leading by example.  </a:t>
            </a:r>
            <a:r>
              <a:rPr lang="en-US" b="1" dirty="0"/>
              <a:t>[Hand out Successful Aging &amp; Me Worksheets to participants.] </a:t>
            </a:r>
            <a:r>
              <a:rPr lang="en-US" i="1" dirty="0"/>
              <a:t>Take a moment now, to consider what you know about successful aging, the four components, and risk prevention. Then, please choose one area of growth you would like to focus on in your successful aging journey, and write it down on your goal setting sheet. These are for you to keep so don’t worry about anyone else seeing your response. </a:t>
            </a:r>
            <a:r>
              <a:rPr lang="en-US" b="1" dirty="0"/>
              <a:t>[Allow 1-2 minutes for participants to reflect and write.] </a:t>
            </a:r>
            <a:r>
              <a:rPr lang="en-US" i="1" dirty="0"/>
              <a:t>Then, think of one small thing you can do today to that will move you closer to your goal, and write that down. </a:t>
            </a:r>
            <a:r>
              <a:rPr lang="en-US" b="1" dirty="0"/>
              <a:t>[Allow 1-2 minutes for participants to reflect and write.] </a:t>
            </a:r>
            <a:r>
              <a:rPr lang="en-US" i="1" dirty="0"/>
              <a:t>Next, think of one thing you can do differently at work that to support our culture of successful aging. This could be something you identified earlier when we discussed the four components, or maybe you thought of something else when we talked about job versus role. How are you going to take your customer service to the next level, knowing what you know now about supporting others in successful aging? </a:t>
            </a:r>
            <a:r>
              <a:rPr lang="en-US" b="1" dirty="0"/>
              <a:t>[Allow 1-2 minutes for participants to reflect and write.]</a:t>
            </a:r>
            <a:endParaRPr lang="en-US" dirty="0"/>
          </a:p>
          <a:p>
            <a:r>
              <a:rPr lang="en-US" dirty="0"/>
              <a:t> </a:t>
            </a:r>
          </a:p>
          <a:p>
            <a:r>
              <a:rPr lang="en-US" b="1" dirty="0"/>
              <a:t>[Optional activity: Goal launching – invite participants to write either their personal or professional goal or both on a card attached to a helium balloon and launch them together, or write them on a parachute and launch, or some other option to symbolize launching goals with intention as a group.]</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16</a:t>
            </a:fld>
            <a:endParaRPr lang="en-US"/>
          </a:p>
        </p:txBody>
      </p:sp>
    </p:spTree>
    <p:extLst>
      <p:ext uri="{BB962C8B-B14F-4D97-AF65-F5344CB8AC3E}">
        <p14:creationId xmlns:p14="http://schemas.microsoft.com/office/powerpoint/2010/main" val="342889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There are many ways to be a part of the culture here at </a:t>
            </a:r>
            <a:r>
              <a:rPr lang="en-US" b="1" i="1" dirty="0"/>
              <a:t>(organization name)</a:t>
            </a:r>
            <a:r>
              <a:rPr lang="en-US" i="1" dirty="0"/>
              <a:t>. Some of you may like to be more directly involved with Masterpiece Living you may choose to be a part of our Champion Team or lead a Program by Masterpiece Living. If so, please contact </a:t>
            </a:r>
            <a:r>
              <a:rPr lang="en-US" b="1" i="1" dirty="0"/>
              <a:t>(contact person)</a:t>
            </a:r>
            <a:r>
              <a:rPr lang="en-US" i="1" dirty="0"/>
              <a:t> for additional opportunities.</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17</a:t>
            </a:fld>
            <a:endParaRPr lang="en-US"/>
          </a:p>
        </p:txBody>
      </p:sp>
    </p:spTree>
    <p:extLst>
      <p:ext uri="{BB962C8B-B14F-4D97-AF65-F5344CB8AC3E}">
        <p14:creationId xmlns:p14="http://schemas.microsoft.com/office/powerpoint/2010/main" val="1218389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b="1" dirty="0"/>
              <a:t>[Hand out Mayo Clinic Health Assessment Instructions and Employee Interest Survey to each participant.] </a:t>
            </a:r>
            <a:r>
              <a:rPr lang="en-US" i="1" dirty="0"/>
              <a:t>We invite each of you to complete the Mayo Clinic Health Assessment to support your own successful aging journey. We also invite you to complete the Staff Interest Survey and return to </a:t>
            </a:r>
            <a:r>
              <a:rPr lang="en-US" b="1" i="1" dirty="0"/>
              <a:t>(contact person) </a:t>
            </a:r>
            <a:r>
              <a:rPr lang="en-US" i="1" dirty="0"/>
              <a:t>so we can learn more about you and the ways in which you might like to bring some of your interests to others in our organization. And, in order to complete your MPL Core Experience Certification please attend the 4</a:t>
            </a:r>
            <a:r>
              <a:rPr lang="en-US" i="1" baseline="30000" dirty="0"/>
              <a:t>th</a:t>
            </a:r>
            <a:r>
              <a:rPr lang="en-US" i="1" dirty="0"/>
              <a:t> and final session MPL Everyday with your department manager. MPL Everyday focuses on how Masterpiece Living applies to your specific department.</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18</a:t>
            </a:fld>
            <a:endParaRPr lang="en-US"/>
          </a:p>
        </p:txBody>
      </p:sp>
    </p:spTree>
    <p:extLst>
      <p:ext uri="{BB962C8B-B14F-4D97-AF65-F5344CB8AC3E}">
        <p14:creationId xmlns:p14="http://schemas.microsoft.com/office/powerpoint/2010/main" val="1988704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Does anyone have any questions? Does anyone have any questions? The next session is the 4</a:t>
            </a:r>
            <a:r>
              <a:rPr lang="en-US" i="1" baseline="30000" dirty="0"/>
              <a:t>th</a:t>
            </a:r>
            <a:r>
              <a:rPr lang="en-US" i="1" dirty="0"/>
              <a:t> and final session of the MPL Core Experience. Each department will meet individually to explore how to put what we’ve learned into action every day. </a:t>
            </a:r>
            <a:r>
              <a:rPr lang="en-US" i="1"/>
              <a:t>Once that’s completed you will have earned the MPL Core Experience Certification, giving you the knowledge and the responsibility to share the complete successful aging message and make a difference in the lives of the older adults we support, your peers, yourself, and your family members.</a:t>
            </a:r>
            <a:r>
              <a:rPr lang="en-US" b="1" i="1"/>
              <a:t> </a:t>
            </a:r>
            <a:endParaRPr lang="en-US"/>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19</a:t>
            </a:fld>
            <a:endParaRPr lang="en-US"/>
          </a:p>
        </p:txBody>
      </p:sp>
    </p:spTree>
    <p:extLst>
      <p:ext uri="{BB962C8B-B14F-4D97-AF65-F5344CB8AC3E}">
        <p14:creationId xmlns:p14="http://schemas.microsoft.com/office/powerpoint/2010/main" val="144716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You may be wondering, “Why are we here?” We’ve made a commitment to enhance the lives of the people working and living here </a:t>
            </a:r>
            <a:r>
              <a:rPr lang="en-US" b="1" i="1" dirty="0"/>
              <a:t>(non-residential organization: people who come into contact with and are a part of our organization)</a:t>
            </a:r>
            <a:r>
              <a:rPr lang="en-US" i="1" dirty="0"/>
              <a:t> through a partnership with Masterpiece Living. You are all here today because you play an important role in this commitment, without you, we won’t be able to be successful.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5606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Today we will experience the four components of successful aging, apply successful aging principles to customer service/hospitality, and consider our own successful aging journeys. Today is about taking everything you know about successful aging and applying it – both personally and professionally.</a:t>
            </a:r>
            <a:endParaRPr lang="en-US" dirty="0"/>
          </a:p>
          <a:p>
            <a:pPr lvl="0"/>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3</a:t>
            </a:fld>
            <a:endParaRPr lang="en-US"/>
          </a:p>
        </p:txBody>
      </p:sp>
    </p:spTree>
    <p:extLst>
      <p:ext uri="{BB962C8B-B14F-4D97-AF65-F5344CB8AC3E}">
        <p14:creationId xmlns:p14="http://schemas.microsoft.com/office/powerpoint/2010/main" val="29798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Customer service and hospitality are an important part of how we support residents </a:t>
            </a:r>
            <a:r>
              <a:rPr lang="en-US" b="1" i="1" dirty="0"/>
              <a:t>(non-residential organization: members of our organization). </a:t>
            </a:r>
            <a:r>
              <a:rPr lang="en-US" b="1" dirty="0"/>
              <a:t>[Discussion: What are some of the ways we demonstrate exceptional customer service? Answers may include eye contact, smiling, language, doing what is asked, going above and beyond to complete a request, etc.] </a:t>
            </a:r>
            <a:r>
              <a:rPr lang="en-US" i="1" dirty="0"/>
              <a:t>Of course, we always want to be helpful, polite, and respectful. We do this through eye contact, smiling, and following through with our job tasks </a:t>
            </a:r>
            <a:r>
              <a:rPr lang="en-US" b="1" i="1" dirty="0"/>
              <a:t>[summarize elements of customer service/hospitality specific to your organization].</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4</a:t>
            </a:fld>
            <a:endParaRPr lang="en-US"/>
          </a:p>
        </p:txBody>
      </p:sp>
    </p:spTree>
    <p:extLst>
      <p:ext uri="{BB962C8B-B14F-4D97-AF65-F5344CB8AC3E}">
        <p14:creationId xmlns:p14="http://schemas.microsoft.com/office/powerpoint/2010/main" val="506209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Masterpiece Living and the principles of successful aging can help us raise the bar in the way that we provide customer service. </a:t>
            </a:r>
            <a:r>
              <a:rPr lang="en-US" b="1" dirty="0"/>
              <a:t>[CLICK]</a:t>
            </a:r>
            <a:r>
              <a:rPr lang="en-US" i="1" dirty="0"/>
              <a:t> </a:t>
            </a:r>
            <a:r>
              <a:rPr lang="en-US" b="1" dirty="0"/>
              <a:t>[Discussion: What are the key points that define successful aging?]</a:t>
            </a:r>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5</a:t>
            </a:fld>
            <a:endParaRPr lang="en-US"/>
          </a:p>
        </p:txBody>
      </p:sp>
    </p:spTree>
    <p:extLst>
      <p:ext uri="{BB962C8B-B14F-4D97-AF65-F5344CB8AC3E}">
        <p14:creationId xmlns:p14="http://schemas.microsoft.com/office/powerpoint/2010/main" val="652187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Let’s see how we did! Remember, this successful aging curve tells us a lot! Remember, the solid line is what we think of as “usual” aging. We want to encourage each of you and all of the residents </a:t>
            </a:r>
            <a:r>
              <a:rPr lang="en-US" b="1" i="1" dirty="0"/>
              <a:t>(non-residential organization: people who are a part of our organization) </a:t>
            </a:r>
            <a:r>
              <a:rPr lang="en-US" i="1" dirty="0"/>
              <a:t>to consider how to keep moving toward or remaining on the dotted line </a:t>
            </a:r>
            <a:r>
              <a:rPr lang="en-US" b="1" dirty="0"/>
              <a:t>[CLICK]</a:t>
            </a:r>
            <a:r>
              <a:rPr lang="en-US" i="1" dirty="0"/>
              <a:t>. The dotted line represents successful aging. This is where we are maintaining function and enjoying the highest quality of life available to us. Remember, </a:t>
            </a:r>
            <a:r>
              <a:rPr lang="en-US" b="1" dirty="0"/>
              <a:t>[CLICK]</a:t>
            </a:r>
            <a:r>
              <a:rPr lang="en-US" i="1" dirty="0"/>
              <a:t> growth is possible at any age or stage of life, </a:t>
            </a:r>
            <a:r>
              <a:rPr lang="en-US" b="1" dirty="0"/>
              <a:t>[CLICK]</a:t>
            </a:r>
            <a:r>
              <a:rPr lang="en-US" i="1" dirty="0"/>
              <a:t> the choices we make today and everyday impact our health tomorrow and influences how we age, </a:t>
            </a:r>
            <a:r>
              <a:rPr lang="en-US" b="1" dirty="0"/>
              <a:t>[CLICK]</a:t>
            </a:r>
            <a:r>
              <a:rPr lang="en-US" i="1" dirty="0"/>
              <a:t> it’s never too late to start making different choices, even if a person is on the solid line, they can work toward being on the dotted line again, </a:t>
            </a:r>
            <a:r>
              <a:rPr lang="en-US" b="1" dirty="0"/>
              <a:t>[CLICK]</a:t>
            </a:r>
            <a:r>
              <a:rPr lang="en-US" i="1" dirty="0"/>
              <a:t> we do this through being engaged in life – we will talk about this more in just a moment, </a:t>
            </a:r>
            <a:r>
              <a:rPr lang="en-US" b="1" dirty="0"/>
              <a:t>[CLICK] </a:t>
            </a:r>
            <a:r>
              <a:rPr lang="en-US" i="1" dirty="0"/>
              <a:t>by making good choices each day and seeing the doctor regularly we can reduce our risk of chronic illness.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6</a:t>
            </a:fld>
            <a:endParaRPr lang="en-US"/>
          </a:p>
        </p:txBody>
      </p:sp>
    </p:spTree>
    <p:extLst>
      <p:ext uri="{BB962C8B-B14F-4D97-AF65-F5344CB8AC3E}">
        <p14:creationId xmlns:p14="http://schemas.microsoft.com/office/powerpoint/2010/main" val="3493557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We’ve mentioned the four components of successful aging and now it’s time for you to experience them for yourselves.  For each of the components we will do an activity, then discuss what this component means, and consider what this looks like in our own lives as well as in the lives of the older adults we support.</a:t>
            </a:r>
            <a:r>
              <a:rPr lang="en-US" b="1" dirty="0"/>
              <a:t> </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7</a:t>
            </a:fld>
            <a:endParaRPr lang="en-US"/>
          </a:p>
        </p:txBody>
      </p:sp>
    </p:spTree>
    <p:extLst>
      <p:ext uri="{BB962C8B-B14F-4D97-AF65-F5344CB8AC3E}">
        <p14:creationId xmlns:p14="http://schemas.microsoft.com/office/powerpoint/2010/main" val="3589384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The first component we are going to explore is the social components. For the next 5 minutes we are going to play social bingo. See how many different people you can learn a new fact about! </a:t>
            </a:r>
            <a:r>
              <a:rPr lang="en-US" b="1" dirty="0"/>
              <a:t>[Hand out social bingo to each participant and keep time. After 5 minutes bring group together to discuss. Invite participants to share one new thing they learned about another team member.] </a:t>
            </a:r>
            <a:r>
              <a:rPr lang="en-US" i="1" dirty="0"/>
              <a:t>Many of us take for granted the social component of our lives, with the numerous ways we connect through social media. But, the social component really is about creating meaningful relationships with people, face to face whenever possible, and going beyond small talk. Take a moment to consider one thing you might do differently in your interactions with residents </a:t>
            </a:r>
            <a:r>
              <a:rPr lang="en-US" b="1" i="1" dirty="0"/>
              <a:t>(non-residential organization: people who are a part of our organization)</a:t>
            </a:r>
            <a:r>
              <a:rPr lang="en-US" i="1" dirty="0"/>
              <a:t> that can support them in the social component. </a:t>
            </a:r>
            <a:r>
              <a:rPr lang="en-US" b="1" dirty="0"/>
              <a:t>[Discussion: Invite 2-3 participants to share how they can be more meaningful in interactions to support the social component.]</a:t>
            </a: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8</a:t>
            </a:fld>
            <a:endParaRPr lang="en-US"/>
          </a:p>
        </p:txBody>
      </p:sp>
    </p:spTree>
    <p:extLst>
      <p:ext uri="{BB962C8B-B14F-4D97-AF65-F5344CB8AC3E}">
        <p14:creationId xmlns:p14="http://schemas.microsoft.com/office/powerpoint/2010/main" val="355208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18">
              <a:defRPr/>
            </a:pPr>
            <a:r>
              <a:rPr lang="en-US" i="1" dirty="0"/>
              <a:t>The intellectual component might be considered “boring” until you think creatively about how we can learn new things in a way that is fun! For this component we are going to play a game called </a:t>
            </a:r>
            <a:r>
              <a:rPr lang="en-US" b="1" dirty="0"/>
              <a:t>[facilitator may choose to play “Buzz” or “Ping, Pang, Pong”. Choose whether to play as one large group or as 2-3 smaller groups and direct participants accordingly. After 3-4 minutes, bring the group back together for a discussion about the intellectual component.]</a:t>
            </a:r>
          </a:p>
          <a:p>
            <a:pPr defTabSz="920618">
              <a:defRPr/>
            </a:pPr>
            <a:endParaRPr lang="en-US" b="1" dirty="0"/>
          </a:p>
          <a:p>
            <a:r>
              <a:rPr lang="en-US" b="1" dirty="0"/>
              <a:t>Instructions: Ping, Pang, Pong</a:t>
            </a:r>
            <a:endParaRPr lang="en-US" dirty="0"/>
          </a:p>
          <a:p>
            <a:r>
              <a:rPr lang="en-US" dirty="0"/>
              <a:t>Always go clockwise. The first person says Ping, the second person says Pang, and the third person simultaneously says Pong and points to someone. The person who has been pointed to starts over and says Ping…</a:t>
            </a:r>
          </a:p>
          <a:p>
            <a:r>
              <a:rPr lang="en-US" dirty="0"/>
              <a:t>This game is very fun and always challenging. You may want to begin by replacing "ping, pang, and pong" with "one, two, three." After participants are familiar with the game you can encourage them to try to be deceptive. For example, if they are going to say "pong" (that is when they have to point to someone) they should look at one person and point to someone else.</a:t>
            </a:r>
          </a:p>
          <a:p>
            <a:r>
              <a:rPr lang="en-US" dirty="0"/>
              <a:t> </a:t>
            </a:r>
          </a:p>
          <a:p>
            <a:r>
              <a:rPr lang="en-US" b="1" dirty="0"/>
              <a:t>Instructions: Buzz</a:t>
            </a:r>
            <a:endParaRPr lang="en-US" dirty="0"/>
          </a:p>
          <a:p>
            <a:r>
              <a:rPr lang="en-US" dirty="0"/>
              <a:t>Have participants count, beginning in a clockwise direction such that the first person says “one”, the second person say “two” and so on.  Instruct people to say “buzz” instead of the number if the number is a multiple of seven (e.g., 7, 14, 21, 28, 35, 42, 49, 56, 63 and so one) or if the number has a seven in the number (e.g., 17, 27, 37, etc.). The direction reverses when someone says buzz in place of the number. Even participants with moderate memory problems can learn this activity, if they do it during every session. This activity requires attention and used the frontal lobes and the right parietal lobe.  To make the activity more challenging, split a large group into smaller groups; the noise of the adjacent groups require even greater use of attentional resources.</a:t>
            </a:r>
          </a:p>
          <a:p>
            <a:r>
              <a:rPr lang="en-US" dirty="0"/>
              <a:t> </a:t>
            </a:r>
          </a:p>
          <a:p>
            <a:r>
              <a:rPr lang="en-US" b="1" dirty="0"/>
              <a:t>[Group discussion] </a:t>
            </a:r>
            <a:endParaRPr lang="en-US" dirty="0"/>
          </a:p>
          <a:p>
            <a:r>
              <a:rPr lang="en-US" i="1" dirty="0"/>
              <a:t>The intellectual component can be fun, especially as a group! It means challenging your brain to learn something new or try something you’ve never done before.</a:t>
            </a:r>
            <a:r>
              <a:rPr lang="en-US" b="1" dirty="0"/>
              <a:t> </a:t>
            </a:r>
            <a:r>
              <a:rPr lang="en-US" i="1" dirty="0"/>
              <a:t>How many of you found that you had to concentrate while we were playing that game in order to keep up? That’s what intellectual challenge should be – requires all of your concentration so that you cannot think about anything else while doing it. Take a moment to consider one thing you might do differently in your interactions with residents </a:t>
            </a:r>
            <a:r>
              <a:rPr lang="en-US" b="1" i="1" dirty="0"/>
              <a:t>(non-residential organization: people who are a part of our organization)</a:t>
            </a:r>
            <a:r>
              <a:rPr lang="en-US" i="1" dirty="0"/>
              <a:t> that can support them in the intellectual component. </a:t>
            </a:r>
            <a:r>
              <a:rPr lang="en-US" b="1" dirty="0"/>
              <a:t>[Discussion: Invite 2-3 participants to share how they can be more meaningful in interactions to support the intellectual component.]</a:t>
            </a:r>
            <a:endParaRPr lang="en-US" dirty="0"/>
          </a:p>
          <a:p>
            <a:pPr defTabSz="920618">
              <a:defRPr/>
            </a:pPr>
            <a:endParaRPr lang="en-US" dirty="0"/>
          </a:p>
          <a:p>
            <a:endParaRPr lang="en-US" dirty="0"/>
          </a:p>
        </p:txBody>
      </p:sp>
      <p:sp>
        <p:nvSpPr>
          <p:cNvPr id="4" name="Slide Number Placeholder 3"/>
          <p:cNvSpPr>
            <a:spLocks noGrp="1"/>
          </p:cNvSpPr>
          <p:nvPr>
            <p:ph type="sldNum" sz="quarter" idx="10"/>
          </p:nvPr>
        </p:nvSpPr>
        <p:spPr/>
        <p:txBody>
          <a:bodyPr/>
          <a:lstStyle/>
          <a:p>
            <a:fld id="{019B733F-1E77-4B30-B97F-1FE8536D8C7E}" type="slidenum">
              <a:rPr lang="en-US" smtClean="0"/>
              <a:t>9</a:t>
            </a:fld>
            <a:endParaRPr lang="en-US"/>
          </a:p>
        </p:txBody>
      </p:sp>
    </p:spTree>
    <p:extLst>
      <p:ext uri="{BB962C8B-B14F-4D97-AF65-F5344CB8AC3E}">
        <p14:creationId xmlns:p14="http://schemas.microsoft.com/office/powerpoint/2010/main" val="3527877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lgn="ctr"/>
            <a:fld id="{18C846BA-F8E0-4B55-A464-885D036885C2}" type="datetimeFigureOut">
              <a:rPr lang="en-US" smtClean="0"/>
              <a:pPr algn="ctr"/>
              <a:t>8/18/2015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3389-1FC3-4EA7-93CD-98082BE8D5CE}" type="slidenum">
              <a:rPr lang="en-US" smtClean="0"/>
              <a:t>‹#›</a:t>
            </a:fld>
            <a:endParaRPr lang="en-US"/>
          </a:p>
        </p:txBody>
      </p:sp>
    </p:spTree>
    <p:extLst>
      <p:ext uri="{BB962C8B-B14F-4D97-AF65-F5344CB8AC3E}">
        <p14:creationId xmlns:p14="http://schemas.microsoft.com/office/powerpoint/2010/main" val="708289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C846BA-F8E0-4B55-A464-885D036885C2}" type="datetimeFigureOut">
              <a:rPr lang="en-US" smtClean="0"/>
              <a:t>8/18/2015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978920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515308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46BA-F8E0-4B55-A464-885D036885C2}"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337410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C846BA-F8E0-4B55-A464-885D036885C2}"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4101662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4130325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413389-1FC3-4EA7-93CD-98082BE8D5CE}" type="slidenum">
              <a:rPr lang="en-US" smtClean="0"/>
              <a:t>‹#›</a:t>
            </a:fld>
            <a:endParaRPr lang="en-US"/>
          </a:p>
        </p:txBody>
      </p:sp>
    </p:spTree>
    <p:extLst>
      <p:ext uri="{BB962C8B-B14F-4D97-AF65-F5344CB8AC3E}">
        <p14:creationId xmlns:p14="http://schemas.microsoft.com/office/powerpoint/2010/main" val="326464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2" name="Content Placeholder 7"/>
          <p:cNvSpPr>
            <a:spLocks noGrp="1"/>
          </p:cNvSpPr>
          <p:nvPr>
            <p:ph sz="quarter" idx="1"/>
          </p:nvPr>
        </p:nvSpPr>
        <p:spPr>
          <a:xfrm>
            <a:off x="1093694" y="1752600"/>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19020020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t>‹#›</a:t>
            </a:fld>
            <a:endParaRPr lang="en-US"/>
          </a:p>
        </p:txBody>
      </p:sp>
    </p:spTree>
    <p:extLst>
      <p:ext uri="{BB962C8B-B14F-4D97-AF65-F5344CB8AC3E}">
        <p14:creationId xmlns:p14="http://schemas.microsoft.com/office/powerpoint/2010/main" val="319020020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solidFill>
                  <a:srgbClr val="464653"/>
                </a:solidFill>
              </a:rPr>
              <a:pPr/>
              <a:t>‹#›</a:t>
            </a:fld>
            <a:endParaRPr lang="en-US">
              <a:solidFill>
                <a:srgbClr val="464653"/>
              </a:solidFill>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8947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pic>
        <p:nvPicPr>
          <p:cNvPr id="3074" name="Picture 2" descr="C:\Users\Gina Thurber\AppData\Local\Microsoft\Windows\Temporary Internet Files\Content.Outlook\CEER5K3W\Powerpoint Slide Bkground3 (4).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19200" y="76200"/>
            <a:ext cx="79248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7526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207041196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solidFill>
                  <a:srgbClr val="464653"/>
                </a:solidFill>
              </a:rPr>
              <a:pPr/>
              <a:t>‹#›</a:t>
            </a:fld>
            <a:endParaRPr lang="en-US">
              <a:solidFill>
                <a:srgbClr val="464653"/>
              </a:solidFill>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65925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solidFill>
                  <a:srgbClr val="464653"/>
                </a:solidFill>
              </a:rPr>
              <a:pPr/>
              <a:t>‹#›</a:t>
            </a:fld>
            <a:endParaRPr lang="en-US">
              <a:solidFill>
                <a:srgbClr val="464653"/>
              </a:solidFill>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34939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846BA-F8E0-4B55-A464-885D036885C2}" type="datetimeFigureOut">
              <a:rPr lang="en-US" smtClean="0"/>
              <a:pPr/>
              <a:t>8/18/2015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chemeClr val="tx2"/>
                </a:solidFill>
              </a:defRPr>
            </a:lvl1pPr>
          </a:lstStyle>
          <a:p>
            <a:fld id="{BA413389-1FC3-4EA7-93CD-98082BE8D5CE}" type="slidenum">
              <a:rPr lang="en-US" smtClean="0">
                <a:solidFill>
                  <a:srgbClr val="464653"/>
                </a:solidFill>
              </a:rPr>
              <a:pPr/>
              <a:t>‹#›</a:t>
            </a:fld>
            <a:endParaRPr lang="en-US">
              <a:solidFill>
                <a:srgbClr val="464653"/>
              </a:solidFill>
            </a:endParaRPr>
          </a:p>
        </p:txBody>
      </p:sp>
      <p:cxnSp>
        <p:nvCxnSpPr>
          <p:cNvPr id="5" name="Straight Connector 4"/>
          <p:cNvCxnSpPr/>
          <p:nvPr userDrawn="1"/>
        </p:nvCxnSpPr>
        <p:spPr>
          <a:xfrm>
            <a:off x="1066800" y="0"/>
            <a:ext cx="0" cy="685800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userDrawn="1"/>
        </p:nvCxnSpPr>
        <p:spPr>
          <a:xfrm>
            <a:off x="914400" y="0"/>
            <a:ext cx="0" cy="6858000"/>
          </a:xfrm>
          <a:prstGeom prst="line">
            <a:avLst/>
          </a:prstGeom>
          <a:ln w="952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0" y="1524000"/>
            <a:ext cx="914400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0" y="1371600"/>
            <a:ext cx="914400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52" y="593010"/>
            <a:ext cx="991137" cy="12523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kumimoji="0" lang="en-US" smtClean="0"/>
              <a:t>Click to edit Master title style</a:t>
            </a:r>
            <a:endParaRPr kumimoji="0" lang="en-US"/>
          </a:p>
        </p:txBody>
      </p:sp>
      <p:sp>
        <p:nvSpPr>
          <p:cNvPr id="11" name="Content Placeholder 7"/>
          <p:cNvSpPr>
            <a:spLocks noGrp="1"/>
          </p:cNvSpPr>
          <p:nvPr>
            <p:ph sz="quarter" idx="1"/>
          </p:nvPr>
        </p:nvSpPr>
        <p:spPr>
          <a:xfrm>
            <a:off x="990600" y="1714517"/>
            <a:ext cx="8153400" cy="4495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extLst>
      <p:ext uri="{BB962C8B-B14F-4D97-AF65-F5344CB8AC3E}">
        <p14:creationId xmlns:p14="http://schemas.microsoft.com/office/powerpoint/2010/main" val="147316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42"/>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7" y="6043617"/>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189" indent="0" algn="ctr">
              <a:buNone/>
            </a:lvl2pPr>
            <a:lvl3pPr marL="914377" indent="0" algn="ctr">
              <a:buNone/>
            </a:lvl3pPr>
            <a:lvl4pPr marL="1371566" indent="0" algn="ctr">
              <a:buNone/>
            </a:lvl4pPr>
            <a:lvl5pPr marL="1828754" indent="0" algn="ctr">
              <a:buNone/>
            </a:lvl5pPr>
            <a:lvl6pPr marL="2285943" indent="0" algn="ctr">
              <a:buNone/>
            </a:lvl6pPr>
            <a:lvl7pPr marL="2743131" indent="0" algn="ctr">
              <a:buNone/>
            </a:lvl7pPr>
            <a:lvl8pPr marL="3200320" indent="0" algn="ctr">
              <a:buNone/>
            </a:lvl8pPr>
            <a:lvl9pPr marL="3657509"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9525" y="6069013"/>
            <a:ext cx="2249488"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lvl1pPr algn="ctr" fontAlgn="base">
              <a:spcBef>
                <a:spcPct val="0"/>
              </a:spcBef>
              <a:spcAft>
                <a:spcPct val="0"/>
              </a:spcAft>
              <a:defRPr lang="en-US" sz="1800">
                <a:solidFill>
                  <a:prstClr val="white"/>
                </a:solidFill>
                <a:latin typeface="+mn-lt"/>
              </a:defRPr>
            </a:lvl1pPr>
          </a:lstStyle>
          <a:p>
            <a:pPr>
              <a:defRPr/>
            </a:pPr>
            <a:fld id="{28D63AE4-9F0B-41AA-AE82-55EA831455D9}" type="datetimeFigureOut">
              <a:rPr lang="en-US"/>
              <a:pPr>
                <a:defRPr/>
              </a:pPr>
              <a:t>8/18/2015</a:t>
            </a:fld>
            <a:endParaRPr dirty="0"/>
          </a:p>
        </p:txBody>
      </p:sp>
      <p:sp>
        <p:nvSpPr>
          <p:cNvPr id="10" name="Footer Placeholder 16"/>
          <p:cNvSpPr>
            <a:spLocks noGrp="1"/>
          </p:cNvSpPr>
          <p:nvPr>
            <p:ph type="ftr" sz="quarter" idx="11"/>
          </p:nvPr>
        </p:nvSpPr>
        <p:spPr>
          <a:xfrm>
            <a:off x="2085975" y="236542"/>
            <a:ext cx="5867400" cy="365125"/>
          </a:xfrm>
        </p:spPr>
        <p:txBody>
          <a:bodyPr/>
          <a:lstStyle>
            <a:lvl1pPr algn="r" fontAlgn="base">
              <a:spcBef>
                <a:spcPct val="0"/>
              </a:spcBef>
              <a:spcAft>
                <a:spcPct val="0"/>
              </a:spcAft>
              <a:defRPr>
                <a:solidFill>
                  <a:srgbClr val="464653"/>
                </a:solidFill>
                <a:latin typeface="Arial" pitchFamily="34" charset="0"/>
                <a:cs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fontAlgn="auto">
              <a:spcBef>
                <a:spcPts val="0"/>
              </a:spcBef>
              <a:spcAft>
                <a:spcPts val="0"/>
              </a:spcAft>
              <a:defRPr>
                <a:solidFill>
                  <a:srgbClr val="464653"/>
                </a:solidFill>
                <a:latin typeface="Tw Cen MT"/>
                <a:cs typeface="+mn-cs"/>
              </a:defRPr>
            </a:lvl1pPr>
          </a:lstStyle>
          <a:p>
            <a:pPr>
              <a:defRPr/>
            </a:pPr>
            <a:fld id="{EE485DED-A024-4C95-9031-72E22F7709EA}" type="slidenum">
              <a:rPr lang="en-US"/>
              <a:pPr>
                <a:defRPr/>
              </a:pPr>
              <a:t>‹#›</a:t>
            </a:fld>
            <a:endParaRPr lang="en-US"/>
          </a:p>
        </p:txBody>
      </p:sp>
    </p:spTree>
    <p:extLst>
      <p:ext uri="{BB962C8B-B14F-4D97-AF65-F5344CB8AC3E}">
        <p14:creationId xmlns:p14="http://schemas.microsoft.com/office/powerpoint/2010/main" val="34896132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73977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2" descr="C:\Users\Gina Thurber\Pictures\Masterpiece\MPL Logos\Masterpiece color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77" y="457200"/>
            <a:ext cx="995363" cy="12573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A5D7FD90-2C2F-4AC5-B5F6-9819D83AF7DC}" type="datetimeFigureOut">
              <a:rPr lang="en-US"/>
              <a:pPr>
                <a:defRPr/>
              </a:pPr>
              <a:t>8/18/2015</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665599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cxnSp>
        <p:nvCxnSpPr>
          <p:cNvPr id="4" name="Straight Connector 3"/>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725"/>
            <a:ext cx="990600"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12" name="Content Placeholder 7"/>
          <p:cNvSpPr>
            <a:spLocks noGrp="1"/>
          </p:cNvSpPr>
          <p:nvPr>
            <p:ph sz="quarter" idx="1"/>
          </p:nvPr>
        </p:nvSpPr>
        <p:spPr>
          <a:xfrm>
            <a:off x="1093694" y="17526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0196F04E-F81B-4A87-A9CE-0B7C868527EC}" type="datetimeFigureOut">
              <a:rPr lang="en-US"/>
              <a:pPr>
                <a:defRPr/>
              </a:pPr>
              <a:t>8/18/2015</a:t>
            </a:fld>
            <a:endParaRPr lang="en-US"/>
          </a:p>
        </p:txBody>
      </p:sp>
      <p:sp>
        <p:nvSpPr>
          <p:cNvPr id="8"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3"/>
          <p:cNvSpPr>
            <a:spLocks noGrp="1"/>
          </p:cNvSpPr>
          <p:nvPr>
            <p:ph type="sldNum" sz="quarter" idx="12"/>
          </p:nvPr>
        </p:nvSpPr>
        <p:spPr>
          <a:xfrm>
            <a:off x="0" y="6248400"/>
            <a:ext cx="533400" cy="381000"/>
          </a:xfrm>
          <a:prstGeom prst="rect">
            <a:avLst/>
          </a:prstGeom>
        </p:spPr>
        <p:txBody>
          <a:bodyPr/>
          <a:lstStyle>
            <a:lvl1pPr fontAlgn="auto">
              <a:spcBef>
                <a:spcPts val="0"/>
              </a:spcBef>
              <a:spcAft>
                <a:spcPts val="0"/>
              </a:spcAft>
              <a:defRPr>
                <a:solidFill>
                  <a:srgbClr val="464653"/>
                </a:solidFill>
                <a:latin typeface="Tw Cen MT"/>
                <a:cs typeface="+mn-cs"/>
              </a:defRPr>
            </a:lvl1pPr>
          </a:lstStyle>
          <a:p>
            <a:pPr>
              <a:defRPr/>
            </a:pPr>
            <a:fld id="{0E022C98-C20B-4F26-B1DE-CB54B3AE5771}" type="slidenum">
              <a:rPr lang="en-US"/>
              <a:pPr>
                <a:defRPr/>
              </a:pPr>
              <a:t>‹#›</a:t>
            </a:fld>
            <a:endParaRPr lang="en-US"/>
          </a:p>
        </p:txBody>
      </p:sp>
    </p:spTree>
    <p:extLst>
      <p:ext uri="{BB962C8B-B14F-4D97-AF65-F5344CB8AC3E}">
        <p14:creationId xmlns:p14="http://schemas.microsoft.com/office/powerpoint/2010/main" val="13571933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2"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B246251-B30D-4F7D-8A9F-FEFAD986C4CC}" type="datetimeFigureOut">
              <a:rPr lang="en-US"/>
              <a:pPr>
                <a:defRPr/>
              </a:pPr>
              <a:t>8/18/2015</a:t>
            </a:fld>
            <a:endParaRPr lang="en-US"/>
          </a:p>
        </p:txBody>
      </p:sp>
      <p:sp>
        <p:nvSpPr>
          <p:cNvPr id="8" name="Footer Placeholder 1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18885855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cs typeface="Arial" pitchFamily="34" charset="0"/>
              </a:defRPr>
            </a:lvl1pPr>
          </a:lstStyle>
          <a:p>
            <a:pPr>
              <a:defRPr/>
            </a:pPr>
            <a:fld id="{6734422D-7D25-4F1C-AC27-61DB5D9662BA}" type="datetimeFigureOut">
              <a:rPr lang="en-US"/>
              <a:pPr>
                <a:defRPr/>
              </a:pPr>
              <a:t>8/18/2015</a:t>
            </a:fld>
            <a:endParaRPr lang="en-US"/>
          </a:p>
        </p:txBody>
      </p:sp>
      <p:sp>
        <p:nvSpPr>
          <p:cNvPr id="6" name="Footer Placeholder 11"/>
          <p:cNvSpPr>
            <a:spLocks noGrp="1"/>
          </p:cNvSpPr>
          <p:nvPr>
            <p:ph type="ftr" sz="quarter" idx="11"/>
          </p:nvPr>
        </p:nvSpPr>
        <p:spPr/>
        <p:txBody>
          <a:bodyPr rtlCol="0"/>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160770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solidFill>
                  <a:prstClr val="black">
                    <a:tint val="75000"/>
                  </a:prstClr>
                </a:solidFill>
              </a:defRPr>
            </a:lvl1pPr>
          </a:lstStyle>
          <a:p>
            <a:pPr>
              <a:defRPr/>
            </a:pPr>
            <a:fld id="{44896592-154D-4815-A4DB-E76B2151EDF5}" type="datetimeFigureOut">
              <a:rPr lang="en-US"/>
              <a:pPr>
                <a:defRPr/>
              </a:pPr>
              <a:t>8/18/2015</a:t>
            </a:fld>
            <a:endParaRPr lang="en-US"/>
          </a:p>
        </p:txBody>
      </p:sp>
      <p:sp>
        <p:nvSpPr>
          <p:cNvPr id="3"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4" name="Slide Number Placeholder 5"/>
          <p:cNvSpPr>
            <a:spLocks noGrp="1"/>
          </p:cNvSpPr>
          <p:nvPr>
            <p:ph type="sldNum" sz="quarter" idx="12"/>
          </p:nvPr>
        </p:nvSpPr>
        <p:spPr>
          <a:xfrm>
            <a:off x="6553200" y="6356354"/>
            <a:ext cx="2133600" cy="365125"/>
          </a:xfrm>
          <a:prstGeom prst="rect">
            <a:avLst/>
          </a:prstGeom>
        </p:spPr>
        <p:txBody>
          <a:bodyPr/>
          <a:lstStyle>
            <a:lvl1pPr>
              <a:defRPr>
                <a:solidFill>
                  <a:prstClr val="black">
                    <a:tint val="75000"/>
                  </a:prstClr>
                </a:solidFill>
              </a:defRPr>
            </a:lvl1pPr>
          </a:lstStyle>
          <a:p>
            <a:pPr fontAlgn="base">
              <a:spcBef>
                <a:spcPct val="0"/>
              </a:spcBef>
              <a:spcAft>
                <a:spcPct val="0"/>
              </a:spcAft>
              <a:defRPr/>
            </a:pPr>
            <a:fld id="{312C0085-1548-404B-B872-B419C19D52EC}"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31621729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8CA3F7F1-0233-4296-A82C-380020661D8F}" type="datetimeFigureOut">
              <a:rPr lang="en-US"/>
              <a:pPr>
                <a:defRPr/>
              </a:pPr>
              <a:t>8/18/2015</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a:prstGeom prst="rect">
            <a:avLst/>
          </a:prstGeom>
        </p:spPr>
        <p:txBody>
          <a:bodyPr/>
          <a:lstStyle>
            <a:lvl1pPr>
              <a:defRPr>
                <a:solidFill>
                  <a:srgbClr val="464653"/>
                </a:solidFill>
              </a:defRPr>
            </a:lvl1pPr>
          </a:lstStyle>
          <a:p>
            <a:pPr fontAlgn="base">
              <a:spcBef>
                <a:spcPct val="0"/>
              </a:spcBef>
              <a:spcAft>
                <a:spcPct val="0"/>
              </a:spcAft>
              <a:defRPr/>
            </a:pPr>
            <a:fld id="{A5794E5C-5627-42E2-AB96-2A092EB29FD8}" type="slidenum">
              <a:rPr lang="en-US">
                <a:latin typeface="Arial" pitchFamily="34" charset="0"/>
                <a:cs typeface="Arial" pitchFamily="34" charset="0"/>
              </a:rPr>
              <a:pPr fontAlgn="base">
                <a:spcBef>
                  <a:spcPct val="0"/>
                </a:spcBef>
                <a:spcAft>
                  <a:spcPct val="0"/>
                </a:spcAft>
                <a:defRPr/>
              </a:pPr>
              <a:t>‹#›</a:t>
            </a:fld>
            <a:endParaRPr lang="en-US">
              <a:latin typeface="Arial" pitchFamily="34" charset="0"/>
              <a:cs typeface="Arial" pitchFamily="34" charset="0"/>
            </a:endParaRPr>
          </a:p>
        </p:txBody>
      </p:sp>
    </p:spTree>
    <p:extLst>
      <p:ext uri="{BB962C8B-B14F-4D97-AF65-F5344CB8AC3E}">
        <p14:creationId xmlns:p14="http://schemas.microsoft.com/office/powerpoint/2010/main" val="227950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4098" name="Picture 2" descr="C:\Users\Gina Thurber\AppData\Local\Microsoft\Windows\Temporary Internet Files\Content.Outlook\CEER5K3W\Powerpoint Slide Bkground5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Title 1"/>
          <p:cNvSpPr>
            <a:spLocks noGrp="1"/>
          </p:cNvSpPr>
          <p:nvPr>
            <p:ph type="title"/>
          </p:nvPr>
        </p:nvSpPr>
        <p:spPr>
          <a:xfrm>
            <a:off x="1371600" y="152400"/>
            <a:ext cx="77724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9" name="Content Placeholder 2"/>
          <p:cNvSpPr>
            <a:spLocks noGrp="1"/>
          </p:cNvSpPr>
          <p:nvPr>
            <p:ph idx="13"/>
          </p:nvPr>
        </p:nvSpPr>
        <p:spPr>
          <a:xfrm>
            <a:off x="1143000" y="18288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08814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DD85C2B-4705-48BC-A8A1-2419B55D3D69}" type="datetimeFigureOut">
              <a:rPr lang="en-US"/>
              <a:pPr>
                <a:defRPr/>
              </a:pPr>
              <a:t>8/18/2015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42"/>
            <a:ext cx="457200" cy="441325"/>
          </a:xfrm>
          <a:prstGeom prst="rect">
            <a:avLst/>
          </a:prstGeom>
        </p:spPr>
        <p:txBody>
          <a:bodyPr/>
          <a:lstStyle>
            <a:lvl1pPr>
              <a:defRPr>
                <a:latin typeface="Arial" charset="0"/>
                <a:cs typeface="Arial" charset="0"/>
              </a:defRPr>
            </a:lvl1pPr>
          </a:lstStyle>
          <a:p>
            <a:pPr fontAlgn="base">
              <a:spcBef>
                <a:spcPct val="0"/>
              </a:spcBef>
              <a:spcAft>
                <a:spcPct val="0"/>
              </a:spcAft>
              <a:defRPr/>
            </a:pPr>
            <a:fld id="{1CD39032-8839-414F-B7BF-CDEC0A9CCEB2}" type="slidenum">
              <a:rPr lang="en-US">
                <a:solidFill>
                  <a:prstClr val="black"/>
                </a:solidFill>
              </a:rPr>
              <a:pPr fontAlgn="base">
                <a:spcBef>
                  <a:spcPct val="0"/>
                </a:spcBef>
                <a:spcAft>
                  <a:spcPct val="0"/>
                </a:spcAft>
                <a:defRPr/>
              </a:pPr>
              <a:t>‹#›</a:t>
            </a:fld>
            <a:endParaRPr lang="en-US">
              <a:solidFill>
                <a:prstClr val="black"/>
              </a:solidFill>
            </a:endParaRPr>
          </a:p>
        </p:txBody>
      </p:sp>
    </p:spTree>
    <p:extLst>
      <p:ext uri="{BB962C8B-B14F-4D97-AF65-F5344CB8AC3E}">
        <p14:creationId xmlns:p14="http://schemas.microsoft.com/office/powerpoint/2010/main" val="10631885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9525" y="6069013"/>
            <a:ext cx="2249488" cy="685800"/>
          </a:xfr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lstStyle>
            <a:lvl1pPr algn="ctr" fontAlgn="base">
              <a:spcBef>
                <a:spcPct val="0"/>
              </a:spcBef>
              <a:spcAft>
                <a:spcPct val="0"/>
              </a:spcAft>
              <a:defRPr lang="en-US" sz="1800">
                <a:solidFill>
                  <a:prstClr val="white"/>
                </a:solidFill>
                <a:latin typeface="+mn-lt"/>
              </a:defRPr>
            </a:lvl1pPr>
          </a:lstStyle>
          <a:p>
            <a:pPr>
              <a:defRPr/>
            </a:pPr>
            <a:fld id="{72DFD0CD-8EF9-4206-BD4A-B85F4FF6B7D5}" type="datetimeFigureOut">
              <a:rPr lang="en-US"/>
              <a:pPr>
                <a:defRPr/>
              </a:pPr>
              <a:t>8/18/2015</a:t>
            </a:fld>
            <a:endParaRPr dirty="0"/>
          </a:p>
        </p:txBody>
      </p:sp>
      <p:sp>
        <p:nvSpPr>
          <p:cNvPr id="10" name="Footer Placeholder 16"/>
          <p:cNvSpPr>
            <a:spLocks noGrp="1"/>
          </p:cNvSpPr>
          <p:nvPr>
            <p:ph type="ftr" sz="quarter" idx="11"/>
          </p:nvPr>
        </p:nvSpPr>
        <p:spPr>
          <a:xfrm>
            <a:off x="2085975" y="236538"/>
            <a:ext cx="5867400" cy="365125"/>
          </a:xfrm>
        </p:spPr>
        <p:txBody>
          <a:bodyPr/>
          <a:lstStyle>
            <a:lvl1pPr algn="r" fontAlgn="base">
              <a:spcBef>
                <a:spcPct val="0"/>
              </a:spcBef>
              <a:spcAft>
                <a:spcPct val="0"/>
              </a:spcAft>
              <a:defRPr>
                <a:solidFill>
                  <a:srgbClr val="464653"/>
                </a:solidFill>
                <a:latin typeface="Arial" pitchFamily="34" charset="0"/>
                <a:cs typeface="Arial" pitchFamily="34" charset="0"/>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a:prstGeom prst="rect">
            <a:avLst/>
          </a:prstGeom>
        </p:spPr>
        <p:txBody>
          <a:bodyPr/>
          <a:lstStyle>
            <a:lvl1pPr eaLnBrk="1" fontAlgn="auto" hangingPunct="1">
              <a:spcBef>
                <a:spcPts val="0"/>
              </a:spcBef>
              <a:spcAft>
                <a:spcPts val="0"/>
              </a:spcAft>
              <a:defRPr>
                <a:solidFill>
                  <a:srgbClr val="464653"/>
                </a:solidFill>
                <a:latin typeface="Tw Cen MT"/>
                <a:cs typeface="+mn-cs"/>
              </a:defRPr>
            </a:lvl1pPr>
          </a:lstStyle>
          <a:p>
            <a:pPr>
              <a:defRPr/>
            </a:pPr>
            <a:fld id="{45AFFB47-2896-4651-AA70-6D1F509DF83C}" type="slidenum">
              <a:rPr lang="en-US"/>
              <a:pPr>
                <a:defRPr/>
              </a:pPr>
              <a:t>‹#›</a:t>
            </a:fld>
            <a:endParaRPr lang="en-US"/>
          </a:p>
        </p:txBody>
      </p:sp>
    </p:spTree>
    <p:extLst>
      <p:ext uri="{BB962C8B-B14F-4D97-AF65-F5344CB8AC3E}">
        <p14:creationId xmlns:p14="http://schemas.microsoft.com/office/powerpoint/2010/main" val="32898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762000" y="762000"/>
            <a:ext cx="228600" cy="609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userDrawn="1"/>
        </p:nvSpPr>
        <p:spPr>
          <a:xfrm>
            <a:off x="739775" y="0"/>
            <a:ext cx="228600" cy="12192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2" descr="C:\Users\Gina Thurber\Pictures\Masterpiece\MPL Logos\Masterpiece color 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775" y="457200"/>
            <a:ext cx="995363" cy="12573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57943" y="1714517"/>
            <a:ext cx="8153400" cy="4495800"/>
          </a:xfrm>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B8691ECE-38D8-4375-B23F-5066130A3F35}" type="datetimeFigureOut">
              <a:rPr lang="en-US"/>
              <a:pPr>
                <a:defRPr/>
              </a:pPr>
              <a:t>8/18/2015</a:t>
            </a:fld>
            <a:endParaRPr lang="en-US"/>
          </a:p>
        </p:txBody>
      </p:sp>
      <p:sp>
        <p:nvSpPr>
          <p:cNvPr id="9"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753979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cxnSp>
        <p:nvCxnSpPr>
          <p:cNvPr id="4" name="Straight Connector 3"/>
          <p:cNvCxnSpPr/>
          <p:nvPr userDrawn="1"/>
        </p:nvCxnSpPr>
        <p:spPr>
          <a:xfrm>
            <a:off x="1066800" y="0"/>
            <a:ext cx="0" cy="685800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38200" y="0"/>
            <a:ext cx="0" cy="6858000"/>
          </a:xfrm>
          <a:prstGeom prst="line">
            <a:avLst/>
          </a:prstGeom>
          <a:ln w="254000"/>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593725"/>
            <a:ext cx="990600" cy="12509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a:spLocks noGrp="1"/>
          </p:cNvSpPr>
          <p:nvPr>
            <p:ph type="title"/>
          </p:nvPr>
        </p:nvSpPr>
        <p:spPr>
          <a:xfrm>
            <a:off x="1226729" y="114300"/>
            <a:ext cx="7841071" cy="990600"/>
          </a:xfrm>
        </p:spPr>
        <p:txBody>
          <a:bodyPr/>
          <a:lstStyle/>
          <a:p>
            <a:r>
              <a:rPr lang="en-US" smtClean="0"/>
              <a:t>Click to edit Master title style</a:t>
            </a:r>
            <a:endParaRPr lang="en-US"/>
          </a:p>
        </p:txBody>
      </p:sp>
      <p:sp>
        <p:nvSpPr>
          <p:cNvPr id="12" name="Content Placeholder 7"/>
          <p:cNvSpPr>
            <a:spLocks noGrp="1"/>
          </p:cNvSpPr>
          <p:nvPr>
            <p:ph sz="quarter" idx="1"/>
          </p:nvPr>
        </p:nvSpPr>
        <p:spPr>
          <a:xfrm>
            <a:off x="1093694" y="1752600"/>
            <a:ext cx="8153400" cy="4495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EBCB558A-E86B-4E66-B3A3-1DC91505E544}" type="datetimeFigureOut">
              <a:rPr lang="en-US"/>
              <a:pPr>
                <a:defRPr/>
              </a:pPr>
              <a:t>8/18/2015</a:t>
            </a:fld>
            <a:endParaRPr lang="en-US"/>
          </a:p>
        </p:txBody>
      </p:sp>
      <p:sp>
        <p:nvSpPr>
          <p:cNvPr id="8"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3"/>
          <p:cNvSpPr>
            <a:spLocks noGrp="1"/>
          </p:cNvSpPr>
          <p:nvPr>
            <p:ph type="sldNum" sz="quarter" idx="12"/>
          </p:nvPr>
        </p:nvSpPr>
        <p:spPr>
          <a:xfrm>
            <a:off x="0" y="6248400"/>
            <a:ext cx="533400" cy="381000"/>
          </a:xfrm>
          <a:prstGeom prst="rect">
            <a:avLst/>
          </a:prstGeom>
        </p:spPr>
        <p:txBody>
          <a:bodyPr/>
          <a:lstStyle>
            <a:lvl1pPr eaLnBrk="1" fontAlgn="auto" hangingPunct="1">
              <a:spcBef>
                <a:spcPts val="0"/>
              </a:spcBef>
              <a:spcAft>
                <a:spcPts val="0"/>
              </a:spcAft>
              <a:defRPr>
                <a:solidFill>
                  <a:srgbClr val="464653"/>
                </a:solidFill>
                <a:latin typeface="Tw Cen MT"/>
                <a:cs typeface="+mn-cs"/>
              </a:defRPr>
            </a:lvl1pPr>
          </a:lstStyle>
          <a:p>
            <a:pPr>
              <a:defRPr/>
            </a:pPr>
            <a:fld id="{2424FA72-E3F4-4208-9F94-858AAE8DE5AE}" type="slidenum">
              <a:rPr lang="en-US"/>
              <a:pPr>
                <a:defRPr/>
              </a:pPr>
              <a:t>‹#›</a:t>
            </a:fld>
            <a:endParaRPr lang="en-US"/>
          </a:p>
        </p:txBody>
      </p:sp>
    </p:spTree>
    <p:extLst>
      <p:ext uri="{BB962C8B-B14F-4D97-AF65-F5344CB8AC3E}">
        <p14:creationId xmlns:p14="http://schemas.microsoft.com/office/powerpoint/2010/main" val="15601893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5" name="Rectangle 4"/>
          <p:cNvSpPr/>
          <p:nvPr/>
        </p:nvSpPr>
        <p:spPr>
          <a:xfrm>
            <a:off x="0" y="1600200"/>
            <a:ext cx="1295400" cy="990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3" name="Text Placeholder 2"/>
          <p:cNvSpPr>
            <a:spLocks noGrp="1"/>
          </p:cNvSpPr>
          <p:nvPr>
            <p:ph type="body" idx="1"/>
          </p:nvPr>
        </p:nvSpPr>
        <p:spPr>
          <a:xfrm>
            <a:off x="1371602"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3CBAC49B-DE12-4C92-BB3F-199F9ECC6CEF}" type="datetimeFigureOut">
              <a:rPr lang="en-US"/>
              <a:pPr>
                <a:defRPr/>
              </a:pPr>
              <a:t>8/18/2015</a:t>
            </a:fld>
            <a:endParaRPr lang="en-US"/>
          </a:p>
        </p:txBody>
      </p:sp>
      <p:sp>
        <p:nvSpPr>
          <p:cNvPr id="8" name="Footer Placeholder 1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3258134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fontAlgn="base">
              <a:spcBef>
                <a:spcPct val="0"/>
              </a:spcBef>
              <a:spcAft>
                <a:spcPct val="0"/>
              </a:spcAft>
              <a:defRPr>
                <a:latin typeface="Arial" pitchFamily="34" charset="0"/>
                <a:cs typeface="Arial" pitchFamily="34" charset="0"/>
              </a:defRPr>
            </a:lvl1pPr>
          </a:lstStyle>
          <a:p>
            <a:pPr>
              <a:defRPr/>
            </a:pPr>
            <a:fld id="{E4BEDC42-1024-44F0-83AC-8EAC8910E316}" type="datetimeFigureOut">
              <a:rPr lang="en-US"/>
              <a:pPr>
                <a:defRPr/>
              </a:pPr>
              <a:t>8/18/2015</a:t>
            </a:fld>
            <a:endParaRPr lang="en-US"/>
          </a:p>
        </p:txBody>
      </p:sp>
      <p:sp>
        <p:nvSpPr>
          <p:cNvPr id="6" name="Footer Placeholder 11"/>
          <p:cNvSpPr>
            <a:spLocks noGrp="1"/>
          </p:cNvSpPr>
          <p:nvPr>
            <p:ph type="ftr" sz="quarter" idx="11"/>
          </p:nvPr>
        </p:nvSpPr>
        <p:spPr/>
        <p:txBody>
          <a:bodyPr rtlCol="0"/>
          <a:lstStyle>
            <a:lvl1pPr fontAlgn="base">
              <a:spcBef>
                <a:spcPct val="0"/>
              </a:spcBef>
              <a:spcAft>
                <a:spcPct val="0"/>
              </a:spcAft>
              <a:defRPr>
                <a:latin typeface="Arial" pitchFamily="34" charset="0"/>
                <a:cs typeface="Arial" pitchFamily="34" charset="0"/>
              </a:defRPr>
            </a:lvl1pPr>
          </a:lstStyle>
          <a:p>
            <a:pPr>
              <a:defRPr/>
            </a:pPr>
            <a:endParaRPr lang="en-US"/>
          </a:p>
        </p:txBody>
      </p:sp>
    </p:spTree>
    <p:extLst>
      <p:ext uri="{BB962C8B-B14F-4D97-AF65-F5344CB8AC3E}">
        <p14:creationId xmlns:p14="http://schemas.microsoft.com/office/powerpoint/2010/main" val="2433520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2" descr="C:\Users\Gina Thurber\AppData\Local\Microsoft\Windows\Temporary Internet Files\Content.Outlook\CEER5K3W\Powerpoint Slide Bkground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52400"/>
            <a:ext cx="7772400" cy="1143000"/>
          </a:xfrm>
        </p:spPr>
        <p:txBody>
          <a:bodyPr/>
          <a:lstStyle>
            <a:lvl1pPr algn="l">
              <a:defRPr>
                <a:latin typeface="Tw Cen MT" pitchFamily="34" charset="0"/>
              </a:defRPr>
            </a:lvl1pPr>
          </a:lstStyle>
          <a:p>
            <a:r>
              <a:rPr lang="en-US" dirty="0" smtClean="0"/>
              <a:t>Click to edit Master title style</a:t>
            </a:r>
            <a:endParaRPr lang="en-US" dirty="0"/>
          </a:p>
        </p:txBody>
      </p:sp>
      <p:sp>
        <p:nvSpPr>
          <p:cNvPr id="8" name="Content Placeholder 2"/>
          <p:cNvSpPr>
            <a:spLocks noGrp="1"/>
          </p:cNvSpPr>
          <p:nvPr>
            <p:ph idx="1"/>
          </p:nvPr>
        </p:nvSpPr>
        <p:spPr>
          <a:xfrm>
            <a:off x="685800" y="1828804"/>
            <a:ext cx="8077200" cy="4449763"/>
          </a:xfrm>
        </p:spPr>
        <p:txBody>
          <a:bodyPr/>
          <a:lstStyle>
            <a:lvl1pPr marL="342900" indent="-342900">
              <a:buClr>
                <a:srgbClr val="92D050"/>
              </a:buClr>
              <a:buFont typeface="Wingdings" pitchFamily="2" charset="2"/>
              <a:buChar char="q"/>
              <a:defRPr>
                <a:latin typeface="Tw Cen MT" pitchFamily="34" charset="0"/>
              </a:defRPr>
            </a:lvl1pPr>
            <a:lvl2pPr marL="742950" indent="-285750">
              <a:buClr>
                <a:schemeClr val="accent1">
                  <a:lumMod val="75000"/>
                </a:schemeClr>
              </a:buClr>
              <a:buFont typeface="Wingdings" pitchFamily="2" charset="2"/>
              <a:buChar char="q"/>
              <a:defRPr>
                <a:latin typeface="Tw Cen MT" pitchFamily="34" charset="0"/>
              </a:defRPr>
            </a:lvl2pPr>
            <a:lvl3pPr marL="1143000" indent="-228600">
              <a:buClr>
                <a:srgbClr val="92D050"/>
              </a:buClr>
              <a:buFont typeface="Wingdings" pitchFamily="2" charset="2"/>
              <a:buChar char="§"/>
              <a:defRPr>
                <a:latin typeface="Tw Cen MT" pitchFamily="34" charset="0"/>
              </a:defRPr>
            </a:lvl3pPr>
            <a:lvl4pPr marL="1600200" indent="-228600">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Date Placeholder 3"/>
          <p:cNvSpPr>
            <a:spLocks noGrp="1"/>
          </p:cNvSpPr>
          <p:nvPr>
            <p:ph type="dt" sz="half" idx="10"/>
          </p:nvPr>
        </p:nvSpPr>
        <p:spPr/>
        <p:txBody>
          <a:bodyPr/>
          <a:lstStyle>
            <a:lvl1pPr>
              <a:defRPr>
                <a:solidFill>
                  <a:prstClr val="black">
                    <a:tint val="75000"/>
                  </a:prstClr>
                </a:solidFill>
              </a:defRPr>
            </a:lvl1pPr>
          </a:lstStyle>
          <a:p>
            <a:pPr>
              <a:defRPr/>
            </a:pPr>
            <a:fld id="{A13B1D8E-CD03-4679-BFF5-0F058B372A6F}" type="datetimeFigureOut">
              <a:rPr lang="en-US"/>
              <a:pPr>
                <a:defRPr/>
              </a:pPr>
              <a:t>8/18/2015</a:t>
            </a:fld>
            <a:endParaRPr lang="en-US"/>
          </a:p>
        </p:txBody>
      </p:sp>
      <p:sp>
        <p:nvSpPr>
          <p:cNvPr id="6" name="Footer Placeholder 4"/>
          <p:cNvSpPr>
            <a:spLocks noGrp="1"/>
          </p:cNvSpPr>
          <p:nvPr>
            <p:ph type="ftr" sz="quarter" idx="11"/>
          </p:nvPr>
        </p:nvSpPr>
        <p:spPr/>
        <p:txBody>
          <a:bodyPr/>
          <a:lstStyle>
            <a:lvl1pPr>
              <a:defRPr>
                <a:solidFill>
                  <a:prstClr val="black">
                    <a:tint val="75000"/>
                  </a:prstClr>
                </a:solidFill>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a:solidFill>
                  <a:prstClr val="black">
                    <a:tint val="75000"/>
                  </a:prstClr>
                </a:solidFill>
                <a:cs typeface="Arial" pitchFamily="34" charset="0"/>
              </a:defRPr>
            </a:lvl1pPr>
          </a:lstStyle>
          <a:p>
            <a:pPr fontAlgn="base">
              <a:spcBef>
                <a:spcPct val="0"/>
              </a:spcBef>
              <a:spcAft>
                <a:spcPct val="0"/>
              </a:spcAft>
              <a:defRPr/>
            </a:pPr>
            <a:fld id="{CEC0F14B-95D3-42AA-B1DC-EEF213BB2114}" type="slidenum">
              <a:rPr lang="en-US">
                <a:latin typeface="Arial" panose="020B0604020202020204" pitchFamily="34" charset="0"/>
              </a:rPr>
              <a:pPr fontAlgn="base">
                <a:spcBef>
                  <a:spcPct val="0"/>
                </a:spcBef>
                <a:spcAft>
                  <a:spcPct val="0"/>
                </a:spcAft>
                <a:defRPr/>
              </a:pPr>
              <a:t>‹#›</a:t>
            </a:fld>
            <a:endParaRPr lang="en-US">
              <a:latin typeface="Arial" panose="020B0604020202020204" pitchFamily="34" charset="0"/>
            </a:endParaRPr>
          </a:p>
        </p:txBody>
      </p:sp>
    </p:spTree>
    <p:extLst>
      <p:ext uri="{BB962C8B-B14F-4D97-AF65-F5344CB8AC3E}">
        <p14:creationId xmlns:p14="http://schemas.microsoft.com/office/powerpoint/2010/main" val="898771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5122" name="Picture 2" descr="C:\Users\Gina Thurber\AppData\Local\Microsoft\Windows\Temporary Internet Files\Content.Outlook\CEER5K3W\Powerpoint Slide Bkground7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9" name="Content Placeholder 2"/>
          <p:cNvSpPr>
            <a:spLocks noGrp="1"/>
          </p:cNvSpPr>
          <p:nvPr>
            <p:ph idx="1"/>
          </p:nvPr>
        </p:nvSpPr>
        <p:spPr>
          <a:xfrm>
            <a:off x="838200" y="1752600"/>
            <a:ext cx="8001000" cy="4525963"/>
          </a:xfrm>
        </p:spPr>
        <p:txBody>
          <a:bodyPr/>
          <a:lstStyle>
            <a:lvl1pPr marL="342900" indent="-342900">
              <a:buClr>
                <a:srgbClr val="92D050"/>
              </a:buClr>
              <a:buFont typeface="Wingdings" pitchFamily="2" charset="2"/>
              <a:buChar char="q"/>
              <a:defRPr>
                <a:solidFill>
                  <a:schemeClr val="tx2">
                    <a:lumMod val="50000"/>
                  </a:schemeClr>
                </a:solidFill>
                <a:latin typeface="Tw Cen MT" pitchFamily="34" charset="0"/>
              </a:defRPr>
            </a:lvl1pPr>
            <a:lvl2pPr marL="742950" indent="-285750">
              <a:buClr>
                <a:schemeClr val="accent1">
                  <a:lumMod val="75000"/>
                </a:schemeClr>
              </a:buClr>
              <a:buFont typeface="Wingdings" pitchFamily="2" charset="2"/>
              <a:buChar char="q"/>
              <a:defRPr>
                <a:solidFill>
                  <a:schemeClr val="tx2">
                    <a:lumMod val="50000"/>
                  </a:schemeClr>
                </a:solidFill>
                <a:latin typeface="Tw Cen MT" pitchFamily="34" charset="0"/>
              </a:defRPr>
            </a:lvl2pPr>
            <a:lvl3pPr marL="1143000" indent="-228600">
              <a:buClr>
                <a:srgbClr val="92D050"/>
              </a:buClr>
              <a:buFont typeface="Wingdings" pitchFamily="2" charset="2"/>
              <a:buChar char="§"/>
              <a:defRPr>
                <a:solidFill>
                  <a:schemeClr val="tx2">
                    <a:lumMod val="50000"/>
                  </a:schemeClr>
                </a:solidFill>
                <a:latin typeface="Tw Cen MT" pitchFamily="34" charset="0"/>
              </a:defRPr>
            </a:lvl3pPr>
            <a:lvl4pPr marL="1600200" indent="-228600">
              <a:buClr>
                <a:schemeClr val="accent1">
                  <a:lumMod val="75000"/>
                </a:schemeClr>
              </a:buClr>
              <a:buFont typeface="Wingdings" pitchFamily="2" charset="2"/>
              <a:buChar char="§"/>
              <a:defRPr>
                <a:solidFill>
                  <a:schemeClr val="tx2">
                    <a:lumMod val="50000"/>
                  </a:schemeClr>
                </a:solidFill>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 name="Title 1"/>
          <p:cNvSpPr>
            <a:spLocks noGrp="1"/>
          </p:cNvSpPr>
          <p:nvPr>
            <p:ph type="title"/>
          </p:nvPr>
        </p:nvSpPr>
        <p:spPr>
          <a:xfrm>
            <a:off x="1143000" y="152400"/>
            <a:ext cx="8001000" cy="1143000"/>
          </a:xfrm>
        </p:spPr>
        <p:txBody>
          <a:bodyPr/>
          <a:lstStyle>
            <a:lvl1pPr algn="l">
              <a:defRPr>
                <a:solidFill>
                  <a:schemeClr val="tx2">
                    <a:lumMod val="50000"/>
                  </a:schemeClr>
                </a:solidFill>
                <a:latin typeface="Tw Cen MT"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90881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6146" name="Picture 2" descr="C:\Users\Gina Thurber\AppData\Local\Microsoft\Windows\Temporary Internet Files\Content.Outlook\CEER5K3W\Powerpoint Slide Bkground9.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371600" y="152400"/>
            <a:ext cx="7772400" cy="1143000"/>
          </a:xfrm>
        </p:spPr>
        <p:txBody>
          <a:bodyPr/>
          <a:lstStyle>
            <a:lvl1pPr algn="l">
              <a:defRPr>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Content Placeholder 2"/>
          <p:cNvSpPr>
            <a:spLocks noGrp="1"/>
          </p:cNvSpPr>
          <p:nvPr>
            <p:ph idx="1"/>
          </p:nvPr>
        </p:nvSpPr>
        <p:spPr>
          <a:xfrm>
            <a:off x="685800" y="1828800"/>
            <a:ext cx="8077200" cy="4449763"/>
          </a:xfrm>
        </p:spPr>
        <p:txBody>
          <a:bodyPr/>
          <a:lstStyle>
            <a:lvl1pPr marL="342900" indent="-342900">
              <a:buClr>
                <a:srgbClr val="92D050"/>
              </a:buClr>
              <a:buFont typeface="Wingdings" pitchFamily="2" charset="2"/>
              <a:buChar char="q"/>
              <a:defRPr>
                <a:latin typeface="Tw Cen MT" pitchFamily="34" charset="0"/>
              </a:defRPr>
            </a:lvl1pPr>
            <a:lvl2pPr marL="742950" indent="-285750">
              <a:buClr>
                <a:schemeClr val="accent1">
                  <a:lumMod val="75000"/>
                </a:schemeClr>
              </a:buClr>
              <a:buFont typeface="Wingdings" pitchFamily="2" charset="2"/>
              <a:buChar char="q"/>
              <a:defRPr>
                <a:latin typeface="Tw Cen MT" pitchFamily="34" charset="0"/>
              </a:defRPr>
            </a:lvl2pPr>
            <a:lvl3pPr marL="1143000" indent="-228600">
              <a:buClr>
                <a:srgbClr val="92D050"/>
              </a:buClr>
              <a:buFont typeface="Wingdings" pitchFamily="2" charset="2"/>
              <a:buChar char="§"/>
              <a:defRPr>
                <a:latin typeface="Tw Cen MT" pitchFamily="34" charset="0"/>
              </a:defRPr>
            </a:lvl3pPr>
            <a:lvl4pPr marL="1600200" indent="-228600">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1908814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26" name="Picture 2" descr="C:\Users\Gina Thurber\AppData\Local\Microsoft\Windows\Temporary Internet Files\Content.Outlook\CEER5K3W\Powerpoint Slide Bkground2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48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362200" y="4419600"/>
            <a:ext cx="6781800" cy="1362075"/>
          </a:xfrm>
        </p:spPr>
        <p:txBody>
          <a:bodyPr anchor="t"/>
          <a:lstStyle>
            <a:lvl1pPr algn="l">
              <a:defRPr sz="4000" b="0" cap="all">
                <a:solidFill>
                  <a:schemeClr val="tx2">
                    <a:lumMod val="50000"/>
                  </a:schemeClr>
                </a:solidFill>
                <a:latin typeface="Tw Cen MT"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362200" y="5943600"/>
            <a:ext cx="6781800" cy="761999"/>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0484111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050" name="Picture 2" descr="C:\Users\Gina Thurber\AppData\Local\Microsoft\Windows\Temporary Internet Files\Content.Outlook\CEER5K3W\Powerpoint Slide Bkground (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0" y="1600201"/>
            <a:ext cx="7772400" cy="1066800"/>
          </a:xfrm>
        </p:spPr>
        <p:txBody>
          <a:bodyPr anchor="t"/>
          <a:lstStyle>
            <a:lvl1pPr algn="l">
              <a:defRPr sz="4000" b="0" cap="all">
                <a:solidFill>
                  <a:schemeClr val="bg1"/>
                </a:solidFill>
                <a:latin typeface="Tw Cen MT"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18C846BA-F8E0-4B55-A464-885D036885C2}" type="datetimeFigureOut">
              <a:rPr lang="en-US" smtClean="0"/>
              <a:t>8/18/2015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D46A23-973F-4236-909F-C2F3A35D8698}" type="slidenum">
              <a:rPr lang="en-US" smtClean="0"/>
              <a:t>‹#›</a:t>
            </a:fld>
            <a:endParaRPr lang="en-US"/>
          </a:p>
        </p:txBody>
      </p:sp>
      <p:sp>
        <p:nvSpPr>
          <p:cNvPr id="8" name="Content Placeholder 2"/>
          <p:cNvSpPr>
            <a:spLocks noGrp="1"/>
          </p:cNvSpPr>
          <p:nvPr>
            <p:ph idx="1"/>
          </p:nvPr>
        </p:nvSpPr>
        <p:spPr>
          <a:xfrm>
            <a:off x="1295400" y="2895601"/>
            <a:ext cx="7315200" cy="3352800"/>
          </a:xfrm>
        </p:spPr>
        <p:txBody>
          <a:bodyPr/>
          <a:lstStyle>
            <a:lvl1pPr marL="342900" indent="-342900">
              <a:buClr>
                <a:srgbClr val="92D050"/>
              </a:buClr>
              <a:buFont typeface="Wingdings" pitchFamily="2" charset="2"/>
              <a:buChar char="q"/>
              <a:defRPr>
                <a:latin typeface="Tw Cen MT" pitchFamily="34" charset="0"/>
              </a:defRPr>
            </a:lvl1pPr>
            <a:lvl2pPr marL="742950" indent="-285750">
              <a:buClr>
                <a:schemeClr val="accent1">
                  <a:lumMod val="75000"/>
                </a:schemeClr>
              </a:buClr>
              <a:buFont typeface="Wingdings" pitchFamily="2" charset="2"/>
              <a:buChar char="q"/>
              <a:defRPr>
                <a:latin typeface="Tw Cen MT" pitchFamily="34" charset="0"/>
              </a:defRPr>
            </a:lvl2pPr>
            <a:lvl3pPr marL="1143000" indent="-228600">
              <a:buClr>
                <a:srgbClr val="92D050"/>
              </a:buClr>
              <a:buFont typeface="Wingdings" pitchFamily="2" charset="2"/>
              <a:buChar char="§"/>
              <a:defRPr>
                <a:latin typeface="Tw Cen MT" pitchFamily="34" charset="0"/>
              </a:defRPr>
            </a:lvl3pPr>
            <a:lvl4pPr marL="1600200" indent="-228600">
              <a:buClr>
                <a:schemeClr val="accent1">
                  <a:lumMod val="75000"/>
                </a:schemeClr>
              </a:buClr>
              <a:buFont typeface="Wingdings" pitchFamily="2" charset="2"/>
              <a:buChar char="§"/>
              <a:defRPr>
                <a:latin typeface="Tw Cen MT" pitchFamily="34" charset="0"/>
              </a:defRPr>
            </a:lvl4pPr>
            <a:lvl5pPr>
              <a:defRPr>
                <a:latin typeface="Tw Cen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7757953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C846BA-F8E0-4B55-A464-885D036885C2}" type="datetimeFigureOut">
              <a:rPr lang="en-US" smtClean="0"/>
              <a:t>8/18/2015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546837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C846BA-F8E0-4B55-A464-885D036885C2}" type="datetimeFigureOut">
              <a:rPr lang="en-US" smtClean="0"/>
              <a:t>8/18/2015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D46A23-973F-4236-909F-C2F3A35D8698}" type="slidenum">
              <a:rPr lang="en-US" smtClean="0"/>
              <a:t>‹#›</a:t>
            </a:fld>
            <a:endParaRPr lang="en-US"/>
          </a:p>
        </p:txBody>
      </p:sp>
    </p:spTree>
    <p:extLst>
      <p:ext uri="{BB962C8B-B14F-4D97-AF65-F5344CB8AC3E}">
        <p14:creationId xmlns:p14="http://schemas.microsoft.com/office/powerpoint/2010/main" val="142579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846BA-F8E0-4B55-A464-885D036885C2}" type="datetimeFigureOut">
              <a:rPr lang="en-US" smtClean="0"/>
              <a:t>8/18/2015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D46A23-973F-4236-909F-C2F3A35D8698}" type="slidenum">
              <a:rPr lang="en-US" smtClean="0"/>
              <a:t>‹#›</a:t>
            </a:fld>
            <a:endParaRPr lang="en-US"/>
          </a:p>
        </p:txBody>
      </p:sp>
    </p:spTree>
    <p:extLst>
      <p:ext uri="{BB962C8B-B14F-4D97-AF65-F5344CB8AC3E}">
        <p14:creationId xmlns:p14="http://schemas.microsoft.com/office/powerpoint/2010/main" val="144971449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63" r:id="rId3"/>
    <p:sldLayoutId id="2147483764" r:id="rId4"/>
    <p:sldLayoutId id="2147483765" r:id="rId5"/>
    <p:sldLayoutId id="2147483751" r:id="rId6"/>
    <p:sldLayoutId id="2147483762"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46" r:id="rId18"/>
    <p:sldLayoutId id="2147483783" r:id="rId19"/>
    <p:sldLayoutId id="2147483784" r:id="rId20"/>
    <p:sldLayoutId id="2147483785" r:id="rId21"/>
    <p:sldLayoutId id="2147483786" r:id="rId2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12"/>
          <p:cNvSpPr>
            <a:spLocks noGrp="1"/>
          </p:cNvSpPr>
          <p:nvPr>
            <p:ph type="body" idx="1"/>
          </p:nvPr>
        </p:nvSpPr>
        <p:spPr bwMode="auto">
          <a:xfrm>
            <a:off x="612775" y="1600204"/>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4"/>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464653"/>
                </a:solidFill>
                <a:latin typeface="Tw Cen MT"/>
                <a:cs typeface="+mn-cs"/>
              </a:defRPr>
            </a:lvl1pPr>
          </a:lstStyle>
          <a:p>
            <a:pPr>
              <a:defRPr/>
            </a:pPr>
            <a:fld id="{73098D51-9CB5-42B5-9DC8-C8064D99AB99}" type="datetimeFigureOut">
              <a:rPr lang="en-US"/>
              <a:pPr>
                <a:defRPr/>
              </a:pPr>
              <a:t>8/18/2015</a:t>
            </a:fld>
            <a:endParaRPr lang="en-US"/>
          </a:p>
        </p:txBody>
      </p:sp>
      <p:sp>
        <p:nvSpPr>
          <p:cNvPr id="3" name="Footer Placeholder 2"/>
          <p:cNvSpPr>
            <a:spLocks noGrp="1"/>
          </p:cNvSpPr>
          <p:nvPr>
            <p:ph type="ftr" sz="quarter" idx="3"/>
          </p:nvPr>
        </p:nvSpPr>
        <p:spPr>
          <a:xfrm>
            <a:off x="609602" y="6248404"/>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464653"/>
                </a:solidFill>
                <a:latin typeface="Tw Cen M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21231323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189" algn="l" rtl="0" fontAlgn="base">
        <a:spcBef>
          <a:spcPct val="0"/>
        </a:spcBef>
        <a:spcAft>
          <a:spcPct val="0"/>
        </a:spcAft>
        <a:defRPr sz="4400">
          <a:solidFill>
            <a:schemeClr val="tx2"/>
          </a:solidFill>
          <a:latin typeface="Tw Cen MT" pitchFamily="34" charset="0"/>
        </a:defRPr>
      </a:lvl6pPr>
      <a:lvl7pPr marL="914377" algn="l" rtl="0" fontAlgn="base">
        <a:spcBef>
          <a:spcPct val="0"/>
        </a:spcBef>
        <a:spcAft>
          <a:spcPct val="0"/>
        </a:spcAft>
        <a:defRPr sz="4400">
          <a:solidFill>
            <a:schemeClr val="tx2"/>
          </a:solidFill>
          <a:latin typeface="Tw Cen MT" pitchFamily="34" charset="0"/>
        </a:defRPr>
      </a:lvl7pPr>
      <a:lvl8pPr marL="1371566" algn="l" rtl="0" fontAlgn="base">
        <a:spcBef>
          <a:spcPct val="0"/>
        </a:spcBef>
        <a:spcAft>
          <a:spcPct val="0"/>
        </a:spcAft>
        <a:defRPr sz="4400">
          <a:solidFill>
            <a:schemeClr val="tx2"/>
          </a:solidFill>
          <a:latin typeface="Tw Cen MT" pitchFamily="34" charset="0"/>
        </a:defRPr>
      </a:lvl8pPr>
      <a:lvl9pPr marL="1828754" algn="l" rtl="0" fontAlgn="base">
        <a:spcBef>
          <a:spcPct val="0"/>
        </a:spcBef>
        <a:spcAft>
          <a:spcPct val="0"/>
        </a:spcAft>
        <a:defRPr sz="4400">
          <a:solidFill>
            <a:schemeClr val="tx2"/>
          </a:solidFill>
          <a:latin typeface="Tw Cen MT" pitchFamily="34" charset="0"/>
        </a:defRPr>
      </a:lvl9pPr>
    </p:titleStyle>
    <p:body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89" algn="l" rtl="0" eaLnBrk="1" latinLnBrk="0" hangingPunct="1">
        <a:defRPr kumimoji="0" kern="1200">
          <a:solidFill>
            <a:schemeClr val="tx1"/>
          </a:solidFill>
          <a:latin typeface="+mn-lt"/>
          <a:ea typeface="+mn-ea"/>
          <a:cs typeface="+mn-cs"/>
        </a:defRPr>
      </a:lvl2pPr>
      <a:lvl3pPr marL="914377" algn="l" rtl="0" eaLnBrk="1" latinLnBrk="0" hangingPunct="1">
        <a:defRPr kumimoji="0" kern="1200">
          <a:solidFill>
            <a:schemeClr val="tx1"/>
          </a:solidFill>
          <a:latin typeface="+mn-lt"/>
          <a:ea typeface="+mn-ea"/>
          <a:cs typeface="+mn-cs"/>
        </a:defRPr>
      </a:lvl3pPr>
      <a:lvl4pPr marL="1371566" algn="l" rtl="0" eaLnBrk="1" latinLnBrk="0" hangingPunct="1">
        <a:defRPr kumimoji="0" kern="1200">
          <a:solidFill>
            <a:schemeClr val="tx1"/>
          </a:solidFill>
          <a:latin typeface="+mn-lt"/>
          <a:ea typeface="+mn-ea"/>
          <a:cs typeface="+mn-cs"/>
        </a:defRPr>
      </a:lvl4pPr>
      <a:lvl5pPr marL="1828754" algn="l" rtl="0" eaLnBrk="1" latinLnBrk="0" hangingPunct="1">
        <a:defRPr kumimoji="0" kern="1200">
          <a:solidFill>
            <a:schemeClr val="tx1"/>
          </a:solidFill>
          <a:latin typeface="+mn-lt"/>
          <a:ea typeface="+mn-ea"/>
          <a:cs typeface="+mn-cs"/>
        </a:defRPr>
      </a:lvl5pPr>
      <a:lvl6pPr marL="2285943" algn="l" rtl="0" eaLnBrk="1" latinLnBrk="0" hangingPunct="1">
        <a:defRPr kumimoji="0" kern="1200">
          <a:solidFill>
            <a:schemeClr val="tx1"/>
          </a:solidFill>
          <a:latin typeface="+mn-lt"/>
          <a:ea typeface="+mn-ea"/>
          <a:cs typeface="+mn-cs"/>
        </a:defRPr>
      </a:lvl6pPr>
      <a:lvl7pPr marL="2743131" algn="l" rtl="0" eaLnBrk="1" latinLnBrk="0" hangingPunct="1">
        <a:defRPr kumimoji="0" kern="1200">
          <a:solidFill>
            <a:schemeClr val="tx1"/>
          </a:solidFill>
          <a:latin typeface="+mn-lt"/>
          <a:ea typeface="+mn-ea"/>
          <a:cs typeface="+mn-cs"/>
        </a:defRPr>
      </a:lvl7pPr>
      <a:lvl8pPr marL="3200320" algn="l" rtl="0" eaLnBrk="1" latinLnBrk="0" hangingPunct="1">
        <a:defRPr kumimoji="0" kern="1200">
          <a:solidFill>
            <a:schemeClr val="tx1"/>
          </a:solidFill>
          <a:latin typeface="+mn-lt"/>
          <a:ea typeface="+mn-ea"/>
          <a:cs typeface="+mn-cs"/>
        </a:defRPr>
      </a:lvl8pPr>
      <a:lvl9pPr marL="3657509"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21"/>
          <p:cNvSpPr>
            <a:spLocks noGrp="1"/>
          </p:cNvSpPr>
          <p:nvPr>
            <p:ph type="title"/>
          </p:nvPr>
        </p:nvSpPr>
        <p:spPr bwMode="auto">
          <a:xfrm>
            <a:off x="609600" y="228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12"/>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464653"/>
                </a:solidFill>
                <a:latin typeface="Tw Cen MT"/>
                <a:cs typeface="+mn-cs"/>
              </a:defRPr>
            </a:lvl1pPr>
          </a:lstStyle>
          <a:p>
            <a:pPr>
              <a:defRPr/>
            </a:pPr>
            <a:fld id="{309FE663-8B65-41AD-93C7-303B93F4D1CA}" type="datetimeFigureOut">
              <a:rPr lang="en-US"/>
              <a:pPr>
                <a:defRPr/>
              </a:pPr>
              <a:t>8/18/2015</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rgbClr val="464653"/>
                </a:solidFill>
                <a:latin typeface="Tw Cen M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351359112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Lst>
  <p:timing>
    <p:tnLst>
      <p:par>
        <p:cTn id="1" dur="indefinite" restart="never" nodeType="tmRoot"/>
      </p:par>
    </p:tnLst>
  </p:timing>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anose="05000000000000000000"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anose="05020102010507070707"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anose="05000000000000000000"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D2DA7A"/>
        </a:buClr>
        <a:buSzPct val="75000"/>
        <a:buFont typeface="Wingdings" panose="05000000000000000000"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FFC000"/>
        </a:buClr>
        <a:buSzPct val="65000"/>
        <a:buFont typeface="Wingdings" panose="05000000000000000000"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The masterpiece Living</a:t>
            </a:r>
            <a:br>
              <a:rPr lang="en-US" sz="4400" dirty="0" smtClean="0"/>
            </a:br>
            <a:r>
              <a:rPr lang="en-US" sz="4400" dirty="0" smtClean="0"/>
              <a:t>core experience</a:t>
            </a:r>
            <a:endParaRPr lang="en-US" sz="4400" dirty="0"/>
          </a:p>
        </p:txBody>
      </p:sp>
      <p:sp>
        <p:nvSpPr>
          <p:cNvPr id="3" name="Text Placeholder 2"/>
          <p:cNvSpPr>
            <a:spLocks noGrp="1"/>
          </p:cNvSpPr>
          <p:nvPr>
            <p:ph type="body" idx="1"/>
          </p:nvPr>
        </p:nvSpPr>
        <p:spPr>
          <a:xfrm>
            <a:off x="2362200" y="5943600"/>
            <a:ext cx="7010400" cy="761999"/>
          </a:xfrm>
        </p:spPr>
        <p:txBody>
          <a:bodyPr>
            <a:noAutofit/>
          </a:bodyPr>
          <a:lstStyle/>
          <a:p>
            <a:r>
              <a:rPr lang="en-US" sz="3200" dirty="0" smtClean="0"/>
              <a:t>Successful Aging &amp; Me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661262"/>
            <a:ext cx="4686954" cy="3467584"/>
          </a:xfrm>
          <a:prstGeom prst="rect">
            <a:avLst/>
          </a:prstGeom>
        </p:spPr>
      </p:pic>
    </p:spTree>
    <p:extLst>
      <p:ext uri="{BB962C8B-B14F-4D97-AF65-F5344CB8AC3E}">
        <p14:creationId xmlns:p14="http://schemas.microsoft.com/office/powerpoint/2010/main" val="666063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2"/>
          <p:cNvSpPr txBox="1">
            <a:spLocks/>
          </p:cNvSpPr>
          <p:nvPr/>
        </p:nvSpPr>
        <p:spPr bwMode="auto">
          <a:xfrm>
            <a:off x="1146764" y="2514600"/>
            <a:ext cx="79972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Physical Health is </a:t>
            </a:r>
            <a:r>
              <a:rPr lang="en-US" b="1" dirty="0" smtClean="0"/>
              <a:t>the continual growth of physical function</a:t>
            </a:r>
          </a:p>
          <a:p>
            <a:r>
              <a:rPr lang="en-US" dirty="0"/>
              <a:t>I</a:t>
            </a:r>
            <a:r>
              <a:rPr lang="en-US" dirty="0" smtClean="0"/>
              <a:t>ncludes actions that limit or prevent disease and disability</a:t>
            </a:r>
          </a:p>
          <a:p>
            <a:r>
              <a:rPr lang="en-US" dirty="0" smtClean="0"/>
              <a:t>Aerobic activity, strength, balance, flexibility, nutrition, sleep and taking part in preventive screenings </a:t>
            </a:r>
          </a:p>
          <a:p>
            <a:r>
              <a:rPr lang="en-US" i="1" dirty="0" smtClean="0"/>
              <a:t>Being active in these areas may help lower risk for acute and chronic diseases</a:t>
            </a:r>
            <a:endParaRPr lang="en-US" i="1" dirty="0"/>
          </a:p>
        </p:txBody>
      </p:sp>
      <p:grpSp>
        <p:nvGrpSpPr>
          <p:cNvPr id="18" name="Group 17"/>
          <p:cNvGrpSpPr/>
          <p:nvPr/>
        </p:nvGrpSpPr>
        <p:grpSpPr>
          <a:xfrm>
            <a:off x="19004" y="1905000"/>
            <a:ext cx="8964976" cy="4953000"/>
            <a:chOff x="19004" y="1905000"/>
            <a:chExt cx="8964976" cy="4953000"/>
          </a:xfrm>
        </p:grpSpPr>
        <p:grpSp>
          <p:nvGrpSpPr>
            <p:cNvPr id="17" name="Group 16"/>
            <p:cNvGrpSpPr/>
            <p:nvPr/>
          </p:nvGrpSpPr>
          <p:grpSpPr>
            <a:xfrm>
              <a:off x="19004" y="1905000"/>
              <a:ext cx="8964976" cy="4953000"/>
              <a:chOff x="19004" y="1905000"/>
              <a:chExt cx="8964976" cy="4953000"/>
            </a:xfrm>
          </p:grpSpPr>
          <p:sp>
            <p:nvSpPr>
              <p:cNvPr id="11" name="Rectangle 10"/>
              <p:cNvSpPr/>
              <p:nvPr/>
            </p:nvSpPr>
            <p:spPr>
              <a:xfrm>
                <a:off x="19004" y="2057400"/>
                <a:ext cx="8964976"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464820" y="1905000"/>
                <a:ext cx="8519160" cy="4953000"/>
                <a:chOff x="464820" y="1905000"/>
                <a:chExt cx="8519160" cy="4953000"/>
              </a:xfrm>
            </p:grpSpPr>
            <p:pic>
              <p:nvPicPr>
                <p:cNvPr id="13"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 y="1905000"/>
                  <a:ext cx="851916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676400" y="4768596"/>
                  <a:ext cx="1524000" cy="584775"/>
                </a:xfrm>
                <a:prstGeom prst="rect">
                  <a:avLst/>
                </a:prstGeom>
                <a:noFill/>
              </p:spPr>
              <p:txBody>
                <a:bodyPr wrap="square" rtlCol="0">
                  <a:spAutoFit/>
                </a:bodyPr>
                <a:lstStyle/>
                <a:p>
                  <a:r>
                    <a:rPr lang="en-US" sz="3200" b="1" dirty="0" smtClean="0"/>
                    <a:t>Female</a:t>
                  </a:r>
                  <a:endParaRPr lang="en-US" b="1" dirty="0"/>
                </a:p>
              </p:txBody>
            </p:sp>
          </p:grpSp>
        </p:grpSp>
        <p:sp>
          <p:nvSpPr>
            <p:cNvPr id="15" name="Rectangle 14"/>
            <p:cNvSpPr/>
            <p:nvPr/>
          </p:nvSpPr>
          <p:spPr>
            <a:xfrm>
              <a:off x="6324600" y="3352800"/>
              <a:ext cx="1053494" cy="584775"/>
            </a:xfrm>
            <a:prstGeom prst="rect">
              <a:avLst/>
            </a:prstGeom>
          </p:spPr>
          <p:txBody>
            <a:bodyPr wrap="none">
              <a:spAutoFit/>
            </a:bodyPr>
            <a:lstStyle/>
            <a:p>
              <a:r>
                <a:rPr lang="en-US" sz="3200" b="1" dirty="0" smtClean="0"/>
                <a:t>Male</a:t>
              </a:r>
              <a:endParaRPr lang="en-US" b="1" dirty="0"/>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8097" y="381000"/>
            <a:ext cx="2438405" cy="2362205"/>
          </a:xfrm>
          <a:prstGeom prst="rect">
            <a:avLst/>
          </a:prstGeom>
        </p:spPr>
      </p:pic>
    </p:spTree>
    <p:extLst>
      <p:ext uri="{BB962C8B-B14F-4D97-AF65-F5344CB8AC3E}">
        <p14:creationId xmlns:p14="http://schemas.microsoft.com/office/powerpoint/2010/main" val="2654866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18"/>
                                        </p:tgtEl>
                                        <p:attrNameLst>
                                          <p:attrName>ppt_x</p:attrName>
                                        </p:attrNameLst>
                                      </p:cBhvr>
                                      <p:tavLst>
                                        <p:tav tm="0">
                                          <p:val>
                                            <p:strVal val="ppt_x"/>
                                          </p:val>
                                        </p:tav>
                                        <p:tav tm="100000">
                                          <p:val>
                                            <p:strVal val="ppt_x"/>
                                          </p:val>
                                        </p:tav>
                                      </p:tavLst>
                                    </p:anim>
                                    <p:anim calcmode="lin" valueType="num">
                                      <p:cBhvr additive="base">
                                        <p:cTn id="15" dur="500"/>
                                        <p:tgtEl>
                                          <p:spTgt spid="18"/>
                                        </p:tgtEl>
                                        <p:attrNameLst>
                                          <p:attrName>ppt_y</p:attrName>
                                        </p:attrNameLst>
                                      </p:cBhvr>
                                      <p:tavLst>
                                        <p:tav tm="0">
                                          <p:val>
                                            <p:strVal val="ppt_y"/>
                                          </p:val>
                                        </p:tav>
                                        <p:tav tm="100000">
                                          <p:val>
                                            <p:strVal val="1+ppt_h/2"/>
                                          </p:val>
                                        </p:tav>
                                      </p:tavLst>
                                    </p:anim>
                                    <p:set>
                                      <p:cBhvr>
                                        <p:cTn id="16" dur="1" fill="hold">
                                          <p:stCondLst>
                                            <p:cond delay="499"/>
                                          </p:stCondLst>
                                        </p:cTn>
                                        <p:tgtEl>
                                          <p:spTgt spid="1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893009" y="381000"/>
            <a:ext cx="2508509" cy="2499365"/>
          </a:xfrm>
        </p:spPr>
      </p:pic>
      <p:sp>
        <p:nvSpPr>
          <p:cNvPr id="7" name="Content Placeholder 3"/>
          <p:cNvSpPr txBox="1">
            <a:spLocks/>
          </p:cNvSpPr>
          <p:nvPr/>
        </p:nvSpPr>
        <p:spPr bwMode="auto">
          <a:xfrm>
            <a:off x="1066800" y="26670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Wingdings" panose="05000000000000000000" pitchFamily="2" charset="2"/>
              <a:buChar char="q"/>
            </a:pPr>
            <a:r>
              <a:rPr lang="en-US" dirty="0"/>
              <a:t>B</a:t>
            </a:r>
            <a:r>
              <a:rPr lang="en-US" dirty="0" smtClean="0"/>
              <a:t>roadly defined as our </a:t>
            </a:r>
            <a:r>
              <a:rPr lang="en-US" b="1" dirty="0" smtClean="0"/>
              <a:t>search for purpose and meaning</a:t>
            </a:r>
          </a:p>
          <a:p>
            <a:pPr>
              <a:buFont typeface="Wingdings" panose="05000000000000000000" pitchFamily="2" charset="2"/>
              <a:buChar char="q"/>
            </a:pPr>
            <a:r>
              <a:rPr lang="en-US" dirty="0" smtClean="0"/>
              <a:t>Having a meaningful role and being engaged in productive pursuits </a:t>
            </a:r>
          </a:p>
          <a:p>
            <a:pPr>
              <a:buFont typeface="Wingdings" panose="05000000000000000000" pitchFamily="2" charset="2"/>
              <a:buChar char="q"/>
            </a:pPr>
            <a:r>
              <a:rPr lang="en-US" dirty="0"/>
              <a:t>H</a:t>
            </a:r>
            <a:r>
              <a:rPr lang="en-US" dirty="0" smtClean="0"/>
              <a:t>elps to cope with worries, concerns and grief</a:t>
            </a:r>
          </a:p>
          <a:p>
            <a:pPr>
              <a:buFont typeface="Wingdings" panose="05000000000000000000" pitchFamily="2" charset="2"/>
              <a:buChar char="q"/>
            </a:pPr>
            <a:r>
              <a:rPr lang="en-US" dirty="0" smtClean="0"/>
              <a:t>Includes, but are not limited to, religious and faith-based involvement, volunteerism or service, appreciation of nature and meaningful pastimes.</a:t>
            </a:r>
            <a:endParaRPr lang="en-US" dirty="0"/>
          </a:p>
        </p:txBody>
      </p:sp>
    </p:spTree>
    <p:extLst>
      <p:ext uri="{BB962C8B-B14F-4D97-AF65-F5344CB8AC3E}">
        <p14:creationId xmlns:p14="http://schemas.microsoft.com/office/powerpoint/2010/main" val="105746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91.mayoclinicembodyhealth.com/images/extranet/mediaWindowGallery/health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743200"/>
            <a:ext cx="59055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21925" t="21308" b="16192"/>
          <a:stretch/>
        </p:blipFill>
        <p:spPr>
          <a:xfrm>
            <a:off x="3810000" y="340659"/>
            <a:ext cx="4915665" cy="762000"/>
          </a:xfrm>
          <a:prstGeom prst="rect">
            <a:avLst/>
          </a:prstGeom>
        </p:spPr>
      </p:pic>
      <p:pic>
        <p:nvPicPr>
          <p:cNvPr id="1026" name="Picture 2" descr="http://newsnetwork.mayoclinic.org/files/2012/05/Mayo-Clinic-Logo-black_blue_original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304800"/>
            <a:ext cx="1838228" cy="2002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041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My Role?</a:t>
            </a:r>
            <a:endParaRPr lang="en-US" dirty="0"/>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2716" y="1752600"/>
            <a:ext cx="6799568" cy="4525963"/>
          </a:xfrm>
        </p:spPr>
      </p:pic>
    </p:spTree>
    <p:extLst>
      <p:ext uri="{BB962C8B-B14F-4D97-AF65-F5344CB8AC3E}">
        <p14:creationId xmlns:p14="http://schemas.microsoft.com/office/powerpoint/2010/main" val="2049673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rotWithShape="1">
          <a:blip r:embed="rId3">
            <a:extLst>
              <a:ext uri="{28A0092B-C50C-407E-A947-70E740481C1C}">
                <a14:useLocalDpi xmlns:a14="http://schemas.microsoft.com/office/drawing/2010/main" val="0"/>
              </a:ext>
            </a:extLst>
          </a:blip>
          <a:srcRect l="13916" t="5310" r="12128" b="15364"/>
          <a:stretch/>
        </p:blipFill>
        <p:spPr>
          <a:xfrm>
            <a:off x="5943600" y="1606983"/>
            <a:ext cx="2836325" cy="4827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ounded Rectangle 5"/>
          <p:cNvSpPr/>
          <p:nvPr/>
        </p:nvSpPr>
        <p:spPr>
          <a:xfrm>
            <a:off x="260764" y="4431130"/>
            <a:ext cx="6140035" cy="20397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buFont typeface="Wingdings" panose="05000000000000000000" pitchFamily="2" charset="2"/>
              <a:buChar char="ü"/>
            </a:pPr>
            <a:r>
              <a:rPr lang="en-US" sz="2400" i="1" dirty="0" smtClean="0"/>
              <a:t>Nourish a Program by Masterpiece Living</a:t>
            </a:r>
          </a:p>
          <a:p>
            <a:pPr marL="342900" indent="-342900">
              <a:buFont typeface="Wingdings" panose="05000000000000000000" pitchFamily="2" charset="2"/>
              <a:buChar char="ü"/>
            </a:pPr>
            <a:r>
              <a:rPr lang="en-US" sz="2400" i="1" dirty="0" smtClean="0"/>
              <a:t>Interactive “Eat This, Not That”</a:t>
            </a:r>
          </a:p>
          <a:p>
            <a:pPr marL="342900" indent="-342900">
              <a:buFont typeface="Wingdings" panose="05000000000000000000" pitchFamily="2" charset="2"/>
              <a:buChar char="ü"/>
            </a:pPr>
            <a:r>
              <a:rPr lang="en-US" sz="2400" i="1" dirty="0" smtClean="0"/>
              <a:t>Wii Zumba Class</a:t>
            </a:r>
          </a:p>
          <a:p>
            <a:pPr marL="342900" indent="-342900">
              <a:buFont typeface="Wingdings" panose="05000000000000000000" pitchFamily="2" charset="2"/>
              <a:buChar char="ü"/>
            </a:pPr>
            <a:r>
              <a:rPr lang="en-US" sz="2400" i="1" dirty="0" smtClean="0"/>
              <a:t>Guest Speaker on an MPL Network Call </a:t>
            </a:r>
          </a:p>
          <a:p>
            <a:pPr marL="342900" indent="-342900">
              <a:buFont typeface="Wingdings" panose="05000000000000000000" pitchFamily="2" charset="2"/>
              <a:buChar char="ü"/>
            </a:pPr>
            <a:r>
              <a:rPr lang="en-US" sz="2400" i="1" dirty="0" smtClean="0"/>
              <a:t>Attended Masterpiece Living’s Lyceum </a:t>
            </a:r>
            <a:endParaRPr lang="en-US" sz="2400" i="1" dirty="0"/>
          </a:p>
        </p:txBody>
      </p:sp>
      <p:pic>
        <p:nvPicPr>
          <p:cNvPr id="3" name="Picture 6"/>
          <p:cNvPicPr>
            <a:picLocks noChangeAspect="1"/>
          </p:cNvPicPr>
          <p:nvPr/>
        </p:nvPicPr>
        <p:blipFill rotWithShape="1">
          <a:blip r:embed="rId3">
            <a:extLst>
              <a:ext uri="{28A0092B-C50C-407E-A947-70E740481C1C}">
                <a14:useLocalDpi xmlns:a14="http://schemas.microsoft.com/office/drawing/2010/main" val="0"/>
              </a:ext>
            </a:extLst>
          </a:blip>
          <a:srcRect l="13916" t="5310" r="12128" b="15364"/>
          <a:stretch/>
        </p:blipFill>
        <p:spPr>
          <a:xfrm>
            <a:off x="5943600" y="1606983"/>
            <a:ext cx="2836325" cy="48273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p:txBody>
          <a:bodyPr/>
          <a:lstStyle/>
          <a:p>
            <a:r>
              <a:rPr lang="en-US" dirty="0" smtClean="0"/>
              <a:t>A Director of Dining Services</a:t>
            </a:r>
            <a:endParaRPr lang="en-US" dirty="0"/>
          </a:p>
        </p:txBody>
      </p:sp>
      <p:sp>
        <p:nvSpPr>
          <p:cNvPr id="5" name="Rounded Rectangle 4"/>
          <p:cNvSpPr/>
          <p:nvPr/>
        </p:nvSpPr>
        <p:spPr>
          <a:xfrm>
            <a:off x="228601" y="1808326"/>
            <a:ext cx="5486399" cy="2154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i="1" dirty="0" smtClean="0"/>
              <a:t>My </a:t>
            </a:r>
            <a:r>
              <a:rPr lang="en-US" sz="2400" i="1" dirty="0"/>
              <a:t>job description extends far past those of a Dining Services Director. On a daily basis, I focus not only on the meals that we serve, but the overall wellness of our residents and associates. </a:t>
            </a:r>
          </a:p>
        </p:txBody>
      </p:sp>
    </p:spTree>
    <p:extLst>
      <p:ext uri="{BB962C8B-B14F-4D97-AF65-F5344CB8AC3E}">
        <p14:creationId xmlns:p14="http://schemas.microsoft.com/office/powerpoint/2010/main" val="34764875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 Concierge</a:t>
            </a:r>
            <a:endParaRPr lang="en-US" dirty="0"/>
          </a:p>
        </p:txBody>
      </p:sp>
      <p:sp>
        <p:nvSpPr>
          <p:cNvPr id="4" name="Rounded Rectangle 3"/>
          <p:cNvSpPr/>
          <p:nvPr/>
        </p:nvSpPr>
        <p:spPr>
          <a:xfrm>
            <a:off x="3657600" y="2075026"/>
            <a:ext cx="5295900" cy="17349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i="1" dirty="0"/>
              <a:t>I make it my mission to get to know every resident personally and commit to share strength and good cheer to all of </a:t>
            </a:r>
            <a:r>
              <a:rPr lang="en-US" sz="2400" i="1" dirty="0" smtClean="0"/>
              <a:t>them… </a:t>
            </a:r>
            <a:endParaRPr lang="en-US" sz="2400" i="1" dirty="0"/>
          </a:p>
        </p:txBody>
      </p:sp>
      <p:sp>
        <p:nvSpPr>
          <p:cNvPr id="5" name="Rounded Rectangle 4"/>
          <p:cNvSpPr/>
          <p:nvPr/>
        </p:nvSpPr>
        <p:spPr>
          <a:xfrm>
            <a:off x="3669566" y="4343400"/>
            <a:ext cx="5322034" cy="2133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defRPr/>
            </a:pPr>
            <a:r>
              <a:rPr lang="en-US" sz="2400" i="1" dirty="0"/>
              <a:t>It is rewarding to me to be a part of such an awe-inspiring community that gives me the opportunity to improve myself and the foundation to support the enhancement of others.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075026"/>
            <a:ext cx="3257550" cy="434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98506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the talk</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1552530"/>
            <a:ext cx="6096615" cy="4876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1676400" y="1828800"/>
            <a:ext cx="2667000" cy="4247317"/>
          </a:xfrm>
          <a:prstGeom prst="rect">
            <a:avLst/>
          </a:prstGeom>
          <a:noFill/>
        </p:spPr>
        <p:txBody>
          <a:bodyPr wrap="square" rtlCol="0">
            <a:spAutoFit/>
          </a:bodyPr>
          <a:lstStyle/>
          <a:p>
            <a:r>
              <a:rPr lang="en-US" sz="5400" b="1" dirty="0" smtClean="0">
                <a:solidFill>
                  <a:schemeClr val="bg1"/>
                </a:solidFill>
                <a:latin typeface="Lucida Bright" panose="02040602050505020304" pitchFamily="18" charset="0"/>
              </a:rPr>
              <a:t>Where do you want to grow?</a:t>
            </a:r>
            <a:endParaRPr lang="en-US" sz="5400" b="1" dirty="0">
              <a:solidFill>
                <a:schemeClr val="bg1"/>
              </a:solidFill>
              <a:latin typeface="Lucida Bright" panose="02040602050505020304" pitchFamily="18" charset="0"/>
            </a:endParaRPr>
          </a:p>
        </p:txBody>
      </p:sp>
    </p:spTree>
    <p:extLst>
      <p:ext uri="{BB962C8B-B14F-4D97-AF65-F5344CB8AC3E}">
        <p14:creationId xmlns:p14="http://schemas.microsoft.com/office/powerpoint/2010/main" val="20669234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Open Invitation</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3484" y="1570815"/>
            <a:ext cx="5790316" cy="5271945"/>
          </a:xfrm>
          <a:prstGeom prst="rect">
            <a:avLst/>
          </a:prstGeom>
        </p:spPr>
      </p:pic>
      <p:sp>
        <p:nvSpPr>
          <p:cNvPr id="6" name="Rectangle 5"/>
          <p:cNvSpPr/>
          <p:nvPr/>
        </p:nvSpPr>
        <p:spPr>
          <a:xfrm>
            <a:off x="5333558" y="1642885"/>
            <a:ext cx="3962842" cy="1041119"/>
          </a:xfrm>
          <a:prstGeom prst="rect">
            <a:avLst/>
          </a:prstGeom>
        </p:spPr>
        <p:txBody>
          <a:bodyPr wrap="square">
            <a:spAutoFit/>
          </a:bodyPr>
          <a:lstStyle/>
          <a:p>
            <a:pPr marR="0" algn="ctr">
              <a:lnSpc>
                <a:spcPct val="115000"/>
              </a:lnSpc>
              <a:spcBef>
                <a:spcPts val="0"/>
              </a:spcBef>
              <a:spcAft>
                <a:spcPts val="1000"/>
              </a:spcAft>
            </a:pPr>
            <a:r>
              <a:rPr lang="en-US" sz="2800" dirty="0">
                <a:solidFill>
                  <a:srgbClr val="FF8F57"/>
                </a:solidFill>
                <a:effectLst>
                  <a:outerShdw blurRad="50800" dist="38100" dir="2700000" algn="tl">
                    <a:srgbClr val="000000">
                      <a:alpha val="40000"/>
                    </a:srgbClr>
                  </a:outerShdw>
                </a:effectLst>
                <a:latin typeface="Cambria" panose="02040503050406030204" pitchFamily="18" charset="0"/>
                <a:ea typeface="Calibri" panose="020F0502020204030204" pitchFamily="34" charset="0"/>
                <a:cs typeface="Arial" panose="020B0604020202020204" pitchFamily="34" charset="0"/>
              </a:rPr>
              <a:t>Campaigns &amp; Programs by Masterpiece Living                                                        </a:t>
            </a:r>
            <a:endParaRPr lang="en-US" sz="2800" dirty="0">
              <a:solidFill>
                <a:srgbClr val="FF8F57"/>
              </a:solidFill>
              <a:effectLst/>
              <a:latin typeface="Cambria" panose="02040503050406030204" pitchFamily="18" charset="0"/>
              <a:ea typeface="Calibri" panose="020F0502020204030204" pitchFamily="34" charset="0"/>
              <a:cs typeface="Arial" panose="020B0604020202020204" pitchFamily="34" charset="0"/>
            </a:endParaRPr>
          </a:p>
        </p:txBody>
      </p:sp>
      <p:pic>
        <p:nvPicPr>
          <p:cNvPr id="7" name="Picture 2" descr="http://newsnetwork.mayoclinic.org/files/2012/05/Mayo-Clinic-Logo-black_blue_original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4873237"/>
            <a:ext cx="1208830" cy="1317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157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Next?</a:t>
            </a:r>
            <a:endParaRPr lang="en-US" dirty="0"/>
          </a:p>
        </p:txBody>
      </p:sp>
      <p:sp>
        <p:nvSpPr>
          <p:cNvPr id="3" name="Content Placeholder 2"/>
          <p:cNvSpPr>
            <a:spLocks noGrp="1"/>
          </p:cNvSpPr>
          <p:nvPr>
            <p:ph idx="1"/>
          </p:nvPr>
        </p:nvSpPr>
        <p:spPr>
          <a:xfrm>
            <a:off x="304800" y="1828800"/>
            <a:ext cx="4648200" cy="4623143"/>
          </a:xfrm>
        </p:spPr>
        <p:txBody>
          <a:bodyPr>
            <a:normAutofit fontScale="92500"/>
          </a:bodyPr>
          <a:lstStyle/>
          <a:p>
            <a:pPr>
              <a:buFont typeface="Wingdings" panose="05000000000000000000" pitchFamily="2" charset="2"/>
              <a:buChar char="ü"/>
            </a:pPr>
            <a:r>
              <a:rPr lang="en-US" dirty="0" smtClean="0"/>
              <a:t>Take part in your own wellness story!</a:t>
            </a:r>
          </a:p>
          <a:p>
            <a:pPr>
              <a:buFont typeface="Wingdings" panose="05000000000000000000" pitchFamily="2" charset="2"/>
              <a:buChar char="ü"/>
            </a:pPr>
            <a:r>
              <a:rPr lang="en-US" dirty="0" smtClean="0"/>
              <a:t>Support friends, family, and residents in successful aging</a:t>
            </a:r>
          </a:p>
          <a:p>
            <a:pPr>
              <a:buFont typeface="Wingdings" panose="05000000000000000000" pitchFamily="2" charset="2"/>
              <a:buChar char="ü"/>
            </a:pPr>
            <a:r>
              <a:rPr lang="en-US" dirty="0" smtClean="0"/>
              <a:t>Attend Session 4 with your department </a:t>
            </a:r>
            <a:r>
              <a:rPr lang="en-US" dirty="0"/>
              <a:t>m</a:t>
            </a:r>
            <a:r>
              <a:rPr lang="en-US" dirty="0" smtClean="0"/>
              <a:t>anager to complete certification of the MPL Core Experience</a:t>
            </a:r>
          </a:p>
        </p:txBody>
      </p:sp>
      <p:pic>
        <p:nvPicPr>
          <p:cNvPr id="4" name="Picture 3"/>
          <p:cNvPicPr>
            <a:picLocks noChangeAspect="1"/>
          </p:cNvPicPr>
          <p:nvPr/>
        </p:nvPicPr>
        <p:blipFill>
          <a:blip r:embed="rId3"/>
          <a:stretch>
            <a:fillRect/>
          </a:stretch>
        </p:blipFill>
        <p:spPr>
          <a:xfrm>
            <a:off x="4953000" y="1806388"/>
            <a:ext cx="3657917" cy="4645555"/>
          </a:xfrm>
          <a:prstGeom prst="rect">
            <a:avLst/>
          </a:prstGeom>
        </p:spPr>
      </p:pic>
    </p:spTree>
    <p:extLst>
      <p:ext uri="{BB962C8B-B14F-4D97-AF65-F5344CB8AC3E}">
        <p14:creationId xmlns:p14="http://schemas.microsoft.com/office/powerpoint/2010/main" val="1837782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02600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753952" y="2970107"/>
            <a:ext cx="7772400" cy="1470025"/>
          </a:xfrm>
        </p:spPr>
        <p:txBody>
          <a:bodyPr/>
          <a:lstStyle/>
          <a:p>
            <a:r>
              <a:rPr lang="en-US" dirty="0" smtClean="0"/>
              <a:t/>
            </a:r>
            <a:br>
              <a:rPr lang="en-US" dirty="0" smtClean="0"/>
            </a:br>
            <a:r>
              <a:rPr lang="en-US" dirty="0" smtClean="0"/>
              <a:t>Welcomes Masterpiece Living</a:t>
            </a:r>
            <a:endParaRPr lang="en-US" dirty="0"/>
          </a:p>
        </p:txBody>
      </p:sp>
      <p:sp>
        <p:nvSpPr>
          <p:cNvPr id="9" name="Subtitle 8"/>
          <p:cNvSpPr>
            <a:spLocks noGrp="1"/>
          </p:cNvSpPr>
          <p:nvPr>
            <p:ph type="subTitle" idx="1"/>
          </p:nvPr>
        </p:nvSpPr>
        <p:spPr/>
        <p:txBody>
          <a:bodyPr/>
          <a:lstStyle/>
          <a:p>
            <a:endParaRPr lang="en-US" dirty="0"/>
          </a:p>
        </p:txBody>
      </p:sp>
      <p:sp>
        <p:nvSpPr>
          <p:cNvPr id="5" name="Rectangle 4"/>
          <p:cNvSpPr/>
          <p:nvPr/>
        </p:nvSpPr>
        <p:spPr>
          <a:xfrm>
            <a:off x="-9610" y="5050658"/>
            <a:ext cx="9144000" cy="1625203"/>
          </a:xfrm>
          <a:prstGeom prst="rect">
            <a:avLst/>
          </a:prstGeom>
          <a:solidFill>
            <a:srgbClr val="6D7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5102190"/>
            <a:ext cx="1292275" cy="1522141"/>
          </a:xfrm>
          <a:prstGeom prst="rect">
            <a:avLst/>
          </a:prstGeom>
        </p:spPr>
      </p:pic>
      <p:sp>
        <p:nvSpPr>
          <p:cNvPr id="7" name="Subtitle 8"/>
          <p:cNvSpPr txBox="1">
            <a:spLocks/>
          </p:cNvSpPr>
          <p:nvPr/>
        </p:nvSpPr>
        <p:spPr>
          <a:xfrm>
            <a:off x="1600200" y="5410200"/>
            <a:ext cx="7255095" cy="1752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a:solidFill>
                  <a:schemeClr val="bg1"/>
                </a:solidFill>
              </a:rPr>
              <a:t>A Masterpiece Living </a:t>
            </a:r>
            <a:r>
              <a:rPr lang="en-US" sz="4000" smtClean="0">
                <a:solidFill>
                  <a:schemeClr val="bg1"/>
                </a:solidFill>
              </a:rPr>
              <a:t>Partner</a:t>
            </a:r>
            <a:endParaRPr lang="en-US" sz="4000" dirty="0">
              <a:solidFill>
                <a:schemeClr val="bg1"/>
              </a:solidFill>
            </a:endParaRPr>
          </a:p>
        </p:txBody>
      </p:sp>
      <p:sp>
        <p:nvSpPr>
          <p:cNvPr id="10" name="Rectangle 1"/>
          <p:cNvSpPr/>
          <p:nvPr/>
        </p:nvSpPr>
        <p:spPr>
          <a:xfrm>
            <a:off x="1753437" y="914400"/>
            <a:ext cx="5807296" cy="2209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t>Insert Organizational Logo Here</a:t>
            </a:r>
            <a:endParaRPr lang="en-US" sz="2800" dirty="0"/>
          </a:p>
        </p:txBody>
      </p:sp>
    </p:spTree>
    <p:extLst>
      <p:ext uri="{BB962C8B-B14F-4D97-AF65-F5344CB8AC3E}">
        <p14:creationId xmlns:p14="http://schemas.microsoft.com/office/powerpoint/2010/main" val="2529297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Today we will explore</a:t>
            </a:r>
            <a:endParaRPr lang="en-US" dirty="0"/>
          </a:p>
        </p:txBody>
      </p:sp>
      <p:sp>
        <p:nvSpPr>
          <p:cNvPr id="4" name="Content Placeholder 3"/>
          <p:cNvSpPr>
            <a:spLocks noGrp="1"/>
          </p:cNvSpPr>
          <p:nvPr>
            <p:ph idx="1"/>
          </p:nvPr>
        </p:nvSpPr>
        <p:spPr/>
        <p:txBody>
          <a:bodyPr>
            <a:normAutofit/>
          </a:bodyPr>
          <a:lstStyle/>
          <a:p>
            <a:r>
              <a:rPr lang="en-US" sz="3600" dirty="0" smtClean="0"/>
              <a:t>Experience </a:t>
            </a:r>
            <a:r>
              <a:rPr lang="en-US" sz="3600" dirty="0"/>
              <a:t>the 4 components of successful aging</a:t>
            </a:r>
          </a:p>
          <a:p>
            <a:r>
              <a:rPr lang="en-US" sz="3600" dirty="0" smtClean="0"/>
              <a:t>Apply </a:t>
            </a:r>
            <a:r>
              <a:rPr lang="en-US" sz="3600" dirty="0"/>
              <a:t>successful aging principles to customer service/hospitality</a:t>
            </a:r>
          </a:p>
          <a:p>
            <a:r>
              <a:rPr lang="en-US" sz="3600" dirty="0" smtClean="0"/>
              <a:t>Consider </a:t>
            </a:r>
            <a:r>
              <a:rPr lang="en-US" sz="3600" dirty="0"/>
              <a:t>what successful aging means in my personal life</a:t>
            </a:r>
          </a:p>
        </p:txBody>
      </p:sp>
    </p:spTree>
    <p:extLst>
      <p:ext uri="{BB962C8B-B14F-4D97-AF65-F5344CB8AC3E}">
        <p14:creationId xmlns:p14="http://schemas.microsoft.com/office/powerpoint/2010/main" val="209391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Standards</a:t>
            </a:r>
            <a:endParaRPr lang="en-US" dirty="0"/>
          </a:p>
        </p:txBody>
      </p:sp>
      <p:sp>
        <p:nvSpPr>
          <p:cNvPr id="3" name="Content Placeholder 2"/>
          <p:cNvSpPr>
            <a:spLocks noGrp="1"/>
          </p:cNvSpPr>
          <p:nvPr>
            <p:ph idx="1"/>
          </p:nvPr>
        </p:nvSpPr>
        <p:spPr>
          <a:xfrm>
            <a:off x="838200" y="3886200"/>
            <a:ext cx="8001000" cy="2392363"/>
          </a:xfrm>
        </p:spPr>
        <p:txBody>
          <a:bodyPr/>
          <a:lstStyle/>
          <a:p>
            <a:pPr marL="0" indent="0" algn="ctr">
              <a:buNone/>
            </a:pPr>
            <a:r>
              <a:rPr lang="en-US" sz="4800" i="1" dirty="0" smtClean="0"/>
              <a:t>What are some ways that we demonstrate exceptional customer service?</a:t>
            </a:r>
            <a:endParaRPr lang="en-US" sz="4800" i="1" dirty="0"/>
          </a:p>
        </p:txBody>
      </p:sp>
      <p:pic>
        <p:nvPicPr>
          <p:cNvPr id="1028" name="Picture 4" descr="http://www.livingwordonline.ca/images/header-hospitality.jpg"/>
          <p:cNvPicPr>
            <a:picLocks noChangeAspect="1" noChangeArrowheads="1"/>
          </p:cNvPicPr>
          <p:nvPr/>
        </p:nvPicPr>
        <p:blipFill rotWithShape="1">
          <a:blip r:embed="rId3">
            <a:extLst>
              <a:ext uri="{28A0092B-C50C-407E-A947-70E740481C1C}">
                <a14:useLocalDpi xmlns:a14="http://schemas.microsoft.com/office/drawing/2010/main" val="0"/>
              </a:ext>
            </a:extLst>
          </a:blip>
          <a:srcRect r="5930"/>
          <a:stretch/>
        </p:blipFill>
        <p:spPr bwMode="auto">
          <a:xfrm>
            <a:off x="0" y="1676401"/>
            <a:ext cx="9162288" cy="1977332"/>
          </a:xfrm>
          <a:prstGeom prst="rect">
            <a:avLst/>
          </a:prstGeom>
          <a:noFill/>
          <a:ln>
            <a:solidFill>
              <a:schemeClr val="tx2">
                <a:lumMod val="20000"/>
                <a:lumOff val="8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01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471" y="990600"/>
            <a:ext cx="5638800" cy="5638800"/>
          </a:xfrm>
          <a:prstGeom prst="rect">
            <a:avLst/>
          </a:prstGeom>
        </p:spPr>
      </p:pic>
      <p:sp>
        <p:nvSpPr>
          <p:cNvPr id="7" name="Title 6"/>
          <p:cNvSpPr>
            <a:spLocks noGrp="1"/>
          </p:cNvSpPr>
          <p:nvPr>
            <p:ph type="title"/>
          </p:nvPr>
        </p:nvSpPr>
        <p:spPr>
          <a:xfrm>
            <a:off x="1371600" y="-76200"/>
            <a:ext cx="7772400" cy="1143000"/>
          </a:xfrm>
        </p:spPr>
        <p:txBody>
          <a:bodyPr/>
          <a:lstStyle/>
          <a:p>
            <a:r>
              <a:rPr lang="en-US" dirty="0" smtClean="0"/>
              <a:t>Raise the Bar</a:t>
            </a:r>
            <a:endParaRPr lang="en-US" dirty="0"/>
          </a:p>
        </p:txBody>
      </p:sp>
      <p:sp>
        <p:nvSpPr>
          <p:cNvPr id="4" name="Title 1"/>
          <p:cNvSpPr txBox="1">
            <a:spLocks/>
          </p:cNvSpPr>
          <p:nvPr/>
        </p:nvSpPr>
        <p:spPr>
          <a:xfrm>
            <a:off x="2362200" y="3810000"/>
            <a:ext cx="5638801" cy="284241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2">
                    <a:lumMod val="50000"/>
                  </a:schemeClr>
                </a:solidFill>
                <a:latin typeface="Tw Cen MT" pitchFamily="34" charset="0"/>
                <a:ea typeface="+mj-ea"/>
                <a:cs typeface="+mj-cs"/>
              </a:defRPr>
            </a:lvl1pPr>
          </a:lstStyle>
          <a:p>
            <a:pPr algn="ctr"/>
            <a:r>
              <a:rPr lang="en-US" sz="4800" b="1" i="1" dirty="0" smtClean="0">
                <a:ln w="0"/>
                <a:solidFill>
                  <a:schemeClr val="bg1"/>
                </a:solidFill>
                <a:effectLst>
                  <a:outerShdw blurRad="38100" dist="25400" dir="5400000" algn="ctr" rotWithShape="0">
                    <a:srgbClr val="6E747A">
                      <a:alpha val="43000"/>
                    </a:srgbClr>
                  </a:outerShdw>
                </a:effectLst>
              </a:rPr>
              <a:t>What are the key points that define successful aging? </a:t>
            </a:r>
            <a:endParaRPr lang="en-US" sz="4800" b="1" i="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385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98394" y="1910005"/>
            <a:ext cx="3780635" cy="5232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838200" y="1833805"/>
            <a:ext cx="7239000" cy="5024195"/>
            <a:chOff x="381000" y="1676400"/>
            <a:chExt cx="7239000" cy="5024195"/>
          </a:xfrm>
        </p:grpSpPr>
        <p:pic>
          <p:nvPicPr>
            <p:cNvPr id="7" name="Picture 2" descr="C:\Users\gthurber\Pictures\Masterpiece\successful aging curve graph.jpg"/>
            <p:cNvPicPr>
              <a:picLocks noChangeAspect="1" noChangeArrowheads="1"/>
            </p:cNvPicPr>
            <p:nvPr/>
          </p:nvPicPr>
          <p:blipFill rotWithShape="1">
            <a:blip r:embed="rId3">
              <a:extLst>
                <a:ext uri="{28A0092B-C50C-407E-A947-70E740481C1C}">
                  <a14:useLocalDpi xmlns:a14="http://schemas.microsoft.com/office/drawing/2010/main" val="0"/>
                </a:ext>
              </a:extLst>
            </a:blip>
            <a:srcRect l="9602" t="7274" r="7823" b="7402"/>
            <a:stretch/>
          </p:blipFill>
          <p:spPr bwMode="auto">
            <a:xfrm>
              <a:off x="381000" y="1676400"/>
              <a:ext cx="7239000" cy="499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41194" y="1752600"/>
              <a:ext cx="2823411" cy="523220"/>
            </a:xfrm>
            <a:prstGeom prst="rect">
              <a:avLst/>
            </a:prstGeom>
            <a:solidFill>
              <a:schemeClr val="bg1"/>
            </a:solidFill>
          </p:spPr>
          <p:txBody>
            <a:bodyPr wrap="square" rtlCol="0">
              <a:spAutoFit/>
            </a:bodyPr>
            <a:lstStyle/>
            <a:p>
              <a:pPr algn="ctr"/>
              <a:r>
                <a:rPr lang="en-US" sz="2800" dirty="0" smtClean="0">
                  <a:solidFill>
                    <a:srgbClr val="015A7E"/>
                  </a:solidFill>
                  <a:latin typeface="Gill Sans MT" panose="020B0502020104020203" pitchFamily="34" charset="0"/>
                </a:rPr>
                <a:t>Successful Aging</a:t>
              </a:r>
              <a:endParaRPr lang="en-US" sz="2800" dirty="0">
                <a:solidFill>
                  <a:srgbClr val="015A7E"/>
                </a:solidFill>
                <a:latin typeface="Gill Sans MT" panose="020B0502020104020203" pitchFamily="34" charset="0"/>
              </a:endParaRPr>
            </a:p>
          </p:txBody>
        </p:sp>
        <p:sp>
          <p:nvSpPr>
            <p:cNvPr id="9" name="TextBox 8"/>
            <p:cNvSpPr txBox="1"/>
            <p:nvPr/>
          </p:nvSpPr>
          <p:spPr>
            <a:xfrm rot="3154913">
              <a:off x="5110124" y="5088835"/>
              <a:ext cx="2823411" cy="400110"/>
            </a:xfrm>
            <a:prstGeom prst="rect">
              <a:avLst/>
            </a:prstGeom>
            <a:noFill/>
          </p:spPr>
          <p:txBody>
            <a:bodyPr wrap="square" rtlCol="0">
              <a:spAutoFit/>
            </a:bodyPr>
            <a:lstStyle/>
            <a:p>
              <a:pPr algn="ctr"/>
              <a:r>
                <a:rPr lang="en-US" sz="2000" dirty="0" smtClean="0">
                  <a:solidFill>
                    <a:srgbClr val="015A7E"/>
                  </a:solidFill>
                  <a:latin typeface="Gill Sans MT" panose="020B0502020104020203" pitchFamily="34" charset="0"/>
                </a:rPr>
                <a:t>Usual aging</a:t>
              </a:r>
              <a:endParaRPr lang="en-US" sz="2000" dirty="0">
                <a:solidFill>
                  <a:srgbClr val="015A7E"/>
                </a:solidFill>
                <a:latin typeface="Gill Sans MT" panose="020B0502020104020203" pitchFamily="34" charset="0"/>
              </a:endParaRPr>
            </a:p>
          </p:txBody>
        </p:sp>
      </p:grpSp>
      <p:sp>
        <p:nvSpPr>
          <p:cNvPr id="2" name="Title 1"/>
          <p:cNvSpPr>
            <a:spLocks noGrp="1"/>
          </p:cNvSpPr>
          <p:nvPr>
            <p:ph type="title"/>
          </p:nvPr>
        </p:nvSpPr>
        <p:spPr/>
        <p:txBody>
          <a:bodyPr/>
          <a:lstStyle/>
          <a:p>
            <a:r>
              <a:rPr lang="en-US" dirty="0" smtClean="0">
                <a:solidFill>
                  <a:schemeClr val="tx2">
                    <a:lumMod val="50000"/>
                  </a:schemeClr>
                </a:solidFill>
              </a:rPr>
              <a:t>What do we know?</a:t>
            </a:r>
            <a:endParaRPr lang="en-US" dirty="0">
              <a:solidFill>
                <a:schemeClr val="tx2">
                  <a:lumMod val="50000"/>
                </a:schemeClr>
              </a:solidFill>
            </a:endParaRPr>
          </a:p>
        </p:txBody>
      </p:sp>
      <p:cxnSp>
        <p:nvCxnSpPr>
          <p:cNvPr id="14" name="Straight Arrow Connector 13"/>
          <p:cNvCxnSpPr/>
          <p:nvPr/>
        </p:nvCxnSpPr>
        <p:spPr>
          <a:xfrm flipH="1">
            <a:off x="7464094" y="1910005"/>
            <a:ext cx="613106" cy="599290"/>
          </a:xfrm>
          <a:prstGeom prst="straightConnector1">
            <a:avLst/>
          </a:prstGeom>
          <a:ln w="111125">
            <a:tailEnd type="triangle"/>
          </a:ln>
        </p:spPr>
        <p:style>
          <a:lnRef idx="3">
            <a:schemeClr val="accent2"/>
          </a:lnRef>
          <a:fillRef idx="0">
            <a:schemeClr val="accent2"/>
          </a:fillRef>
          <a:effectRef idx="2">
            <a:schemeClr val="accent2"/>
          </a:effectRef>
          <a:fontRef idx="minor">
            <a:schemeClr val="tx1"/>
          </a:fontRef>
        </p:style>
      </p:cxnSp>
      <p:sp>
        <p:nvSpPr>
          <p:cNvPr id="15" name="Rectangle 14"/>
          <p:cNvSpPr/>
          <p:nvPr/>
        </p:nvSpPr>
        <p:spPr>
          <a:xfrm>
            <a:off x="0" y="1828800"/>
            <a:ext cx="9144000" cy="4918176"/>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760257" y="2367659"/>
            <a:ext cx="3623485" cy="3284465"/>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dirty="0" smtClean="0"/>
              <a:t>Growth at Every Stage in Life</a:t>
            </a:r>
            <a:endParaRPr lang="en-US" sz="3600" dirty="0"/>
          </a:p>
        </p:txBody>
      </p:sp>
      <p:sp>
        <p:nvSpPr>
          <p:cNvPr id="10" name="Rectangle 9"/>
          <p:cNvSpPr/>
          <p:nvPr/>
        </p:nvSpPr>
        <p:spPr>
          <a:xfrm>
            <a:off x="2790674" y="2313610"/>
            <a:ext cx="3623485" cy="329791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smtClean="0"/>
              <a:t>Lifestyle Choices Impact Long-term Health</a:t>
            </a:r>
            <a:endParaRPr lang="en-US" sz="3600" dirty="0"/>
          </a:p>
        </p:txBody>
      </p:sp>
      <p:sp>
        <p:nvSpPr>
          <p:cNvPr id="11" name="Rectangle 10"/>
          <p:cNvSpPr/>
          <p:nvPr/>
        </p:nvSpPr>
        <p:spPr>
          <a:xfrm>
            <a:off x="2758787" y="2318156"/>
            <a:ext cx="3632149" cy="3322548"/>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3200" dirty="0" smtClean="0"/>
              <a:t>It’s Never Too Late!</a:t>
            </a:r>
            <a:endParaRPr lang="en-US" sz="3200" dirty="0"/>
          </a:p>
        </p:txBody>
      </p:sp>
      <p:sp>
        <p:nvSpPr>
          <p:cNvPr id="13" name="Rectangle 12"/>
          <p:cNvSpPr/>
          <p:nvPr/>
        </p:nvSpPr>
        <p:spPr>
          <a:xfrm>
            <a:off x="2738349" y="2310126"/>
            <a:ext cx="3652587" cy="337425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Engagement in Life (SIPS)</a:t>
            </a:r>
            <a:endParaRPr lang="en-US" sz="2800" dirty="0"/>
          </a:p>
        </p:txBody>
      </p:sp>
      <p:sp>
        <p:nvSpPr>
          <p:cNvPr id="12" name="Rectangle 11"/>
          <p:cNvSpPr/>
          <p:nvPr/>
        </p:nvSpPr>
        <p:spPr>
          <a:xfrm>
            <a:off x="2755214" y="2283554"/>
            <a:ext cx="3642080" cy="3396276"/>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Prevention of Risk </a:t>
            </a:r>
            <a:r>
              <a:rPr lang="en-US" sz="2000" dirty="0" smtClean="0"/>
              <a:t>(chronic illness)</a:t>
            </a:r>
            <a:endParaRPr lang="en-US" sz="2000" dirty="0"/>
          </a:p>
        </p:txBody>
      </p:sp>
    </p:spTree>
    <p:extLst>
      <p:ext uri="{BB962C8B-B14F-4D97-AF65-F5344CB8AC3E}">
        <p14:creationId xmlns:p14="http://schemas.microsoft.com/office/powerpoint/2010/main" val="222964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10" grpId="0" animBg="1"/>
      <p:bldP spid="11" grpId="0" animBg="1"/>
      <p:bldP spid="13"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S.I.P.S.: The Four Components</a:t>
            </a:r>
            <a:endParaRPr lang="en-US" dirty="0"/>
          </a:p>
        </p:txBody>
      </p:sp>
      <p:pic>
        <p:nvPicPr>
          <p:cNvPr id="8" name="Content Placeholder 7"/>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2895600" y="3886200"/>
            <a:ext cx="2667000" cy="2667000"/>
          </a:xfr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4566" t="10875" r="10434" b="8568"/>
          <a:stretch/>
        </p:blipFill>
        <p:spPr>
          <a:xfrm>
            <a:off x="5078098" y="1844297"/>
            <a:ext cx="2057400" cy="2209801"/>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1092" t="10970" r="5575" b="8474"/>
          <a:stretch/>
        </p:blipFill>
        <p:spPr>
          <a:xfrm>
            <a:off x="6608779" y="4152900"/>
            <a:ext cx="2286001" cy="2209801"/>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1111" t="8333" r="11111" b="5555"/>
          <a:stretch/>
        </p:blipFill>
        <p:spPr>
          <a:xfrm>
            <a:off x="1524000" y="1768098"/>
            <a:ext cx="2133600" cy="2362200"/>
          </a:xfrm>
          <a:prstGeom prst="rect">
            <a:avLst/>
          </a:prstGeom>
        </p:spPr>
      </p:pic>
    </p:spTree>
    <p:extLst>
      <p:ext uri="{BB962C8B-B14F-4D97-AF65-F5344CB8AC3E}">
        <p14:creationId xmlns:p14="http://schemas.microsoft.com/office/powerpoint/2010/main" val="2261627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2"/>
          <p:cNvSpPr txBox="1">
            <a:spLocks/>
          </p:cNvSpPr>
          <p:nvPr/>
        </p:nvSpPr>
        <p:spPr bwMode="auto">
          <a:xfrm>
            <a:off x="1146764" y="2514600"/>
            <a:ext cx="799723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smtClean="0">
                <a:solidFill>
                  <a:prstClr val="black"/>
                </a:solidFill>
              </a:rPr>
              <a:t>Fostering</a:t>
            </a:r>
            <a:r>
              <a:rPr lang="en-US" dirty="0" smtClean="0">
                <a:solidFill>
                  <a:prstClr val="black"/>
                </a:solidFill>
              </a:rPr>
              <a:t> </a:t>
            </a:r>
            <a:r>
              <a:rPr lang="en-US" b="1" dirty="0"/>
              <a:t>a wide range of meaningful relationships</a:t>
            </a:r>
            <a:r>
              <a:rPr lang="en-US" dirty="0"/>
              <a:t> with family, friends and others</a:t>
            </a:r>
          </a:p>
          <a:p>
            <a:pPr>
              <a:buClr>
                <a:srgbClr val="C0504D"/>
              </a:buClr>
            </a:pPr>
            <a:r>
              <a:rPr lang="en-US" dirty="0">
                <a:solidFill>
                  <a:prstClr val="black"/>
                </a:solidFill>
              </a:rPr>
              <a:t>Includes </a:t>
            </a:r>
            <a:r>
              <a:rPr lang="en-US" dirty="0" smtClean="0">
                <a:solidFill>
                  <a:prstClr val="black"/>
                </a:solidFill>
              </a:rPr>
              <a:t>giving and receiving social support</a:t>
            </a:r>
            <a:endParaRPr lang="en-US" dirty="0">
              <a:solidFill>
                <a:prstClr val="black"/>
              </a:solidFill>
            </a:endParaRPr>
          </a:p>
          <a:p>
            <a:pPr>
              <a:buClr>
                <a:srgbClr val="C0504D"/>
              </a:buClr>
            </a:pPr>
            <a:r>
              <a:rPr lang="en-US" dirty="0" smtClean="0">
                <a:solidFill>
                  <a:prstClr val="black"/>
                </a:solidFill>
              </a:rPr>
              <a:t>Contributing </a:t>
            </a:r>
            <a:r>
              <a:rPr lang="en-US" dirty="0"/>
              <a:t>one’s skills and talents for the benefit of others. </a:t>
            </a:r>
            <a:endParaRPr lang="en-US" dirty="0" smtClean="0"/>
          </a:p>
          <a:p>
            <a:r>
              <a:rPr lang="en-US" i="1" dirty="0" smtClean="0">
                <a:solidFill>
                  <a:prstClr val="black"/>
                </a:solidFill>
              </a:rPr>
              <a:t>Social </a:t>
            </a:r>
            <a:r>
              <a:rPr lang="en-US" i="1" dirty="0" smtClean="0"/>
              <a:t>connections </a:t>
            </a:r>
            <a:r>
              <a:rPr lang="en-US" i="1" dirty="0"/>
              <a:t>improve immune function and lower the risks of many chronic conditions.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1917" y="381000"/>
            <a:ext cx="2270765" cy="2328677"/>
          </a:xfrm>
          <a:prstGeom prst="rect">
            <a:avLst/>
          </a:prstGeom>
        </p:spPr>
      </p:pic>
    </p:spTree>
    <p:extLst>
      <p:ext uri="{BB962C8B-B14F-4D97-AF65-F5344CB8AC3E}">
        <p14:creationId xmlns:p14="http://schemas.microsoft.com/office/powerpoint/2010/main" val="3121636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a:off x="3798521" y="348372"/>
            <a:ext cx="2697485" cy="2657861"/>
          </a:xfrm>
        </p:spPr>
      </p:pic>
      <p:sp>
        <p:nvSpPr>
          <p:cNvPr id="11" name="Content Placeholder 4"/>
          <p:cNvSpPr txBox="1">
            <a:spLocks/>
          </p:cNvSpPr>
          <p:nvPr/>
        </p:nvSpPr>
        <p:spPr bwMode="auto">
          <a:xfrm>
            <a:off x="1066800" y="2895600"/>
            <a:ext cx="815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0" indent="-319080"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47" indent="-273044" algn="l" rtl="0" eaLnBrk="0" fontAlgn="base" hangingPunct="0">
              <a:spcBef>
                <a:spcPts val="551"/>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377" indent="-228594"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566" indent="-228594" algn="l" rtl="0" eaLnBrk="0" fontAlgn="base" hangingPunct="0">
              <a:spcBef>
                <a:spcPts val="400"/>
              </a:spcBef>
              <a:spcAft>
                <a:spcPct val="0"/>
              </a:spcAft>
              <a:buClr>
                <a:srgbClr val="D2DA7A"/>
              </a:buClr>
              <a:buSzPct val="75000"/>
              <a:buFont typeface="Wingdings" pitchFamily="2" charset="2"/>
              <a:buChar char=""/>
              <a:defRPr sz="2000" kern="1200">
                <a:solidFill>
                  <a:schemeClr val="tx1"/>
                </a:solidFill>
                <a:latin typeface="+mn-lt"/>
                <a:ea typeface="+mn-ea"/>
                <a:cs typeface="+mn-cs"/>
              </a:defRPr>
            </a:lvl4pPr>
            <a:lvl5pPr marL="1828754" indent="-228594" algn="l" rtl="0" eaLnBrk="0" fontAlgn="base" hangingPunct="0">
              <a:spcBef>
                <a:spcPts val="400"/>
              </a:spcBef>
              <a:spcAft>
                <a:spcPct val="0"/>
              </a:spcAft>
              <a:buClr>
                <a:srgbClr val="FFC000"/>
              </a:buClr>
              <a:buSzPct val="65000"/>
              <a:buFont typeface="Wingdings" pitchFamily="2" charset="2"/>
              <a:buChar char=""/>
              <a:defRPr sz="2000" kern="1200">
                <a:solidFill>
                  <a:schemeClr val="tx1"/>
                </a:solidFill>
                <a:latin typeface="+mn-lt"/>
                <a:ea typeface="+mn-ea"/>
                <a:cs typeface="+mn-cs"/>
              </a:defRPr>
            </a:lvl5pPr>
            <a:lvl6pPr marL="2103067" indent="-228594"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381" indent="-228594"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694" indent="-228594"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07" indent="-228594"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b="1" dirty="0" smtClean="0"/>
              <a:t>Comprised of complex, new and continually challenging activities </a:t>
            </a:r>
            <a:r>
              <a:rPr lang="en-US" dirty="0" smtClean="0"/>
              <a:t>in an individual or group setting</a:t>
            </a:r>
          </a:p>
          <a:p>
            <a:r>
              <a:rPr lang="en-US" dirty="0" smtClean="0"/>
              <a:t>Puzzles, games, computer brain training, learning new languages, dancing and other structured learning activities </a:t>
            </a:r>
          </a:p>
          <a:p>
            <a:r>
              <a:rPr lang="en-US" i="1" dirty="0" smtClean="0"/>
              <a:t>Can help challenge and improve brain function</a:t>
            </a:r>
            <a:endParaRPr lang="en-US" i="1" dirty="0"/>
          </a:p>
        </p:txBody>
      </p:sp>
    </p:spTree>
    <p:extLst>
      <p:ext uri="{BB962C8B-B14F-4D97-AF65-F5344CB8AC3E}">
        <p14:creationId xmlns:p14="http://schemas.microsoft.com/office/powerpoint/2010/main" val="314257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Custom 19">
      <a:dk1>
        <a:sysClr val="windowText" lastClr="000000"/>
      </a:dk1>
      <a:lt1>
        <a:sysClr val="window" lastClr="FFFFFF"/>
      </a:lt1>
      <a:dk2>
        <a:srgbClr val="464653"/>
      </a:dk2>
      <a:lt2>
        <a:srgbClr val="DDE9EC"/>
      </a:lt2>
      <a:accent1>
        <a:srgbClr val="727CA3"/>
      </a:accent1>
      <a:accent2>
        <a:srgbClr val="92D050"/>
      </a:accent2>
      <a:accent3>
        <a:srgbClr val="D2DA7A"/>
      </a:accent3>
      <a:accent4>
        <a:srgbClr val="FFC000"/>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D1C3B8A59E9941A257D274973474E9" ma:contentTypeVersion="8" ma:contentTypeDescription="Create a new document." ma:contentTypeScope="" ma:versionID="44fe21313dc5909f36692951caa24d8b">
  <xsd:schema xmlns:xsd="http://www.w3.org/2001/XMLSchema" xmlns:xs="http://www.w3.org/2001/XMLSchema" xmlns:p="http://schemas.microsoft.com/office/2006/metadata/properties" xmlns:ns2="32ff1fab-8b41-4f2e-92dc-64315901b0b2" xmlns:ns3="7d8d5be9-feec-4703-a953-5957ef49d632" xmlns:ns4="a4eb4f8d-6d8c-471b-9f3e-6c54a88a4e30" targetNamespace="http://schemas.microsoft.com/office/2006/metadata/properties" ma:root="true" ma:fieldsID="2ab99399df4eaaada89a50a2a24020a0" ns2:_="" ns3:_="" ns4:_="">
    <xsd:import namespace="32ff1fab-8b41-4f2e-92dc-64315901b0b2"/>
    <xsd:import namespace="7d8d5be9-feec-4703-a953-5957ef49d632"/>
    <xsd:import namespace="a4eb4f8d-6d8c-471b-9f3e-6c54a88a4e30"/>
    <xsd:element name="properties">
      <xsd:complexType>
        <xsd:sequence>
          <xsd:element name="documentManagement">
            <xsd:complexType>
              <xsd:all>
                <xsd:element ref="ns2:SharedWithUsers" minOccurs="0"/>
                <xsd:element ref="ns3:SIPS_x0020_Categories" minOccurs="0"/>
                <xsd:element ref="ns3:Tags" minOccurs="0"/>
                <xsd:element ref="ns3:Community" minOccurs="0"/>
                <xsd:element ref="ns3:Phase_x0020_of_x0020_Service" minOccurs="0"/>
                <xsd:element ref="ns3:Update_x0020_Monthly_x0020_Call_x0020_Agenda_x0020_List_x0020_Workflow"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ff1fab-8b41-4f2e-92dc-64315901b0b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d8d5be9-feec-4703-a953-5957ef49d632" elementFormDefault="qualified">
    <xsd:import namespace="http://schemas.microsoft.com/office/2006/documentManagement/types"/>
    <xsd:import namespace="http://schemas.microsoft.com/office/infopath/2007/PartnerControls"/>
    <xsd:element name="SIPS_x0020_Categories" ma:index="9" nillable="true" ma:displayName="SIPS Categories" ma:default="Social" ma:internalName="SIPS_x0020_Categories">
      <xsd:complexType>
        <xsd:complexContent>
          <xsd:extension base="dms:MultiChoice">
            <xsd:sequence>
              <xsd:element name="Value" maxOccurs="unbounded" minOccurs="0" nillable="true">
                <xsd:simpleType>
                  <xsd:restriction base="dms:Choice">
                    <xsd:enumeration value="Social"/>
                    <xsd:enumeration value="Intellectual"/>
                    <xsd:enumeration value="Physical"/>
                    <xsd:enumeration value="Spiritual"/>
                  </xsd:restriction>
                </xsd:simpleType>
              </xsd:element>
            </xsd:sequence>
          </xsd:extension>
        </xsd:complexContent>
      </xsd:complexType>
    </xsd:element>
    <xsd:element name="Tags" ma:index="10" nillable="true" ma:displayName="Tags" ma:internalName="Tags">
      <xsd:simpleType>
        <xsd:restriction base="dms:Text">
          <xsd:maxLength value="255"/>
        </xsd:restriction>
      </xsd:simpleType>
    </xsd:element>
    <xsd:element name="Community" ma:index="11" nillable="true" ma:displayName="Community" ma:description="" ma:list="{ebdeff2a-e64b-4dd6-8159-3cb5059ac8d5}" ma:internalName="Community" ma:showField="Title" ma:web="{32FF1FAB-8B41-4F2E-92DC-64315901B0B2}">
      <xsd:simpleType>
        <xsd:restriction base="dms:Lookup"/>
      </xsd:simpleType>
    </xsd:element>
    <xsd:element name="Phase_x0020_of_x0020_Service" ma:index="12" nillable="true" ma:displayName="Phase of Service" ma:description="Phase" ma:list="{d975dda8-aa1f-479e-a142-b526911eee59}" ma:internalName="Phase_x0020_of_x0020_Service" ma:showField="Title" ma:web="{32FF1FAB-8B41-4F2E-92DC-64315901B0B2}">
      <xsd:simpleType>
        <xsd:restriction base="dms:Lookup"/>
      </xsd:simpleType>
    </xsd:element>
    <xsd:element name="Update_x0020_Monthly_x0020_Call_x0020_Agenda_x0020_List_x0020_Workflow" ma:index="13" nillable="true" ma:displayName="Update Monthly Call Agenda List Workflow" ma:internalName="Update_x0020_Monthly_x0020_Call_x0020_Agenda_x0020_List_x0020_Workflow">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4eb4f8d-6d8c-471b-9f3e-6c54a88a4e30"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ommunity xmlns="7d8d5be9-feec-4703-a953-5957ef49d632" xsi:nil="true"/>
    <Tags xmlns="7d8d5be9-feec-4703-a953-5957ef49d632" xsi:nil="true"/>
    <Phase_x0020_of_x0020_Service xmlns="7d8d5be9-feec-4703-a953-5957ef49d632" xsi:nil="true"/>
    <SIPS_x0020_Categories xmlns="7d8d5be9-feec-4703-a953-5957ef49d632">
      <Value>Social</Value>
    </SIPS_x0020_Categories>
    <Update_x0020_Monthly_x0020_Call_x0020_Agenda_x0020_List_x0020_Workflow xmlns="7d8d5be9-feec-4703-a953-5957ef49d632">
      <Url xsi:nil="true"/>
      <Description xsi:nil="true"/>
    </Update_x0020_Monthly_x0020_Call_x0020_Agenda_x0020_List_x0020_Workflow>
    <SharedWithUsers xmlns="32ff1fab-8b41-4f2e-92dc-64315901b0b2">
      <UserInfo>
        <DisplayName>Christa Bitner</DisplayName>
        <AccountId>22</AccountId>
        <AccountType/>
      </UserInfo>
    </SharedWithUsers>
  </documentManagement>
</p:properties>
</file>

<file path=customXml/itemProps1.xml><?xml version="1.0" encoding="utf-8"?>
<ds:datastoreItem xmlns:ds="http://schemas.openxmlformats.org/officeDocument/2006/customXml" ds:itemID="{960CC924-CD90-4C27-8E67-65B7B2ACD0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ff1fab-8b41-4f2e-92dc-64315901b0b2"/>
    <ds:schemaRef ds:uri="7d8d5be9-feec-4703-a953-5957ef49d632"/>
    <ds:schemaRef ds:uri="a4eb4f8d-6d8c-471b-9f3e-6c54a88a4e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9D627D-A0F6-4A42-A466-7C6D10D72B92}">
  <ds:schemaRefs>
    <ds:schemaRef ds:uri="http://schemas.microsoft.com/sharepoint/v3/contenttype/forms"/>
  </ds:schemaRefs>
</ds:datastoreItem>
</file>

<file path=customXml/itemProps3.xml><?xml version="1.0" encoding="utf-8"?>
<ds:datastoreItem xmlns:ds="http://schemas.openxmlformats.org/officeDocument/2006/customXml" ds:itemID="{70040C27-07E2-450E-841B-E43F9B11BD16}">
  <ds:schemaRefs>
    <ds:schemaRef ds:uri="7d8d5be9-feec-4703-a953-5957ef49d632"/>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32ff1fab-8b41-4f2e-92dc-64315901b0b2"/>
    <ds:schemaRef ds:uri="http://schemas.microsoft.com/office/2006/metadata/properties"/>
    <ds:schemaRef ds:uri="a4eb4f8d-6d8c-471b-9f3e-6c54a88a4e3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4707</TotalTime>
  <Words>3296</Words>
  <Application>Microsoft Office PowerPoint</Application>
  <PresentationFormat>On-screen Show (4:3)</PresentationFormat>
  <Paragraphs>138</Paragraphs>
  <Slides>19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19</vt:i4>
      </vt:variant>
    </vt:vector>
  </HeadingPairs>
  <TitlesOfParts>
    <vt:vector size="30" baseType="lpstr">
      <vt:lpstr>Arial</vt:lpstr>
      <vt:lpstr>Calibri</vt:lpstr>
      <vt:lpstr>Cambria</vt:lpstr>
      <vt:lpstr>Gill Sans MT</vt:lpstr>
      <vt:lpstr>Lucida Bright</vt:lpstr>
      <vt:lpstr>Tw Cen MT</vt:lpstr>
      <vt:lpstr>Wingdings</vt:lpstr>
      <vt:lpstr>Wingdings 2</vt:lpstr>
      <vt:lpstr>Office Theme</vt:lpstr>
      <vt:lpstr>2_Median</vt:lpstr>
      <vt:lpstr>Median</vt:lpstr>
      <vt:lpstr>The masterpiece Living core experience</vt:lpstr>
      <vt:lpstr> Welcomes Masterpiece Living</vt:lpstr>
      <vt:lpstr>Today we will explore</vt:lpstr>
      <vt:lpstr>High Standards</vt:lpstr>
      <vt:lpstr>Raise the Bar</vt:lpstr>
      <vt:lpstr>What do we know?</vt:lpstr>
      <vt:lpstr>S.I.P.S.: The Four Components</vt:lpstr>
      <vt:lpstr>PowerPoint Presentation</vt:lpstr>
      <vt:lpstr>PowerPoint Presentation</vt:lpstr>
      <vt:lpstr>PowerPoint Presentation</vt:lpstr>
      <vt:lpstr>PowerPoint Presentation</vt:lpstr>
      <vt:lpstr>PowerPoint Presentation</vt:lpstr>
      <vt:lpstr>What’s My Role?</vt:lpstr>
      <vt:lpstr>A Director of Dining Services</vt:lpstr>
      <vt:lpstr>A Concierge</vt:lpstr>
      <vt:lpstr>Walking the talk</vt:lpstr>
      <vt:lpstr>An Open Invitation</vt:lpstr>
      <vt:lpstr>What’s Next?</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Gina Thurber</dc:creator>
  <cp:lastModifiedBy>Amanda Baushke</cp:lastModifiedBy>
  <cp:revision>231</cp:revision>
  <cp:lastPrinted>2015-07-09T17:28:07Z</cp:lastPrinted>
  <dcterms:created xsi:type="dcterms:W3CDTF">2011-08-25T02:38:03Z</dcterms:created>
  <dcterms:modified xsi:type="dcterms:W3CDTF">2015-08-18T19:27:11Z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0x010100FAD1C3B8A59E9941A257D274973474E9</vt:lpwstr>
  </property>
</Properties>
</file>