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6" r:id="rId5"/>
    <p:sldMasterId id="2147483776" r:id="rId6"/>
  </p:sldMasterIdLst>
  <p:notesMasterIdLst>
    <p:notesMasterId r:id="rId31"/>
  </p:notesMasterIdLst>
  <p:sldIdLst>
    <p:sldId id="283" r:id="rId7"/>
    <p:sldId id="284" r:id="rId8"/>
    <p:sldId id="316" r:id="rId9"/>
    <p:sldId id="317" r:id="rId10"/>
    <p:sldId id="304" r:id="rId11"/>
    <p:sldId id="262" r:id="rId12"/>
    <p:sldId id="315" r:id="rId13"/>
    <p:sldId id="306" r:id="rId14"/>
    <p:sldId id="307" r:id="rId15"/>
    <p:sldId id="305" r:id="rId16"/>
    <p:sldId id="309" r:id="rId17"/>
    <p:sldId id="310" r:id="rId18"/>
    <p:sldId id="311" r:id="rId19"/>
    <p:sldId id="312" r:id="rId20"/>
    <p:sldId id="319" r:id="rId21"/>
    <p:sldId id="320" r:id="rId22"/>
    <p:sldId id="314" r:id="rId23"/>
    <p:sldId id="294" r:id="rId24"/>
    <p:sldId id="291" r:id="rId25"/>
    <p:sldId id="318" r:id="rId26"/>
    <p:sldId id="321" r:id="rId27"/>
    <p:sldId id="322" r:id="rId28"/>
    <p:sldId id="285" r:id="rId29"/>
    <p:sldId id="282" r:id="rId3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B5A"/>
    <a:srgbClr val="A0CF67"/>
    <a:srgbClr val="D2DAE4"/>
    <a:srgbClr val="7897AC"/>
    <a:srgbClr val="6D78AE"/>
    <a:srgbClr val="02406D"/>
    <a:srgbClr val="FFFFFF"/>
    <a:srgbClr val="F9F9F9"/>
    <a:srgbClr val="FDFDFD"/>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0" autoAdjust="0"/>
    <p:restoredTop sz="72172" autoAdjust="0"/>
  </p:normalViewPr>
  <p:slideViewPr>
    <p:cSldViewPr>
      <p:cViewPr varScale="1">
        <p:scale>
          <a:sx n="54" d="100"/>
          <a:sy n="54" d="100"/>
        </p:scale>
        <p:origin x="1866" y="60"/>
      </p:cViewPr>
      <p:guideLst>
        <p:guide orient="horz" pos="2160"/>
        <p:guide pos="2880"/>
      </p:guideLst>
    </p:cSldViewPr>
  </p:slideViewPr>
  <p:notesTextViewPr>
    <p:cViewPr>
      <p:scale>
        <a:sx n="1" d="1"/>
        <a:sy n="1" d="1"/>
      </p:scale>
      <p:origin x="0" y="0"/>
    </p:cViewPr>
  </p:notesTextViewPr>
  <p:sorterViewPr>
    <p:cViewPr>
      <p:scale>
        <a:sx n="100" d="100"/>
        <a:sy n="100" d="100"/>
      </p:scale>
      <p:origin x="0" y="-97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C87A1D-CEFD-4E9B-8E5E-0845700363BB}" type="doc">
      <dgm:prSet loTypeId="urn:microsoft.com/office/officeart/2011/layout/HexagonRadial" loCatId="cycle" qsTypeId="urn:microsoft.com/office/officeart/2005/8/quickstyle/3d1" qsCatId="3D" csTypeId="urn:microsoft.com/office/officeart/2005/8/colors/colorful2" csCatId="colorful" phldr="1"/>
      <dgm:spPr/>
      <dgm:t>
        <a:bodyPr/>
        <a:lstStyle/>
        <a:p>
          <a:endParaRPr lang="en-US"/>
        </a:p>
      </dgm:t>
    </dgm:pt>
    <dgm:pt modelId="{6BDF3D91-280E-4A28-BF99-48F85B14C2AC}">
      <dgm:prSet phldrT="[Text]"/>
      <dgm:spPr/>
      <dgm:t>
        <a:bodyPr/>
        <a:lstStyle/>
        <a:p>
          <a:r>
            <a:rPr lang="en-US" b="1" dirty="0" smtClean="0"/>
            <a:t>Successful Aging Culture</a:t>
          </a:r>
          <a:endParaRPr lang="en-US" b="1" dirty="0"/>
        </a:p>
      </dgm:t>
    </dgm:pt>
    <dgm:pt modelId="{DC6671CA-34AC-45B7-A7F2-50344C32D718}" type="parTrans" cxnId="{E9976A88-6E7E-4A72-BF8C-31566D4F27E2}">
      <dgm:prSet/>
      <dgm:spPr/>
      <dgm:t>
        <a:bodyPr/>
        <a:lstStyle/>
        <a:p>
          <a:endParaRPr lang="en-US"/>
        </a:p>
      </dgm:t>
    </dgm:pt>
    <dgm:pt modelId="{57EC5E9C-BB19-4340-AA83-7616B5948FE5}" type="sibTrans" cxnId="{E9976A88-6E7E-4A72-BF8C-31566D4F27E2}">
      <dgm:prSet/>
      <dgm:spPr/>
      <dgm:t>
        <a:bodyPr/>
        <a:lstStyle/>
        <a:p>
          <a:endParaRPr lang="en-US"/>
        </a:p>
      </dgm:t>
    </dgm:pt>
    <dgm:pt modelId="{39AA5856-0AE0-4A5D-81EC-5D43CFFC58EF}">
      <dgm:prSet phldrT="[Text]"/>
      <dgm:spPr/>
      <dgm:t>
        <a:bodyPr/>
        <a:lstStyle/>
        <a:p>
          <a:r>
            <a:rPr lang="en-US" b="1" dirty="0" smtClean="0"/>
            <a:t>Growth</a:t>
          </a:r>
          <a:endParaRPr lang="en-US" b="1" dirty="0"/>
        </a:p>
      </dgm:t>
    </dgm:pt>
    <dgm:pt modelId="{B9C43224-A95D-46E1-9820-97A53A5622F4}" type="parTrans" cxnId="{2099B9BE-D242-4CF7-B2EA-E86E15E1BBDE}">
      <dgm:prSet/>
      <dgm:spPr/>
      <dgm:t>
        <a:bodyPr/>
        <a:lstStyle/>
        <a:p>
          <a:endParaRPr lang="en-US"/>
        </a:p>
      </dgm:t>
    </dgm:pt>
    <dgm:pt modelId="{D3DC4C0A-E10C-47ED-BB99-97187B2EA0ED}" type="sibTrans" cxnId="{2099B9BE-D242-4CF7-B2EA-E86E15E1BBDE}">
      <dgm:prSet/>
      <dgm:spPr/>
      <dgm:t>
        <a:bodyPr/>
        <a:lstStyle/>
        <a:p>
          <a:endParaRPr lang="en-US"/>
        </a:p>
      </dgm:t>
    </dgm:pt>
    <dgm:pt modelId="{D9797107-EAD9-4052-988F-848A154CFE05}">
      <dgm:prSet phldrT="[Text]"/>
      <dgm:spPr/>
      <dgm:t>
        <a:bodyPr/>
        <a:lstStyle/>
        <a:p>
          <a:r>
            <a:rPr lang="en-US" b="1" dirty="0" smtClean="0"/>
            <a:t>Possibilities</a:t>
          </a:r>
          <a:endParaRPr lang="en-US" b="1" dirty="0"/>
        </a:p>
      </dgm:t>
    </dgm:pt>
    <dgm:pt modelId="{6127F0FB-39EB-4A68-AE6C-3258081A75D5}" type="parTrans" cxnId="{3F0C0A0B-97D2-4FD9-B2A9-A124CB3FC2C7}">
      <dgm:prSet/>
      <dgm:spPr/>
      <dgm:t>
        <a:bodyPr/>
        <a:lstStyle/>
        <a:p>
          <a:endParaRPr lang="en-US"/>
        </a:p>
      </dgm:t>
    </dgm:pt>
    <dgm:pt modelId="{6F405C17-8AD1-4EAF-85FB-55D3B6E1320C}" type="sibTrans" cxnId="{3F0C0A0B-97D2-4FD9-B2A9-A124CB3FC2C7}">
      <dgm:prSet/>
      <dgm:spPr/>
      <dgm:t>
        <a:bodyPr/>
        <a:lstStyle/>
        <a:p>
          <a:endParaRPr lang="en-US"/>
        </a:p>
      </dgm:t>
    </dgm:pt>
    <dgm:pt modelId="{A3273D14-9F21-452C-9A35-C7B797AE241A}">
      <dgm:prSet phldrT="[Text]"/>
      <dgm:spPr/>
      <dgm:t>
        <a:bodyPr/>
        <a:lstStyle/>
        <a:p>
          <a:r>
            <a:rPr lang="en-US" b="1" dirty="0" smtClean="0"/>
            <a:t>Trying new things</a:t>
          </a:r>
          <a:endParaRPr lang="en-US" b="1" dirty="0"/>
        </a:p>
      </dgm:t>
    </dgm:pt>
    <dgm:pt modelId="{5338F83F-2BA0-4891-9945-0FC52FE37229}" type="parTrans" cxnId="{2DAAE374-9627-4F37-BC60-2108DD6AEDBD}">
      <dgm:prSet/>
      <dgm:spPr/>
      <dgm:t>
        <a:bodyPr/>
        <a:lstStyle/>
        <a:p>
          <a:endParaRPr lang="en-US"/>
        </a:p>
      </dgm:t>
    </dgm:pt>
    <dgm:pt modelId="{26AEBFEC-13A8-4BFB-9D87-659E90EAF1F1}" type="sibTrans" cxnId="{2DAAE374-9627-4F37-BC60-2108DD6AEDBD}">
      <dgm:prSet/>
      <dgm:spPr/>
      <dgm:t>
        <a:bodyPr/>
        <a:lstStyle/>
        <a:p>
          <a:endParaRPr lang="en-US"/>
        </a:p>
      </dgm:t>
    </dgm:pt>
    <dgm:pt modelId="{EAF53D6F-DFDF-46EE-8FF4-D4211907BAA6}">
      <dgm:prSet phldrT="[Text]"/>
      <dgm:spPr/>
      <dgm:t>
        <a:bodyPr/>
        <a:lstStyle/>
        <a:p>
          <a:r>
            <a:rPr lang="en-US" b="1" dirty="0" smtClean="0"/>
            <a:t>Meaningful Interactions</a:t>
          </a:r>
          <a:endParaRPr lang="en-US" b="1" dirty="0"/>
        </a:p>
      </dgm:t>
    </dgm:pt>
    <dgm:pt modelId="{FA8BD6AC-3AEC-4165-AFDF-26F3AD6F4BC6}" type="parTrans" cxnId="{288C994E-799B-41E5-902B-3F1341B2F88A}">
      <dgm:prSet/>
      <dgm:spPr/>
      <dgm:t>
        <a:bodyPr/>
        <a:lstStyle/>
        <a:p>
          <a:endParaRPr lang="en-US"/>
        </a:p>
      </dgm:t>
    </dgm:pt>
    <dgm:pt modelId="{66D4677D-2E12-4002-BDDE-125BFD0AB60E}" type="sibTrans" cxnId="{288C994E-799B-41E5-902B-3F1341B2F88A}">
      <dgm:prSet/>
      <dgm:spPr/>
      <dgm:t>
        <a:bodyPr/>
        <a:lstStyle/>
        <a:p>
          <a:endParaRPr lang="en-US"/>
        </a:p>
      </dgm:t>
    </dgm:pt>
    <dgm:pt modelId="{63B589C1-69E2-4CCD-88B2-895B54999535}">
      <dgm:prSet phldrT="[Text]"/>
      <dgm:spPr/>
      <dgm:t>
        <a:bodyPr/>
        <a:lstStyle/>
        <a:p>
          <a:r>
            <a:rPr lang="en-US" b="1" dirty="0" smtClean="0"/>
            <a:t>Inclusive</a:t>
          </a:r>
          <a:endParaRPr lang="en-US" b="1" dirty="0"/>
        </a:p>
      </dgm:t>
    </dgm:pt>
    <dgm:pt modelId="{7E6672C9-9FBE-46BF-81E8-4CF430BB941C}" type="parTrans" cxnId="{C641B2CE-C513-4CF5-8185-3594167BE69E}">
      <dgm:prSet/>
      <dgm:spPr/>
      <dgm:t>
        <a:bodyPr/>
        <a:lstStyle/>
        <a:p>
          <a:endParaRPr lang="en-US"/>
        </a:p>
      </dgm:t>
    </dgm:pt>
    <dgm:pt modelId="{74EBD24E-BAF8-495D-8BB7-792F4D1A1D84}" type="sibTrans" cxnId="{C641B2CE-C513-4CF5-8185-3594167BE69E}">
      <dgm:prSet/>
      <dgm:spPr/>
      <dgm:t>
        <a:bodyPr/>
        <a:lstStyle/>
        <a:p>
          <a:endParaRPr lang="en-US"/>
        </a:p>
      </dgm:t>
    </dgm:pt>
    <dgm:pt modelId="{24AA7A0F-EEAE-4D7B-B30B-F69A61D2A445}">
      <dgm:prSet phldrT="[Text]"/>
      <dgm:spPr/>
      <dgm:t>
        <a:bodyPr/>
        <a:lstStyle/>
        <a:p>
          <a:r>
            <a:rPr lang="en-US" b="1" dirty="0" smtClean="0"/>
            <a:t>Potential</a:t>
          </a:r>
          <a:endParaRPr lang="en-US" b="1" dirty="0"/>
        </a:p>
      </dgm:t>
    </dgm:pt>
    <dgm:pt modelId="{59AF04B1-033A-4581-95A4-69C60F900242}" type="parTrans" cxnId="{E7574A18-805B-4A4A-985D-9CA0846B4074}">
      <dgm:prSet/>
      <dgm:spPr/>
      <dgm:t>
        <a:bodyPr/>
        <a:lstStyle/>
        <a:p>
          <a:endParaRPr lang="en-US"/>
        </a:p>
      </dgm:t>
    </dgm:pt>
    <dgm:pt modelId="{9F7224B4-8D9C-4676-9AD0-52ED8698899D}" type="sibTrans" cxnId="{E7574A18-805B-4A4A-985D-9CA0846B4074}">
      <dgm:prSet/>
      <dgm:spPr/>
      <dgm:t>
        <a:bodyPr/>
        <a:lstStyle/>
        <a:p>
          <a:endParaRPr lang="en-US"/>
        </a:p>
      </dgm:t>
    </dgm:pt>
    <dgm:pt modelId="{7533E6A6-8F44-4FD1-AEC9-C60C52B4B358}" type="pres">
      <dgm:prSet presAssocID="{28C87A1D-CEFD-4E9B-8E5E-0845700363BB}" presName="Name0" presStyleCnt="0">
        <dgm:presLayoutVars>
          <dgm:chMax val="1"/>
          <dgm:chPref val="1"/>
          <dgm:dir/>
          <dgm:animOne val="branch"/>
          <dgm:animLvl val="lvl"/>
        </dgm:presLayoutVars>
      </dgm:prSet>
      <dgm:spPr/>
      <dgm:t>
        <a:bodyPr/>
        <a:lstStyle/>
        <a:p>
          <a:endParaRPr lang="en-US"/>
        </a:p>
      </dgm:t>
    </dgm:pt>
    <dgm:pt modelId="{03CD6ED7-C896-4FBF-9BED-F19C5285F753}" type="pres">
      <dgm:prSet presAssocID="{6BDF3D91-280E-4A28-BF99-48F85B14C2AC}" presName="Parent" presStyleLbl="node0" presStyleIdx="0" presStyleCnt="1">
        <dgm:presLayoutVars>
          <dgm:chMax val="6"/>
          <dgm:chPref val="6"/>
        </dgm:presLayoutVars>
      </dgm:prSet>
      <dgm:spPr/>
      <dgm:t>
        <a:bodyPr/>
        <a:lstStyle/>
        <a:p>
          <a:endParaRPr lang="en-US"/>
        </a:p>
      </dgm:t>
    </dgm:pt>
    <dgm:pt modelId="{F3F17E0E-F8D1-42AF-A93F-AACB36905019}" type="pres">
      <dgm:prSet presAssocID="{39AA5856-0AE0-4A5D-81EC-5D43CFFC58EF}" presName="Accent1" presStyleCnt="0"/>
      <dgm:spPr/>
    </dgm:pt>
    <dgm:pt modelId="{107A324E-4BD5-444D-96FE-6C03A40E4E98}" type="pres">
      <dgm:prSet presAssocID="{39AA5856-0AE0-4A5D-81EC-5D43CFFC58EF}" presName="Accent" presStyleLbl="bgShp" presStyleIdx="0" presStyleCnt="6"/>
      <dgm:spPr/>
    </dgm:pt>
    <dgm:pt modelId="{DF17EA3C-7BFF-4E21-A83D-FA13027244DF}" type="pres">
      <dgm:prSet presAssocID="{39AA5856-0AE0-4A5D-81EC-5D43CFFC58EF}" presName="Child1" presStyleLbl="node1" presStyleIdx="0" presStyleCnt="6">
        <dgm:presLayoutVars>
          <dgm:chMax val="0"/>
          <dgm:chPref val="0"/>
          <dgm:bulletEnabled val="1"/>
        </dgm:presLayoutVars>
      </dgm:prSet>
      <dgm:spPr/>
      <dgm:t>
        <a:bodyPr/>
        <a:lstStyle/>
        <a:p>
          <a:endParaRPr lang="en-US"/>
        </a:p>
      </dgm:t>
    </dgm:pt>
    <dgm:pt modelId="{884A83FF-B86B-4D70-937C-B1AE08D5D1D2}" type="pres">
      <dgm:prSet presAssocID="{D9797107-EAD9-4052-988F-848A154CFE05}" presName="Accent2" presStyleCnt="0"/>
      <dgm:spPr/>
    </dgm:pt>
    <dgm:pt modelId="{9FB06D3C-515A-4AC8-B276-4D94961A51E1}" type="pres">
      <dgm:prSet presAssocID="{D9797107-EAD9-4052-988F-848A154CFE05}" presName="Accent" presStyleLbl="bgShp" presStyleIdx="1" presStyleCnt="6"/>
      <dgm:spPr/>
    </dgm:pt>
    <dgm:pt modelId="{F0520F94-7F5B-4A88-BF8E-811AD19CB26F}" type="pres">
      <dgm:prSet presAssocID="{D9797107-EAD9-4052-988F-848A154CFE05}" presName="Child2" presStyleLbl="node1" presStyleIdx="1" presStyleCnt="6">
        <dgm:presLayoutVars>
          <dgm:chMax val="0"/>
          <dgm:chPref val="0"/>
          <dgm:bulletEnabled val="1"/>
        </dgm:presLayoutVars>
      </dgm:prSet>
      <dgm:spPr/>
      <dgm:t>
        <a:bodyPr/>
        <a:lstStyle/>
        <a:p>
          <a:endParaRPr lang="en-US"/>
        </a:p>
      </dgm:t>
    </dgm:pt>
    <dgm:pt modelId="{EC2D5C61-5340-402E-A726-4324EDCA2BEC}" type="pres">
      <dgm:prSet presAssocID="{A3273D14-9F21-452C-9A35-C7B797AE241A}" presName="Accent3" presStyleCnt="0"/>
      <dgm:spPr/>
    </dgm:pt>
    <dgm:pt modelId="{D40A6293-5E23-406B-8090-D3D00F0910C0}" type="pres">
      <dgm:prSet presAssocID="{A3273D14-9F21-452C-9A35-C7B797AE241A}" presName="Accent" presStyleLbl="bgShp" presStyleIdx="2" presStyleCnt="6"/>
      <dgm:spPr/>
    </dgm:pt>
    <dgm:pt modelId="{242ADC22-6F49-45DF-949B-A10C09A74995}" type="pres">
      <dgm:prSet presAssocID="{A3273D14-9F21-452C-9A35-C7B797AE241A}" presName="Child3" presStyleLbl="node1" presStyleIdx="2" presStyleCnt="6">
        <dgm:presLayoutVars>
          <dgm:chMax val="0"/>
          <dgm:chPref val="0"/>
          <dgm:bulletEnabled val="1"/>
        </dgm:presLayoutVars>
      </dgm:prSet>
      <dgm:spPr/>
      <dgm:t>
        <a:bodyPr/>
        <a:lstStyle/>
        <a:p>
          <a:endParaRPr lang="en-US"/>
        </a:p>
      </dgm:t>
    </dgm:pt>
    <dgm:pt modelId="{5F67DFD9-1F20-40FF-94D1-0D7AE9F3C1D0}" type="pres">
      <dgm:prSet presAssocID="{EAF53D6F-DFDF-46EE-8FF4-D4211907BAA6}" presName="Accent4" presStyleCnt="0"/>
      <dgm:spPr/>
    </dgm:pt>
    <dgm:pt modelId="{F6DB5EDF-89F7-412A-A6B8-9A6262C022B8}" type="pres">
      <dgm:prSet presAssocID="{EAF53D6F-DFDF-46EE-8FF4-D4211907BAA6}" presName="Accent" presStyleLbl="bgShp" presStyleIdx="3" presStyleCnt="6"/>
      <dgm:spPr/>
    </dgm:pt>
    <dgm:pt modelId="{902505F2-1992-4085-B656-8E39135F1890}" type="pres">
      <dgm:prSet presAssocID="{EAF53D6F-DFDF-46EE-8FF4-D4211907BAA6}" presName="Child4" presStyleLbl="node1" presStyleIdx="3" presStyleCnt="6">
        <dgm:presLayoutVars>
          <dgm:chMax val="0"/>
          <dgm:chPref val="0"/>
          <dgm:bulletEnabled val="1"/>
        </dgm:presLayoutVars>
      </dgm:prSet>
      <dgm:spPr/>
      <dgm:t>
        <a:bodyPr/>
        <a:lstStyle/>
        <a:p>
          <a:endParaRPr lang="en-US"/>
        </a:p>
      </dgm:t>
    </dgm:pt>
    <dgm:pt modelId="{623A54CF-6DE2-49E3-9D02-CDCBBA40D503}" type="pres">
      <dgm:prSet presAssocID="{63B589C1-69E2-4CCD-88B2-895B54999535}" presName="Accent5" presStyleCnt="0"/>
      <dgm:spPr/>
    </dgm:pt>
    <dgm:pt modelId="{8EDD609A-32CB-4C43-8CA6-452D0C50D89A}" type="pres">
      <dgm:prSet presAssocID="{63B589C1-69E2-4CCD-88B2-895B54999535}" presName="Accent" presStyleLbl="bgShp" presStyleIdx="4" presStyleCnt="6"/>
      <dgm:spPr/>
    </dgm:pt>
    <dgm:pt modelId="{04A50EE7-F1BF-4D9D-9FCE-3EB53CC94CA4}" type="pres">
      <dgm:prSet presAssocID="{63B589C1-69E2-4CCD-88B2-895B54999535}" presName="Child5" presStyleLbl="node1" presStyleIdx="4" presStyleCnt="6">
        <dgm:presLayoutVars>
          <dgm:chMax val="0"/>
          <dgm:chPref val="0"/>
          <dgm:bulletEnabled val="1"/>
        </dgm:presLayoutVars>
      </dgm:prSet>
      <dgm:spPr/>
      <dgm:t>
        <a:bodyPr/>
        <a:lstStyle/>
        <a:p>
          <a:endParaRPr lang="en-US"/>
        </a:p>
      </dgm:t>
    </dgm:pt>
    <dgm:pt modelId="{36677EB1-FECD-4C50-98A5-BEF9665754AE}" type="pres">
      <dgm:prSet presAssocID="{24AA7A0F-EEAE-4D7B-B30B-F69A61D2A445}" presName="Accent6" presStyleCnt="0"/>
      <dgm:spPr/>
    </dgm:pt>
    <dgm:pt modelId="{988CD567-24D5-4ED4-8CAD-E172AB58DC98}" type="pres">
      <dgm:prSet presAssocID="{24AA7A0F-EEAE-4D7B-B30B-F69A61D2A445}" presName="Accent" presStyleLbl="bgShp" presStyleIdx="5" presStyleCnt="6"/>
      <dgm:spPr/>
    </dgm:pt>
    <dgm:pt modelId="{65519CD7-1523-4507-AE90-181DF54A4C77}" type="pres">
      <dgm:prSet presAssocID="{24AA7A0F-EEAE-4D7B-B30B-F69A61D2A445}" presName="Child6" presStyleLbl="node1" presStyleIdx="5" presStyleCnt="6">
        <dgm:presLayoutVars>
          <dgm:chMax val="0"/>
          <dgm:chPref val="0"/>
          <dgm:bulletEnabled val="1"/>
        </dgm:presLayoutVars>
      </dgm:prSet>
      <dgm:spPr/>
      <dgm:t>
        <a:bodyPr/>
        <a:lstStyle/>
        <a:p>
          <a:endParaRPr lang="en-US"/>
        </a:p>
      </dgm:t>
    </dgm:pt>
  </dgm:ptLst>
  <dgm:cxnLst>
    <dgm:cxn modelId="{EF3E67E2-AE4A-4C86-96D1-34DFA0D42099}" type="presOf" srcId="{6BDF3D91-280E-4A28-BF99-48F85B14C2AC}" destId="{03CD6ED7-C896-4FBF-9BED-F19C5285F753}" srcOrd="0" destOrd="0" presId="urn:microsoft.com/office/officeart/2011/layout/HexagonRadial"/>
    <dgm:cxn modelId="{288C994E-799B-41E5-902B-3F1341B2F88A}" srcId="{6BDF3D91-280E-4A28-BF99-48F85B14C2AC}" destId="{EAF53D6F-DFDF-46EE-8FF4-D4211907BAA6}" srcOrd="3" destOrd="0" parTransId="{FA8BD6AC-3AEC-4165-AFDF-26F3AD6F4BC6}" sibTransId="{66D4677D-2E12-4002-BDDE-125BFD0AB60E}"/>
    <dgm:cxn modelId="{3F0C0A0B-97D2-4FD9-B2A9-A124CB3FC2C7}" srcId="{6BDF3D91-280E-4A28-BF99-48F85B14C2AC}" destId="{D9797107-EAD9-4052-988F-848A154CFE05}" srcOrd="1" destOrd="0" parTransId="{6127F0FB-39EB-4A68-AE6C-3258081A75D5}" sibTransId="{6F405C17-8AD1-4EAF-85FB-55D3B6E1320C}"/>
    <dgm:cxn modelId="{4C734D38-5CE3-4561-A6FC-44CCB9B4CD00}" type="presOf" srcId="{39AA5856-0AE0-4A5D-81EC-5D43CFFC58EF}" destId="{DF17EA3C-7BFF-4E21-A83D-FA13027244DF}" srcOrd="0" destOrd="0" presId="urn:microsoft.com/office/officeart/2011/layout/HexagonRadial"/>
    <dgm:cxn modelId="{882C1548-1B15-44AF-933E-EE02EA1075A3}" type="presOf" srcId="{24AA7A0F-EEAE-4D7B-B30B-F69A61D2A445}" destId="{65519CD7-1523-4507-AE90-181DF54A4C77}" srcOrd="0" destOrd="0" presId="urn:microsoft.com/office/officeart/2011/layout/HexagonRadial"/>
    <dgm:cxn modelId="{F592643E-3E23-4FDA-A381-AE7DCC4C6C7F}" type="presOf" srcId="{28C87A1D-CEFD-4E9B-8E5E-0845700363BB}" destId="{7533E6A6-8F44-4FD1-AEC9-C60C52B4B358}" srcOrd="0" destOrd="0" presId="urn:microsoft.com/office/officeart/2011/layout/HexagonRadial"/>
    <dgm:cxn modelId="{9F2418BB-EFC7-4DF5-8304-EB24AC6CAFAE}" type="presOf" srcId="{D9797107-EAD9-4052-988F-848A154CFE05}" destId="{F0520F94-7F5B-4A88-BF8E-811AD19CB26F}" srcOrd="0" destOrd="0" presId="urn:microsoft.com/office/officeart/2011/layout/HexagonRadial"/>
    <dgm:cxn modelId="{1A8B6984-8FFB-44F0-ADD8-F0AACF37F0CB}" type="presOf" srcId="{EAF53D6F-DFDF-46EE-8FF4-D4211907BAA6}" destId="{902505F2-1992-4085-B656-8E39135F1890}" srcOrd="0" destOrd="0" presId="urn:microsoft.com/office/officeart/2011/layout/HexagonRadial"/>
    <dgm:cxn modelId="{E9976A88-6E7E-4A72-BF8C-31566D4F27E2}" srcId="{28C87A1D-CEFD-4E9B-8E5E-0845700363BB}" destId="{6BDF3D91-280E-4A28-BF99-48F85B14C2AC}" srcOrd="0" destOrd="0" parTransId="{DC6671CA-34AC-45B7-A7F2-50344C32D718}" sibTransId="{57EC5E9C-BB19-4340-AA83-7616B5948FE5}"/>
    <dgm:cxn modelId="{2DAAE374-9627-4F37-BC60-2108DD6AEDBD}" srcId="{6BDF3D91-280E-4A28-BF99-48F85B14C2AC}" destId="{A3273D14-9F21-452C-9A35-C7B797AE241A}" srcOrd="2" destOrd="0" parTransId="{5338F83F-2BA0-4891-9945-0FC52FE37229}" sibTransId="{26AEBFEC-13A8-4BFB-9D87-659E90EAF1F1}"/>
    <dgm:cxn modelId="{E7574A18-805B-4A4A-985D-9CA0846B4074}" srcId="{6BDF3D91-280E-4A28-BF99-48F85B14C2AC}" destId="{24AA7A0F-EEAE-4D7B-B30B-F69A61D2A445}" srcOrd="5" destOrd="0" parTransId="{59AF04B1-033A-4581-95A4-69C60F900242}" sibTransId="{9F7224B4-8D9C-4676-9AD0-52ED8698899D}"/>
    <dgm:cxn modelId="{C641B2CE-C513-4CF5-8185-3594167BE69E}" srcId="{6BDF3D91-280E-4A28-BF99-48F85B14C2AC}" destId="{63B589C1-69E2-4CCD-88B2-895B54999535}" srcOrd="4" destOrd="0" parTransId="{7E6672C9-9FBE-46BF-81E8-4CF430BB941C}" sibTransId="{74EBD24E-BAF8-495D-8BB7-792F4D1A1D84}"/>
    <dgm:cxn modelId="{58E47FDA-133C-4B82-BB3F-CFA4A68C9054}" type="presOf" srcId="{A3273D14-9F21-452C-9A35-C7B797AE241A}" destId="{242ADC22-6F49-45DF-949B-A10C09A74995}" srcOrd="0" destOrd="0" presId="urn:microsoft.com/office/officeart/2011/layout/HexagonRadial"/>
    <dgm:cxn modelId="{792D6A48-02A8-440F-B3AD-C7C798649E93}" type="presOf" srcId="{63B589C1-69E2-4CCD-88B2-895B54999535}" destId="{04A50EE7-F1BF-4D9D-9FCE-3EB53CC94CA4}" srcOrd="0" destOrd="0" presId="urn:microsoft.com/office/officeart/2011/layout/HexagonRadial"/>
    <dgm:cxn modelId="{2099B9BE-D242-4CF7-B2EA-E86E15E1BBDE}" srcId="{6BDF3D91-280E-4A28-BF99-48F85B14C2AC}" destId="{39AA5856-0AE0-4A5D-81EC-5D43CFFC58EF}" srcOrd="0" destOrd="0" parTransId="{B9C43224-A95D-46E1-9820-97A53A5622F4}" sibTransId="{D3DC4C0A-E10C-47ED-BB99-97187B2EA0ED}"/>
    <dgm:cxn modelId="{0A1A0297-884E-4591-BD7F-DCAC6EAB28B0}" type="presParOf" srcId="{7533E6A6-8F44-4FD1-AEC9-C60C52B4B358}" destId="{03CD6ED7-C896-4FBF-9BED-F19C5285F753}" srcOrd="0" destOrd="0" presId="urn:microsoft.com/office/officeart/2011/layout/HexagonRadial"/>
    <dgm:cxn modelId="{F98B4E70-347C-4C43-BAD7-86554859FFD8}" type="presParOf" srcId="{7533E6A6-8F44-4FD1-AEC9-C60C52B4B358}" destId="{F3F17E0E-F8D1-42AF-A93F-AACB36905019}" srcOrd="1" destOrd="0" presId="urn:microsoft.com/office/officeart/2011/layout/HexagonRadial"/>
    <dgm:cxn modelId="{E385CAB9-FE60-4C15-9077-23055F8D33F9}" type="presParOf" srcId="{F3F17E0E-F8D1-42AF-A93F-AACB36905019}" destId="{107A324E-4BD5-444D-96FE-6C03A40E4E98}" srcOrd="0" destOrd="0" presId="urn:microsoft.com/office/officeart/2011/layout/HexagonRadial"/>
    <dgm:cxn modelId="{E3AA9F62-04F6-4161-B6B6-DE6C799DB3F5}" type="presParOf" srcId="{7533E6A6-8F44-4FD1-AEC9-C60C52B4B358}" destId="{DF17EA3C-7BFF-4E21-A83D-FA13027244DF}" srcOrd="2" destOrd="0" presId="urn:microsoft.com/office/officeart/2011/layout/HexagonRadial"/>
    <dgm:cxn modelId="{A2CEA9C7-1F40-43EF-98AF-31230F9A3FC9}" type="presParOf" srcId="{7533E6A6-8F44-4FD1-AEC9-C60C52B4B358}" destId="{884A83FF-B86B-4D70-937C-B1AE08D5D1D2}" srcOrd="3" destOrd="0" presId="urn:microsoft.com/office/officeart/2011/layout/HexagonRadial"/>
    <dgm:cxn modelId="{1DB2E2CC-D588-416A-9196-EF67C6940A09}" type="presParOf" srcId="{884A83FF-B86B-4D70-937C-B1AE08D5D1D2}" destId="{9FB06D3C-515A-4AC8-B276-4D94961A51E1}" srcOrd="0" destOrd="0" presId="urn:microsoft.com/office/officeart/2011/layout/HexagonRadial"/>
    <dgm:cxn modelId="{A2E9FDBC-2800-450F-A697-389BD58A4E3E}" type="presParOf" srcId="{7533E6A6-8F44-4FD1-AEC9-C60C52B4B358}" destId="{F0520F94-7F5B-4A88-BF8E-811AD19CB26F}" srcOrd="4" destOrd="0" presId="urn:microsoft.com/office/officeart/2011/layout/HexagonRadial"/>
    <dgm:cxn modelId="{EE5505B5-62C1-47AF-9881-32F947B48628}" type="presParOf" srcId="{7533E6A6-8F44-4FD1-AEC9-C60C52B4B358}" destId="{EC2D5C61-5340-402E-A726-4324EDCA2BEC}" srcOrd="5" destOrd="0" presId="urn:microsoft.com/office/officeart/2011/layout/HexagonRadial"/>
    <dgm:cxn modelId="{8EB466E3-5D87-4250-90A2-6013CF737D63}" type="presParOf" srcId="{EC2D5C61-5340-402E-A726-4324EDCA2BEC}" destId="{D40A6293-5E23-406B-8090-D3D00F0910C0}" srcOrd="0" destOrd="0" presId="urn:microsoft.com/office/officeart/2011/layout/HexagonRadial"/>
    <dgm:cxn modelId="{AF034F27-306B-4216-BE84-E061EA63DD1F}" type="presParOf" srcId="{7533E6A6-8F44-4FD1-AEC9-C60C52B4B358}" destId="{242ADC22-6F49-45DF-949B-A10C09A74995}" srcOrd="6" destOrd="0" presId="urn:microsoft.com/office/officeart/2011/layout/HexagonRadial"/>
    <dgm:cxn modelId="{FAAA9BD3-3734-4055-880B-51FB8A5197C3}" type="presParOf" srcId="{7533E6A6-8F44-4FD1-AEC9-C60C52B4B358}" destId="{5F67DFD9-1F20-40FF-94D1-0D7AE9F3C1D0}" srcOrd="7" destOrd="0" presId="urn:microsoft.com/office/officeart/2011/layout/HexagonRadial"/>
    <dgm:cxn modelId="{8BD71623-FDE2-43D2-95B7-929A53906760}" type="presParOf" srcId="{5F67DFD9-1F20-40FF-94D1-0D7AE9F3C1D0}" destId="{F6DB5EDF-89F7-412A-A6B8-9A6262C022B8}" srcOrd="0" destOrd="0" presId="urn:microsoft.com/office/officeart/2011/layout/HexagonRadial"/>
    <dgm:cxn modelId="{CACEEBB8-BDB9-4457-A449-450E086EA6A7}" type="presParOf" srcId="{7533E6A6-8F44-4FD1-AEC9-C60C52B4B358}" destId="{902505F2-1992-4085-B656-8E39135F1890}" srcOrd="8" destOrd="0" presId="urn:microsoft.com/office/officeart/2011/layout/HexagonRadial"/>
    <dgm:cxn modelId="{B57D5E44-21F8-4F98-A4EB-0B1E0781D192}" type="presParOf" srcId="{7533E6A6-8F44-4FD1-AEC9-C60C52B4B358}" destId="{623A54CF-6DE2-49E3-9D02-CDCBBA40D503}" srcOrd="9" destOrd="0" presId="urn:microsoft.com/office/officeart/2011/layout/HexagonRadial"/>
    <dgm:cxn modelId="{0CF0C520-65BE-4BD7-9F8F-A612AF0D6055}" type="presParOf" srcId="{623A54CF-6DE2-49E3-9D02-CDCBBA40D503}" destId="{8EDD609A-32CB-4C43-8CA6-452D0C50D89A}" srcOrd="0" destOrd="0" presId="urn:microsoft.com/office/officeart/2011/layout/HexagonRadial"/>
    <dgm:cxn modelId="{936DFBAF-A08B-4ED1-811F-05F307159039}" type="presParOf" srcId="{7533E6A6-8F44-4FD1-AEC9-C60C52B4B358}" destId="{04A50EE7-F1BF-4D9D-9FCE-3EB53CC94CA4}" srcOrd="10" destOrd="0" presId="urn:microsoft.com/office/officeart/2011/layout/HexagonRadial"/>
    <dgm:cxn modelId="{53969177-8754-4C1A-9002-1E75AC96BA8C}" type="presParOf" srcId="{7533E6A6-8F44-4FD1-AEC9-C60C52B4B358}" destId="{36677EB1-FECD-4C50-98A5-BEF9665754AE}" srcOrd="11" destOrd="0" presId="urn:microsoft.com/office/officeart/2011/layout/HexagonRadial"/>
    <dgm:cxn modelId="{81DEC455-DBB8-4634-AC6D-95E6F2072A19}" type="presParOf" srcId="{36677EB1-FECD-4C50-98A5-BEF9665754AE}" destId="{988CD567-24D5-4ED4-8CAD-E172AB58DC98}" srcOrd="0" destOrd="0" presId="urn:microsoft.com/office/officeart/2011/layout/HexagonRadial"/>
    <dgm:cxn modelId="{C4992EC5-EE30-428B-BBD3-BCBD86CED102}" type="presParOf" srcId="{7533E6A6-8F44-4FD1-AEC9-C60C52B4B358}" destId="{65519CD7-1523-4507-AE90-181DF54A4C77}"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8" rIns="93175" bIns="46588"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8" rIns="93175" bIns="46588" rtlCol="0"/>
          <a:lstStyle>
            <a:lvl1pPr algn="r">
              <a:defRPr sz="1200"/>
            </a:lvl1pPr>
          </a:lstStyle>
          <a:p>
            <a:fld id="{7565DED3-2F8C-4008-87F5-FBD7DCD28C70}" type="datetimeFigureOut">
              <a:rPr lang="en-US" smtClean="0"/>
              <a:t>12/4/2015</a:t>
            </a:fld>
            <a:endParaRPr lang="en-US"/>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3175" tIns="46588" rIns="93175" bIns="46588"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5" tIns="46588" rIns="93175" bIns="4658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3037840" cy="464820"/>
          </a:xfrm>
          <a:prstGeom prst="rect">
            <a:avLst/>
          </a:prstGeom>
        </p:spPr>
        <p:txBody>
          <a:bodyPr vert="horz" lIns="93175" tIns="46588" rIns="93175" bIns="46588"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6"/>
            <a:ext cx="3037840" cy="464820"/>
          </a:xfrm>
          <a:prstGeom prst="rect">
            <a:avLst/>
          </a:prstGeom>
        </p:spPr>
        <p:txBody>
          <a:bodyPr vert="horz" lIns="93175" tIns="46588" rIns="93175" bIns="46588" rtlCol="0" anchor="b"/>
          <a:lstStyle>
            <a:lvl1pPr algn="r">
              <a:defRPr sz="1200"/>
            </a:lvl1pPr>
          </a:lstStyle>
          <a:p>
            <a:fld id="{019B733F-1E77-4B30-B97F-1FE8536D8C7E}" type="slidenum">
              <a:rPr lang="en-US" smtClean="0"/>
              <a:t>‹#›</a:t>
            </a:fld>
            <a:endParaRPr lang="en-US"/>
          </a:p>
        </p:txBody>
      </p:sp>
    </p:spTree>
    <p:extLst>
      <p:ext uri="{BB962C8B-B14F-4D97-AF65-F5344CB8AC3E}">
        <p14:creationId xmlns:p14="http://schemas.microsoft.com/office/powerpoint/2010/main" val="1404382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0618">
              <a:defRPr/>
            </a:pPr>
            <a:r>
              <a:rPr lang="en-US" i="1" dirty="0"/>
              <a:t>Welcome to the Masterpiece Living Core Experience. Thank you for being here. This is the 2</a:t>
            </a:r>
            <a:r>
              <a:rPr lang="en-US" i="1" baseline="30000" dirty="0"/>
              <a:t>nd</a:t>
            </a:r>
            <a:r>
              <a:rPr lang="en-US" i="1" dirty="0"/>
              <a:t> of a 4-part series for earning the MPL Core Experience Certification.  </a:t>
            </a:r>
            <a:r>
              <a:rPr lang="en-US" b="1" i="1" dirty="0"/>
              <a:t>[Facilitator add your own introduction and welcome message]</a:t>
            </a:r>
            <a:endParaRPr lang="en-US" dirty="0"/>
          </a:p>
          <a:p>
            <a:endParaRPr lang="en-US" dirty="0"/>
          </a:p>
        </p:txBody>
      </p:sp>
      <p:sp>
        <p:nvSpPr>
          <p:cNvPr id="4" name="Slide Number Placeholder 3"/>
          <p:cNvSpPr>
            <a:spLocks noGrp="1"/>
          </p:cNvSpPr>
          <p:nvPr>
            <p:ph type="sldNum" sz="quarter" idx="10"/>
          </p:nvPr>
        </p:nvSpPr>
        <p:spPr/>
        <p:txBody>
          <a:bodyPr/>
          <a:lstStyle/>
          <a:p>
            <a:fld id="{019B733F-1E77-4B30-B97F-1FE8536D8C7E}"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382298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We have determined that a successful aging environment or culture is one that encourages growth, focuses on possibilities, offers new challenges, creates opportunities for meaningful engagement, is inclusive of all levels of ability, values all individuals, believes in the unique potential of all individuals, etc. All of these are important, and each of us have many opportunities every day to enrich the soil here at </a:t>
            </a:r>
            <a:r>
              <a:rPr lang="en-US" b="1" i="1" dirty="0"/>
              <a:t>(organization name)</a:t>
            </a:r>
            <a:r>
              <a:rPr lang="en-US" i="1" dirty="0"/>
              <a:t>. The best way to do that is by setting aside our judgments and being curious about others.</a:t>
            </a:r>
            <a:endParaRPr lang="en-US" dirty="0"/>
          </a:p>
          <a:p>
            <a:r>
              <a:rPr lang="en-US" b="1" dirty="0"/>
              <a:t> </a:t>
            </a:r>
            <a:endParaRPr lang="en-US" dirty="0"/>
          </a:p>
          <a:p>
            <a:pPr defTabSz="931757">
              <a:defRPr/>
            </a:pPr>
            <a:endParaRPr lang="en-US" i="1" dirty="0"/>
          </a:p>
          <a:p>
            <a:endParaRPr lang="en-US" i="1" dirty="0"/>
          </a:p>
        </p:txBody>
      </p:sp>
      <p:sp>
        <p:nvSpPr>
          <p:cNvPr id="4" name="Slide Number Placeholder 3"/>
          <p:cNvSpPr>
            <a:spLocks noGrp="1"/>
          </p:cNvSpPr>
          <p:nvPr>
            <p:ph type="sldNum" sz="quarter" idx="10"/>
          </p:nvPr>
        </p:nvSpPr>
        <p:spPr/>
        <p:txBody>
          <a:bodyPr/>
          <a:lstStyle/>
          <a:p>
            <a:fld id="{019B733F-1E77-4B30-B97F-1FE8536D8C7E}" type="slidenum">
              <a:rPr lang="en-US" smtClean="0"/>
              <a:t>10</a:t>
            </a:fld>
            <a:endParaRPr lang="en-US"/>
          </a:p>
        </p:txBody>
      </p:sp>
    </p:spTree>
    <p:extLst>
      <p:ext uri="{BB962C8B-B14F-4D97-AF65-F5344CB8AC3E}">
        <p14:creationId xmlns:p14="http://schemas.microsoft.com/office/powerpoint/2010/main" val="29190140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As you look at this photo, describe to me what you observe. It’s not so much about judgment but simply what you can see from looking a photo of this man.</a:t>
            </a:r>
            <a:r>
              <a:rPr lang="en-US" b="1" i="1" dirty="0"/>
              <a:t> </a:t>
            </a:r>
            <a:r>
              <a:rPr lang="en-US" b="1" dirty="0"/>
              <a:t>[Answers may include Stephen Hawking, a man in a wheelchair, paralyzed, limited physical capability, etc.]</a:t>
            </a:r>
            <a:r>
              <a:rPr lang="en-US" dirty="0"/>
              <a:t> </a:t>
            </a:r>
            <a:r>
              <a:rPr lang="en-US" i="1" dirty="0"/>
              <a:t>Who knows this man and what he has accomplished?</a:t>
            </a:r>
            <a:r>
              <a:rPr lang="en-US" b="1" i="1" dirty="0"/>
              <a:t> </a:t>
            </a:r>
            <a:r>
              <a:rPr lang="en-US" i="1" dirty="0"/>
              <a:t>Stephen Hawking is a best-selling author, distinguished author, and is regarded as one of the most brilliant theoretical physicists since Einstein. He also lives with a debilitating motor neuron disease. He was diagnosed in 1963 and was given 2 years to live. Yet, he went on to achieve great things despite his physical limitations. </a:t>
            </a:r>
            <a:endParaRPr lang="en-US" dirty="0"/>
          </a:p>
          <a:p>
            <a:r>
              <a:rPr lang="en-US" i="1" dirty="0"/>
              <a:t>When we look at a person, it’s easy to see their physical limitations and it might be tempting to dismiss their other abilities. Without curiosity about the whole person, looking beyond physical limitations, we would not have the chance to learn about his other strengths. And, if Stephen had given up upon being diagnosed, the world would have missed out on his incredible contributions.</a:t>
            </a:r>
            <a:endParaRPr lang="en-US" dirty="0"/>
          </a:p>
          <a:p>
            <a:endParaRPr lang="en-US" dirty="0"/>
          </a:p>
          <a:p>
            <a:r>
              <a:rPr lang="en-US" dirty="0"/>
              <a:t>[SOURCE: http://www.hawking.org.uk/]</a:t>
            </a:r>
          </a:p>
          <a:p>
            <a:r>
              <a:rPr lang="en-US" dirty="0"/>
              <a:t>[IMAGE: http://www.mirror.co.uk/news/uk-news/stephen-hawking-backs-assisted-suicide-2280179]</a:t>
            </a:r>
          </a:p>
        </p:txBody>
      </p:sp>
      <p:sp>
        <p:nvSpPr>
          <p:cNvPr id="4" name="Slide Number Placeholder 3"/>
          <p:cNvSpPr>
            <a:spLocks noGrp="1"/>
          </p:cNvSpPr>
          <p:nvPr>
            <p:ph type="sldNum" sz="quarter" idx="10"/>
          </p:nvPr>
        </p:nvSpPr>
        <p:spPr/>
        <p:txBody>
          <a:bodyPr/>
          <a:lstStyle/>
          <a:p>
            <a:fld id="{019B733F-1E77-4B30-B97F-1FE8536D8C7E}" type="slidenum">
              <a:rPr lang="en-US" smtClean="0"/>
              <a:t>11</a:t>
            </a:fld>
            <a:endParaRPr lang="en-US"/>
          </a:p>
        </p:txBody>
      </p:sp>
    </p:spTree>
    <p:extLst>
      <p:ext uri="{BB962C8B-B14F-4D97-AF65-F5344CB8AC3E}">
        <p14:creationId xmlns:p14="http://schemas.microsoft.com/office/powerpoint/2010/main" val="26970677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57">
              <a:defRPr/>
            </a:pPr>
            <a:r>
              <a:rPr lang="en-US" i="1" dirty="0"/>
              <a:t>Here’s another example. </a:t>
            </a:r>
            <a:r>
              <a:rPr lang="en-US" i="1" dirty="0" smtClean="0"/>
              <a:t>What</a:t>
            </a:r>
            <a:r>
              <a:rPr lang="en-US" i="1" baseline="0" dirty="0" smtClean="0"/>
              <a:t> do you see here? </a:t>
            </a:r>
            <a:r>
              <a:rPr lang="en-US" b="1" i="0" baseline="0" dirty="0" smtClean="0"/>
              <a:t>[Answers may include a woman with a walker, a wheelchair behind her, someone to catch her if she falls, etc.] </a:t>
            </a:r>
            <a:r>
              <a:rPr lang="en-US" i="1" baseline="0" dirty="0" smtClean="0"/>
              <a:t>This is a picture of Sue, a resident at a MPL partner community. She is walking with the assistance of a walker, after getting up out of a wheelchair. This is a picture of growth, and yet it is so easy to see it as a picture of decline. Of course, part of our job is to keep people safe, but in a successful aging culture our job is also to see the potential in every single person, regardless of our perception of their abilities.</a:t>
            </a:r>
            <a:endParaRPr lang="en-US" i="1" dirty="0"/>
          </a:p>
          <a:p>
            <a:endParaRPr lang="en-US" dirty="0"/>
          </a:p>
        </p:txBody>
      </p:sp>
      <p:sp>
        <p:nvSpPr>
          <p:cNvPr id="4" name="Slide Number Placeholder 3"/>
          <p:cNvSpPr>
            <a:spLocks noGrp="1"/>
          </p:cNvSpPr>
          <p:nvPr>
            <p:ph type="sldNum" sz="quarter" idx="10"/>
          </p:nvPr>
        </p:nvSpPr>
        <p:spPr/>
        <p:txBody>
          <a:bodyPr/>
          <a:lstStyle/>
          <a:p>
            <a:fld id="{019B733F-1E77-4B30-B97F-1FE8536D8C7E}" type="slidenum">
              <a:rPr lang="en-US" smtClean="0"/>
              <a:t>12</a:t>
            </a:fld>
            <a:endParaRPr lang="en-US"/>
          </a:p>
        </p:txBody>
      </p:sp>
    </p:spTree>
    <p:extLst>
      <p:ext uri="{BB962C8B-B14F-4D97-AF65-F5344CB8AC3E}">
        <p14:creationId xmlns:p14="http://schemas.microsoft.com/office/powerpoint/2010/main" val="42269137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Each of us has the ability to contribute to the inclusive culture here at </a:t>
            </a:r>
            <a:r>
              <a:rPr lang="en-US" b="1" i="1" dirty="0"/>
              <a:t>(organization name).</a:t>
            </a:r>
            <a:r>
              <a:rPr lang="en-US" i="1" dirty="0"/>
              <a:t> Inclusivity is an important part of a successful aging environment, where everyone is supported in reaching their full potential. It means every single person who is a part of our village is honored and valued. Everyone has skills and abilities to contribute to the village. EVERYONE. This sometimes means being curious and looking beyond physical or cognitive capabilities and seeing the unique gifts that a person offers. </a:t>
            </a:r>
            <a:endParaRPr lang="en-US" dirty="0"/>
          </a:p>
        </p:txBody>
      </p:sp>
      <p:sp>
        <p:nvSpPr>
          <p:cNvPr id="4" name="Slide Number Placeholder 3"/>
          <p:cNvSpPr>
            <a:spLocks noGrp="1"/>
          </p:cNvSpPr>
          <p:nvPr>
            <p:ph type="sldNum" sz="quarter" idx="10"/>
          </p:nvPr>
        </p:nvSpPr>
        <p:spPr/>
        <p:txBody>
          <a:bodyPr/>
          <a:lstStyle/>
          <a:p>
            <a:fld id="{019B733F-1E77-4B30-B97F-1FE8536D8C7E}" type="slidenum">
              <a:rPr lang="en-US" smtClean="0"/>
              <a:t>13</a:t>
            </a:fld>
            <a:endParaRPr lang="en-US"/>
          </a:p>
        </p:txBody>
      </p:sp>
    </p:spTree>
    <p:extLst>
      <p:ext uri="{BB962C8B-B14F-4D97-AF65-F5344CB8AC3E}">
        <p14:creationId xmlns:p14="http://schemas.microsoft.com/office/powerpoint/2010/main" val="30278072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7412" cy="3522663"/>
          </a:xfrm>
        </p:spPr>
      </p:sp>
      <p:sp>
        <p:nvSpPr>
          <p:cNvPr id="3" name="Notes Placeholder 2"/>
          <p:cNvSpPr>
            <a:spLocks noGrp="1"/>
          </p:cNvSpPr>
          <p:nvPr>
            <p:ph type="body" idx="1"/>
          </p:nvPr>
        </p:nvSpPr>
        <p:spPr/>
        <p:txBody>
          <a:bodyPr/>
          <a:lstStyle/>
          <a:p>
            <a:r>
              <a:rPr lang="en-US" i="1" dirty="0"/>
              <a:t>Sometimes, our assumptions about a person’s ability might be based on their age. </a:t>
            </a:r>
            <a:r>
              <a:rPr lang="en-US" i="1" dirty="0" smtClean="0"/>
              <a:t>In fact,</a:t>
            </a:r>
            <a:r>
              <a:rPr lang="en-US" i="1" baseline="0" dirty="0" smtClean="0"/>
              <a:t> most of our society today believes that aging means that we lose physical and cognitive function and there’s nothing we can do about it. In fact, we tend to treat older adults much like children, as you see here in the “Wheels of Life” – we start out helpless, being pushed by someone else and end up that way, too. No wonder so many people dread growing older!</a:t>
            </a:r>
            <a:endParaRPr lang="en-US" i="1" dirty="0"/>
          </a:p>
          <a:p>
            <a:endParaRPr lang="en-US" dirty="0"/>
          </a:p>
          <a:p>
            <a:endParaRPr lang="en-US" dirty="0"/>
          </a:p>
        </p:txBody>
      </p:sp>
      <p:sp>
        <p:nvSpPr>
          <p:cNvPr id="4" name="Slide Number Placeholder 3"/>
          <p:cNvSpPr>
            <a:spLocks noGrp="1"/>
          </p:cNvSpPr>
          <p:nvPr>
            <p:ph type="sldNum" sz="quarter" idx="10"/>
          </p:nvPr>
        </p:nvSpPr>
        <p:spPr/>
        <p:txBody>
          <a:bodyPr/>
          <a:lstStyle/>
          <a:p>
            <a:fld id="{3C8BE0DF-A57C-406F-BE49-99698E63C04A}"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5945321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0618">
              <a:defRPr/>
            </a:pPr>
            <a:r>
              <a:rPr lang="en-US" i="1" dirty="0" smtClean="0"/>
              <a:t>What we’re talking about here, is ageism. Ageism is discrimination</a:t>
            </a:r>
            <a:r>
              <a:rPr lang="en-US" i="1" baseline="0" dirty="0" smtClean="0"/>
              <a:t> against a person of a certain age group and when it’s directed toward older adults, it’s often because we fear growing old, ourselves. Discrimination may sound like a strong word, and it’s easy to think, “I don’t discriminate; I love older adults; this doesn’t apply to me”. Because we live in a society that, in general, fears growing old, we actually tolerate a lot of ageism in our everyday lives that we don’t even think about. </a:t>
            </a:r>
            <a:r>
              <a:rPr lang="en-US" i="1" dirty="0"/>
              <a:t>As we continue to enrich the soil, we want to be aware of ageism in ourselves and others and be the voice that challenges those beliefs.</a:t>
            </a:r>
            <a:endParaRPr lang="en-US" dirty="0"/>
          </a:p>
          <a:p>
            <a:endParaRPr lang="en-US" i="1" dirty="0"/>
          </a:p>
        </p:txBody>
      </p:sp>
      <p:sp>
        <p:nvSpPr>
          <p:cNvPr id="4" name="Slide Number Placeholder 3"/>
          <p:cNvSpPr>
            <a:spLocks noGrp="1"/>
          </p:cNvSpPr>
          <p:nvPr>
            <p:ph type="sldNum" sz="quarter" idx="10"/>
          </p:nvPr>
        </p:nvSpPr>
        <p:spPr/>
        <p:txBody>
          <a:bodyPr/>
          <a:lstStyle/>
          <a:p>
            <a:fld id="{019B733F-1E77-4B30-B97F-1FE8536D8C7E}" type="slidenum">
              <a:rPr lang="en-US" smtClean="0"/>
              <a:t>15</a:t>
            </a:fld>
            <a:endParaRPr lang="en-US"/>
          </a:p>
        </p:txBody>
      </p:sp>
    </p:spTree>
    <p:extLst>
      <p:ext uri="{BB962C8B-B14F-4D97-AF65-F5344CB8AC3E}">
        <p14:creationId xmlns:p14="http://schemas.microsoft.com/office/powerpoint/2010/main" val="3144038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Dr. Bill Thomas, aging expert, and author of “What Are Old People For?” argues that ageism is the last acceptable form of discrimination in this country. Kay Van Norman, owner of Brilliant Aging agrees. She says the best example of this is in the greeting card aisle. I have some greeting cards here. </a:t>
            </a:r>
            <a:r>
              <a:rPr lang="en-US" b="1" dirty="0"/>
              <a:t>[Share 2 – 3 greeting cards with ageist messages and with the group and open discussion.]</a:t>
            </a:r>
            <a:r>
              <a:rPr lang="en-US" dirty="0"/>
              <a:t> </a:t>
            </a:r>
            <a:r>
              <a:rPr lang="en-US" i="1" dirty="0"/>
              <a:t>Why are greeting cards filled with negative messages of aging? If these were similar messages about a certain gender, ethnicity, or spiritual faith, would that be considered acceptable in our culture? Absolutely not.</a:t>
            </a:r>
            <a:endParaRPr lang="en-US" dirty="0"/>
          </a:p>
        </p:txBody>
      </p:sp>
      <p:sp>
        <p:nvSpPr>
          <p:cNvPr id="4" name="Slide Number Placeholder 3"/>
          <p:cNvSpPr>
            <a:spLocks noGrp="1"/>
          </p:cNvSpPr>
          <p:nvPr>
            <p:ph type="sldNum" sz="quarter" idx="10"/>
          </p:nvPr>
        </p:nvSpPr>
        <p:spPr/>
        <p:txBody>
          <a:bodyPr/>
          <a:lstStyle/>
          <a:p>
            <a:fld id="{019B733F-1E77-4B30-B97F-1FE8536D8C7E}" type="slidenum">
              <a:rPr lang="en-US" smtClean="0"/>
              <a:t>16</a:t>
            </a:fld>
            <a:endParaRPr lang="en-US"/>
          </a:p>
        </p:txBody>
      </p:sp>
    </p:spTree>
    <p:extLst>
      <p:ext uri="{BB962C8B-B14F-4D97-AF65-F5344CB8AC3E}">
        <p14:creationId xmlns:p14="http://schemas.microsoft.com/office/powerpoint/2010/main" val="32151384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57">
              <a:defRPr/>
            </a:pPr>
            <a:r>
              <a:rPr lang="en-US" i="1" dirty="0" smtClean="0"/>
              <a:t>Here’s a simple test you can take</a:t>
            </a:r>
            <a:r>
              <a:rPr lang="en-US" i="1" baseline="0" dirty="0" smtClean="0"/>
              <a:t> with you to help increase your awareness of ageism and challenge others in their beliefs. In the following sentence, fill in the blank with a gender, an ethnicity, a spiritual faith. Is that ok? No. Now fill in the blank with “too old”. Is that ok? Unfortunately, it is accepted but it is not ok. In the future, you can fill in any statement you hear with a gender, ethnicity, or spiritual faith and ask yourself, “is that ok?”. If the answer is no, then it’s not ok to use age that way either.</a:t>
            </a:r>
          </a:p>
          <a:p>
            <a:pPr defTabSz="931757">
              <a:defRPr/>
            </a:pPr>
            <a:endParaRPr lang="en-US" i="1" dirty="0" smtClean="0"/>
          </a:p>
        </p:txBody>
      </p:sp>
      <p:sp>
        <p:nvSpPr>
          <p:cNvPr id="4" name="Slide Number Placeholder 3"/>
          <p:cNvSpPr>
            <a:spLocks noGrp="1"/>
          </p:cNvSpPr>
          <p:nvPr>
            <p:ph type="sldNum" sz="quarter" idx="10"/>
          </p:nvPr>
        </p:nvSpPr>
        <p:spPr/>
        <p:txBody>
          <a:bodyPr/>
          <a:lstStyle/>
          <a:p>
            <a:fld id="{019B733F-1E77-4B30-B97F-1FE8536D8C7E}" type="slidenum">
              <a:rPr lang="en-US" smtClean="0"/>
              <a:t>17</a:t>
            </a:fld>
            <a:endParaRPr lang="en-US"/>
          </a:p>
        </p:txBody>
      </p:sp>
    </p:spTree>
    <p:extLst>
      <p:ext uri="{BB962C8B-B14F-4D97-AF65-F5344CB8AC3E}">
        <p14:creationId xmlns:p14="http://schemas.microsoft.com/office/powerpoint/2010/main" val="15975296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Language is </a:t>
            </a:r>
            <a:r>
              <a:rPr lang="en-US" i="1" dirty="0" smtClean="0"/>
              <a:t>important</a:t>
            </a:r>
            <a:r>
              <a:rPr lang="en-US" i="1" baseline="0" dirty="0" smtClean="0"/>
              <a:t> because it is </a:t>
            </a:r>
            <a:r>
              <a:rPr lang="en-US" i="1" dirty="0" smtClean="0"/>
              <a:t>one </a:t>
            </a:r>
            <a:r>
              <a:rPr lang="en-US" i="1" dirty="0"/>
              <a:t>of the primary ways we express our values and </a:t>
            </a:r>
            <a:r>
              <a:rPr lang="en-US" i="1" dirty="0" smtClean="0"/>
              <a:t>beliefs,</a:t>
            </a:r>
            <a:r>
              <a:rPr lang="en-US" i="1" baseline="0" dirty="0" smtClean="0"/>
              <a:t> which define our culture</a:t>
            </a:r>
            <a:r>
              <a:rPr lang="en-US" i="1" dirty="0" smtClean="0"/>
              <a:t>. </a:t>
            </a:r>
            <a:r>
              <a:rPr lang="en-US" i="1" dirty="0"/>
              <a:t>It also reinforces our own beliefs and can impact others’ beliefs, as well. Think about the different environments you come into contact with regularly – home, school, work, church, friends, etc. Do you notice how some language is normal or more appropriate in some places than others? What happens when you use a word that’s not the “norm” for that group? </a:t>
            </a:r>
          </a:p>
        </p:txBody>
      </p:sp>
      <p:sp>
        <p:nvSpPr>
          <p:cNvPr id="4" name="Slide Number Placeholder 3"/>
          <p:cNvSpPr>
            <a:spLocks noGrp="1"/>
          </p:cNvSpPr>
          <p:nvPr>
            <p:ph type="sldNum" sz="quarter" idx="10"/>
          </p:nvPr>
        </p:nvSpPr>
        <p:spPr/>
        <p:txBody>
          <a:bodyPr/>
          <a:lstStyle/>
          <a:p>
            <a:pPr>
              <a:defRPr/>
            </a:pPr>
            <a:fld id="{94B4235C-9D8F-4C2A-8456-E8B85A33D3F9}" type="slidenum">
              <a:rPr lang="en-US" smtClean="0"/>
              <a:pPr>
                <a:defRPr/>
              </a:pPr>
              <a:t>18</a:t>
            </a:fld>
            <a:endParaRPr lang="en-US"/>
          </a:p>
        </p:txBody>
      </p:sp>
    </p:spTree>
    <p:extLst>
      <p:ext uri="{BB962C8B-B14F-4D97-AF65-F5344CB8AC3E}">
        <p14:creationId xmlns:p14="http://schemas.microsoft.com/office/powerpoint/2010/main" val="38421217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Let’s watch a short</a:t>
            </a:r>
            <a:r>
              <a:rPr lang="en-US" i="1" baseline="0" dirty="0" smtClean="0"/>
              <a:t> video illustrating the power of words. </a:t>
            </a:r>
            <a:r>
              <a:rPr lang="en-US" b="1" i="0" baseline="0" dirty="0" smtClean="0"/>
              <a:t>[PLAY VIDEO]</a:t>
            </a:r>
          </a:p>
          <a:p>
            <a:endParaRPr lang="en-US" b="1" i="0" baseline="0" dirty="0" smtClean="0"/>
          </a:p>
          <a:p>
            <a:pPr>
              <a:spcBef>
                <a:spcPct val="0"/>
              </a:spcBef>
            </a:pPr>
            <a:r>
              <a:rPr lang="en-US" altLang="en-US" dirty="0" smtClean="0"/>
              <a:t>Use the following link in the case that it does not work on the PowerPoint slide: </a:t>
            </a:r>
          </a:p>
          <a:p>
            <a:r>
              <a:rPr lang="en-US" b="1" i="0" dirty="0" smtClean="0"/>
              <a:t>https://www.youtube.com/watch?v=QYcXTlGLUgE</a:t>
            </a:r>
            <a:endParaRPr lang="en-US" b="1" i="0" dirty="0"/>
          </a:p>
        </p:txBody>
      </p:sp>
      <p:sp>
        <p:nvSpPr>
          <p:cNvPr id="4" name="Slide Number Placeholder 3"/>
          <p:cNvSpPr>
            <a:spLocks noGrp="1"/>
          </p:cNvSpPr>
          <p:nvPr>
            <p:ph type="sldNum" sz="quarter" idx="10"/>
          </p:nvPr>
        </p:nvSpPr>
        <p:spPr/>
        <p:txBody>
          <a:bodyPr/>
          <a:lstStyle/>
          <a:p>
            <a:fld id="{019B733F-1E77-4B30-B97F-1FE8536D8C7E}" type="slidenum">
              <a:rPr lang="en-US" smtClean="0"/>
              <a:t>19</a:t>
            </a:fld>
            <a:endParaRPr lang="en-US"/>
          </a:p>
        </p:txBody>
      </p:sp>
    </p:spTree>
    <p:extLst>
      <p:ext uri="{BB962C8B-B14F-4D97-AF65-F5344CB8AC3E}">
        <p14:creationId xmlns:p14="http://schemas.microsoft.com/office/powerpoint/2010/main" val="1203898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0618">
              <a:defRPr/>
            </a:pPr>
            <a:r>
              <a:rPr lang="en-US" i="1" dirty="0"/>
              <a:t>You may be wondering, “Why are we here?” We’ve made a commitment to enhance the lives of the people working and living here </a:t>
            </a:r>
            <a:r>
              <a:rPr lang="en-US" b="1" i="1" dirty="0"/>
              <a:t>(non-residential organization: people who come into contact with and are a part of our organization)</a:t>
            </a:r>
            <a:r>
              <a:rPr lang="en-US" i="1" dirty="0"/>
              <a:t> through a partnership with Masterpiece Living. You are all here today because you play an important role in this commitment, without you, we won’t be able to be successful. </a:t>
            </a:r>
            <a:endParaRPr lang="en-US" dirty="0"/>
          </a:p>
          <a:p>
            <a:endParaRPr lang="en-US" dirty="0"/>
          </a:p>
        </p:txBody>
      </p:sp>
      <p:sp>
        <p:nvSpPr>
          <p:cNvPr id="4" name="Slide Number Placeholder 3"/>
          <p:cNvSpPr>
            <a:spLocks noGrp="1"/>
          </p:cNvSpPr>
          <p:nvPr>
            <p:ph type="sldNum" sz="quarter" idx="10"/>
          </p:nvPr>
        </p:nvSpPr>
        <p:spPr/>
        <p:txBody>
          <a:bodyPr/>
          <a:lstStyle/>
          <a:p>
            <a:fld id="{019B733F-1E77-4B30-B97F-1FE8536D8C7E}"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560674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57">
              <a:defRPr/>
            </a:pPr>
            <a:r>
              <a:rPr lang="en-US" i="1" dirty="0"/>
              <a:t>Going back to our list of traits we want in our environment, let’s consider some of the words we use here and see if they fit our vision for a successful aging culture. Do they inspire growth? Do they empower? Do </a:t>
            </a:r>
            <a:r>
              <a:rPr lang="en-US" i="1" dirty="0" smtClean="0"/>
              <a:t>they</a:t>
            </a:r>
            <a:r>
              <a:rPr lang="en-US" i="1" baseline="0" dirty="0" smtClean="0"/>
              <a:t> encourage meaningful interactions? Do they communicate support for the individual’s unique successful aging journey?</a:t>
            </a:r>
            <a:endParaRPr lang="en-US" i="1" dirty="0"/>
          </a:p>
          <a:p>
            <a:r>
              <a:rPr lang="en-US" b="1" dirty="0" smtClean="0"/>
              <a:t>[Invite</a:t>
            </a:r>
            <a:r>
              <a:rPr lang="en-US" b="1" baseline="0" dirty="0" smtClean="0"/>
              <a:t> participants to write words on the board that they would like to see replaced. Then, ask the group to brainstorm about potential replacements.] </a:t>
            </a:r>
            <a:endParaRPr lang="en-US" b="1" dirty="0"/>
          </a:p>
        </p:txBody>
      </p:sp>
      <p:sp>
        <p:nvSpPr>
          <p:cNvPr id="4" name="Slide Number Placeholder 3"/>
          <p:cNvSpPr>
            <a:spLocks noGrp="1"/>
          </p:cNvSpPr>
          <p:nvPr>
            <p:ph type="sldNum" sz="quarter" idx="10"/>
          </p:nvPr>
        </p:nvSpPr>
        <p:spPr/>
        <p:txBody>
          <a:bodyPr/>
          <a:lstStyle/>
          <a:p>
            <a:fld id="{019B733F-1E77-4B30-B97F-1FE8536D8C7E}" type="slidenum">
              <a:rPr lang="en-US" smtClean="0"/>
              <a:t>20</a:t>
            </a:fld>
            <a:endParaRPr lang="en-US"/>
          </a:p>
        </p:txBody>
      </p:sp>
    </p:spTree>
    <p:extLst>
      <p:ext uri="{BB962C8B-B14F-4D97-AF65-F5344CB8AC3E}">
        <p14:creationId xmlns:p14="http://schemas.microsoft.com/office/powerpoint/2010/main" val="40923003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As</a:t>
            </a:r>
            <a:r>
              <a:rPr lang="en-US" i="1" baseline="0" dirty="0" smtClean="0"/>
              <a:t> we know, words have the power to shape our culture here at [community name]. If we want to create an environment that encourages and supports everyone in growing and reaching their potential, it is important to choose our words carefully. Masterpiece Living has identified some key characteristics of language choices that encourage as successful aging culture – Words that communicate our belief that growth is possible, words that empower others to take action, conversations that are meaningful, and phrases that support others in the actions they choose on their successful aging journeys. We can remember these by the word GEMS! When we use GEMS to guide our language choices we are gifting others with GEMS of meaningful interactions.</a:t>
            </a:r>
            <a:endParaRPr lang="en-US" i="1" dirty="0"/>
          </a:p>
        </p:txBody>
      </p:sp>
      <p:sp>
        <p:nvSpPr>
          <p:cNvPr id="4" name="Slide Number Placeholder 3"/>
          <p:cNvSpPr>
            <a:spLocks noGrp="1"/>
          </p:cNvSpPr>
          <p:nvPr>
            <p:ph type="sldNum" sz="quarter" idx="10"/>
          </p:nvPr>
        </p:nvSpPr>
        <p:spPr/>
        <p:txBody>
          <a:bodyPr/>
          <a:lstStyle/>
          <a:p>
            <a:fld id="{019B733F-1E77-4B30-B97F-1FE8536D8C7E}" type="slidenum">
              <a:rPr lang="en-US" smtClean="0"/>
              <a:t>21</a:t>
            </a:fld>
            <a:endParaRPr lang="en-US"/>
          </a:p>
        </p:txBody>
      </p:sp>
    </p:spTree>
    <p:extLst>
      <p:ext uri="{BB962C8B-B14F-4D97-AF65-F5344CB8AC3E}">
        <p14:creationId xmlns:p14="http://schemas.microsoft.com/office/powerpoint/2010/main" val="8471996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What did we learn today? </a:t>
            </a:r>
            <a:r>
              <a:rPr lang="en-US" b="1" dirty="0"/>
              <a:t>[Invite participants to share takeaways, then show the summary list on the screen]</a:t>
            </a:r>
          </a:p>
          <a:p>
            <a:pPr marL="172616" indent="-172616">
              <a:buFont typeface="Arial" panose="020B0604020202020204" pitchFamily="34" charset="0"/>
              <a:buChar char="•"/>
            </a:pPr>
            <a:r>
              <a:rPr lang="en-US" i="1" dirty="0"/>
              <a:t>Environment shapes behavior</a:t>
            </a:r>
          </a:p>
          <a:p>
            <a:pPr marL="172616" indent="-172616">
              <a:buFont typeface="Arial" panose="020B0604020202020204" pitchFamily="34" charset="0"/>
              <a:buChar char="•"/>
            </a:pPr>
            <a:r>
              <a:rPr lang="en-US" i="1" dirty="0"/>
              <a:t>Each of us contributes to the environment</a:t>
            </a:r>
          </a:p>
          <a:p>
            <a:pPr marL="172616" indent="-172616">
              <a:buFont typeface="Arial" panose="020B0604020202020204" pitchFamily="34" charset="0"/>
              <a:buChar char="•"/>
            </a:pPr>
            <a:r>
              <a:rPr lang="en-US" i="1" dirty="0"/>
              <a:t>A Successful Aging environment is inclusive and does not tolerate ageism</a:t>
            </a:r>
          </a:p>
          <a:p>
            <a:pPr marL="172616" indent="-172616">
              <a:buFont typeface="Arial" panose="020B0604020202020204" pitchFamily="34" charset="0"/>
              <a:buChar char="•"/>
            </a:pPr>
            <a:r>
              <a:rPr lang="en-US" i="1" dirty="0"/>
              <a:t>Words influence the environment</a:t>
            </a:r>
          </a:p>
          <a:p>
            <a:pPr marL="172616" indent="-172616">
              <a:buFont typeface="Arial" panose="020B0604020202020204" pitchFamily="34" charset="0"/>
              <a:buChar char="•"/>
            </a:pPr>
            <a:r>
              <a:rPr lang="en-US" i="1" dirty="0"/>
              <a:t>GEMS can guide language choices</a:t>
            </a:r>
          </a:p>
          <a:p>
            <a:endParaRPr lang="en-US" dirty="0"/>
          </a:p>
        </p:txBody>
      </p:sp>
      <p:sp>
        <p:nvSpPr>
          <p:cNvPr id="4" name="Slide Number Placeholder 3"/>
          <p:cNvSpPr>
            <a:spLocks noGrp="1"/>
          </p:cNvSpPr>
          <p:nvPr>
            <p:ph type="sldNum" sz="quarter" idx="10"/>
          </p:nvPr>
        </p:nvSpPr>
        <p:spPr/>
        <p:txBody>
          <a:bodyPr/>
          <a:lstStyle/>
          <a:p>
            <a:fld id="{019B733F-1E77-4B30-B97F-1FE8536D8C7E}" type="slidenum">
              <a:rPr lang="en-US" smtClean="0"/>
              <a:t>22</a:t>
            </a:fld>
            <a:endParaRPr lang="en-US"/>
          </a:p>
        </p:txBody>
      </p:sp>
    </p:spTree>
    <p:extLst>
      <p:ext uri="{BB962C8B-B14F-4D97-AF65-F5344CB8AC3E}">
        <p14:creationId xmlns:p14="http://schemas.microsoft.com/office/powerpoint/2010/main" val="6729535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What</a:t>
            </a:r>
            <a:r>
              <a:rPr lang="en-US" i="1" baseline="0" dirty="0" smtClean="0"/>
              <a:t> can you do to now?</a:t>
            </a:r>
            <a:endParaRPr lang="en-US" i="1" dirty="0" smtClean="0"/>
          </a:p>
          <a:p>
            <a:pPr marL="172616" indent="-172616">
              <a:buFont typeface="Arial" panose="020B0604020202020204" pitchFamily="34" charset="0"/>
              <a:buChar char="•"/>
            </a:pPr>
            <a:r>
              <a:rPr lang="en-US" i="1" dirty="0" smtClean="0"/>
              <a:t>Share </a:t>
            </a:r>
            <a:r>
              <a:rPr lang="en-US" i="1" dirty="0"/>
              <a:t>the message of growth and </a:t>
            </a:r>
            <a:r>
              <a:rPr lang="en-US" i="1" dirty="0" smtClean="0"/>
              <a:t>potential. Spread the word! The </a:t>
            </a:r>
            <a:r>
              <a:rPr lang="en-US" i="1" baseline="0" dirty="0" smtClean="0"/>
              <a:t>successful aging research proves that growth is possible at any age. </a:t>
            </a:r>
            <a:endParaRPr lang="en-US" i="1" dirty="0"/>
          </a:p>
          <a:p>
            <a:pPr marL="172616" indent="-172616">
              <a:buFont typeface="Arial" panose="020B0604020202020204" pitchFamily="34" charset="0"/>
              <a:buChar char="•"/>
            </a:pPr>
            <a:r>
              <a:rPr lang="en-US" i="1" dirty="0" smtClean="0"/>
              <a:t>Challenge</a:t>
            </a:r>
            <a:r>
              <a:rPr lang="en-US" i="1" baseline="0" dirty="0" smtClean="0"/>
              <a:t> ageism. Listen for ageism, and if you hear it, say, “that sounds ageist to me.” </a:t>
            </a:r>
          </a:p>
          <a:p>
            <a:pPr marL="172616" indent="-172616">
              <a:buFont typeface="Arial" panose="020B0604020202020204" pitchFamily="34" charset="0"/>
              <a:buChar char="•"/>
            </a:pPr>
            <a:r>
              <a:rPr lang="en-US" i="1" baseline="0" dirty="0" smtClean="0"/>
              <a:t>Use GEMS to guide your interactions. Focus on growth, empower others, have meaningful conversations and support them and they do for themselves. </a:t>
            </a:r>
            <a:endParaRPr lang="en-US" i="1" dirty="0"/>
          </a:p>
          <a:p>
            <a:endParaRPr lang="en-US" i="1" dirty="0" smtClean="0"/>
          </a:p>
          <a:p>
            <a:r>
              <a:rPr lang="en-US" b="1" i="0" dirty="0" smtClean="0"/>
              <a:t>[Optional activity:</a:t>
            </a:r>
            <a:r>
              <a:rPr lang="en-US" b="1" i="0" baseline="0" dirty="0" smtClean="0"/>
              <a:t> As a reminder of the plant analogy used throughout the training, participants may each plant a seed or the group may plant a tree on the property together]</a:t>
            </a:r>
            <a:endParaRPr lang="en-US" b="1" i="0" dirty="0"/>
          </a:p>
        </p:txBody>
      </p:sp>
      <p:sp>
        <p:nvSpPr>
          <p:cNvPr id="4" name="Slide Number Placeholder 3"/>
          <p:cNvSpPr>
            <a:spLocks noGrp="1"/>
          </p:cNvSpPr>
          <p:nvPr>
            <p:ph type="sldNum" sz="quarter" idx="10"/>
          </p:nvPr>
        </p:nvSpPr>
        <p:spPr/>
        <p:txBody>
          <a:bodyPr/>
          <a:lstStyle/>
          <a:p>
            <a:fld id="{019B733F-1E77-4B30-B97F-1FE8536D8C7E}"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15845815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Does anyone have any questions? I look forward to our next session where we will explore what successful aging means to each of us, personally as well as professionally.</a:t>
            </a:r>
            <a:r>
              <a:rPr lang="en-US" b="1" i="1" dirty="0"/>
              <a:t> </a:t>
            </a:r>
            <a:endParaRPr lang="en-US" dirty="0"/>
          </a:p>
          <a:p>
            <a:r>
              <a:rPr lang="en-US" i="1"/>
              <a:t>Make each day a Masterpiece! </a:t>
            </a:r>
            <a:endParaRPr lang="en-US"/>
          </a:p>
          <a:p>
            <a:endParaRPr lang="en-US" dirty="0"/>
          </a:p>
        </p:txBody>
      </p:sp>
      <p:sp>
        <p:nvSpPr>
          <p:cNvPr id="4" name="Slide Number Placeholder 3"/>
          <p:cNvSpPr>
            <a:spLocks noGrp="1"/>
          </p:cNvSpPr>
          <p:nvPr>
            <p:ph type="sldNum" sz="quarter" idx="10"/>
          </p:nvPr>
        </p:nvSpPr>
        <p:spPr/>
        <p:txBody>
          <a:bodyPr/>
          <a:lstStyle/>
          <a:p>
            <a:fld id="{019B733F-1E77-4B30-B97F-1FE8536D8C7E}" type="slidenum">
              <a:rPr lang="en-US" smtClean="0"/>
              <a:t>24</a:t>
            </a:fld>
            <a:endParaRPr lang="en-US"/>
          </a:p>
        </p:txBody>
      </p:sp>
    </p:spTree>
    <p:extLst>
      <p:ext uri="{BB962C8B-B14F-4D97-AF65-F5344CB8AC3E}">
        <p14:creationId xmlns:p14="http://schemas.microsoft.com/office/powerpoint/2010/main" val="1447161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i="1" dirty="0"/>
              <a:t>Today we will learn </a:t>
            </a:r>
            <a:r>
              <a:rPr lang="en-US" i="1" dirty="0" smtClean="0"/>
              <a:t>about culture</a:t>
            </a:r>
            <a:r>
              <a:rPr lang="en-US" i="1" baseline="0" dirty="0" smtClean="0"/>
              <a:t> and how important that is for influencing healthy lifestyle choices. We will learn more about specific elements of a successful aging culture including inclusivity and ageism. Finally, we will discover how the language we use impacts our culture here at </a:t>
            </a:r>
            <a:r>
              <a:rPr lang="en-US" b="1" i="1" baseline="0" dirty="0" smtClean="0"/>
              <a:t>(organization name)</a:t>
            </a:r>
            <a:r>
              <a:rPr lang="en-US" i="1" baseline="0" dirty="0" smtClean="0"/>
              <a:t>.</a:t>
            </a:r>
            <a:endParaRPr lang="en-US" dirty="0"/>
          </a:p>
        </p:txBody>
      </p:sp>
      <p:sp>
        <p:nvSpPr>
          <p:cNvPr id="4" name="Slide Number Placeholder 3"/>
          <p:cNvSpPr>
            <a:spLocks noGrp="1"/>
          </p:cNvSpPr>
          <p:nvPr>
            <p:ph type="sldNum" sz="quarter" idx="10"/>
          </p:nvPr>
        </p:nvSpPr>
        <p:spPr/>
        <p:txBody>
          <a:bodyPr/>
          <a:lstStyle/>
          <a:p>
            <a:fld id="{019B733F-1E77-4B30-B97F-1FE8536D8C7E}" type="slidenum">
              <a:rPr lang="en-US" smtClean="0"/>
              <a:t>3</a:t>
            </a:fld>
            <a:endParaRPr lang="en-US"/>
          </a:p>
        </p:txBody>
      </p:sp>
    </p:spTree>
    <p:extLst>
      <p:ext uri="{BB962C8B-B14F-4D97-AF65-F5344CB8AC3E}">
        <p14:creationId xmlns:p14="http://schemas.microsoft.com/office/powerpoint/2010/main" val="297987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57">
              <a:defRPr/>
            </a:pPr>
            <a:r>
              <a:rPr lang="en-US" i="1" dirty="0"/>
              <a:t>As you know, our organization has partnered with MPL as a way to support the Successful Aging journeys of all who live and work here. A big part of that is the environment we create here. When you walked in today, what did you notice about the environment? Did you behave a certain way, based on that? The environment around us greatly impacts the way we </a:t>
            </a:r>
            <a:r>
              <a:rPr lang="en-US" i="1" dirty="0" smtClean="0"/>
              <a:t>behave,</a:t>
            </a:r>
            <a:r>
              <a:rPr lang="en-US" i="1" baseline="0" dirty="0" smtClean="0"/>
              <a:t> including </a:t>
            </a:r>
            <a:r>
              <a:rPr lang="en-US" i="1" dirty="0" smtClean="0"/>
              <a:t>the </a:t>
            </a:r>
            <a:r>
              <a:rPr lang="en-US" i="1" dirty="0"/>
              <a:t>choices we </a:t>
            </a:r>
            <a:r>
              <a:rPr lang="en-US" i="1" dirty="0" smtClean="0"/>
              <a:t>make. </a:t>
            </a:r>
            <a:r>
              <a:rPr lang="en-US" i="1" dirty="0"/>
              <a:t>If 70% of how we age is determined by lifestyle choices, it makes sense to consider the environment, right?</a:t>
            </a:r>
          </a:p>
          <a:p>
            <a:endParaRPr lang="en-US" dirty="0"/>
          </a:p>
        </p:txBody>
      </p:sp>
      <p:sp>
        <p:nvSpPr>
          <p:cNvPr id="4" name="Slide Number Placeholder 3"/>
          <p:cNvSpPr>
            <a:spLocks noGrp="1"/>
          </p:cNvSpPr>
          <p:nvPr>
            <p:ph type="sldNum" sz="quarter" idx="10"/>
          </p:nvPr>
        </p:nvSpPr>
        <p:spPr/>
        <p:txBody>
          <a:bodyPr/>
          <a:lstStyle/>
          <a:p>
            <a:fld id="{019B733F-1E77-4B30-B97F-1FE8536D8C7E}" type="slidenum">
              <a:rPr lang="en-US" smtClean="0"/>
              <a:t>4</a:t>
            </a:fld>
            <a:endParaRPr lang="en-US"/>
          </a:p>
        </p:txBody>
      </p:sp>
    </p:spTree>
    <p:extLst>
      <p:ext uri="{BB962C8B-B14F-4D97-AF65-F5344CB8AC3E}">
        <p14:creationId xmlns:p14="http://schemas.microsoft.com/office/powerpoint/2010/main" val="3041829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We want to create an environment that promotes growth. Let’s picture each of the individuals who live and work here </a:t>
            </a:r>
            <a:r>
              <a:rPr lang="en-US" b="1" i="1" dirty="0"/>
              <a:t>(non-residential organization: people who come into contact with and are a part of our organization)</a:t>
            </a:r>
            <a:r>
              <a:rPr lang="en-US" i="1" dirty="0"/>
              <a:t> as a plant and the soil is its environment. The soil greatly impacts the behavior of the plant – whether it grows fast, slow, or not at all. So it’s important to create the soil that will best support the plant’s growth. Sometimes that means adding fertilizer, which is where MPL plays a role.</a:t>
            </a:r>
            <a:endParaRPr lang="en-US" dirty="0"/>
          </a:p>
        </p:txBody>
      </p:sp>
      <p:sp>
        <p:nvSpPr>
          <p:cNvPr id="4" name="Slide Number Placeholder 3"/>
          <p:cNvSpPr>
            <a:spLocks noGrp="1"/>
          </p:cNvSpPr>
          <p:nvPr>
            <p:ph type="sldNum" sz="quarter" idx="10"/>
          </p:nvPr>
        </p:nvSpPr>
        <p:spPr/>
        <p:txBody>
          <a:bodyPr/>
          <a:lstStyle/>
          <a:p>
            <a:fld id="{019B733F-1E77-4B30-B97F-1FE8536D8C7E}" type="slidenum">
              <a:rPr lang="en-US" smtClean="0"/>
              <a:t>5</a:t>
            </a:fld>
            <a:endParaRPr lang="en-US"/>
          </a:p>
        </p:txBody>
      </p:sp>
    </p:spTree>
    <p:extLst>
      <p:ext uri="{BB962C8B-B14F-4D97-AF65-F5344CB8AC3E}">
        <p14:creationId xmlns:p14="http://schemas.microsoft.com/office/powerpoint/2010/main" val="207509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Let’s look at some examples of how a successful aging culture has supported individuals in making behavior changes that enhanced their successful aging journey. For Pat, on the left, participating in the Masterpiece Living Review process was an eye-opener. She had recently had both knee and hip replacement and also lives with diabetes. She was determined to do everything she could stay physically active and socially connected. Today, Pat has gone from daily doses of insulin and pills to control her diabetes, to no medications at all - at the recommendation of her doctor. Through the insight she gained from the successful aging research about lifestyle choices, she has worked with her doctor to control the disease through diet and exercise alone, and as a result her blood pressure and cholesterol are lower too!</a:t>
            </a:r>
            <a:endParaRPr lang="en-US" dirty="0"/>
          </a:p>
          <a:p>
            <a:r>
              <a:rPr lang="en-US" i="1" dirty="0"/>
              <a:t>For Joan, pictured in the middle of the 3 ladies with green shirts, it was about recovery from a stroke. As a dancer, experiencing a debilitating stroke was devastating. Through strong social connections and the belief that growth is possible - being immersed in a culture that believes in potential - she now performs double pirouettes again!</a:t>
            </a:r>
            <a:endParaRPr lang="en-US" dirty="0"/>
          </a:p>
          <a:p>
            <a:endParaRPr lang="en-US" dirty="0"/>
          </a:p>
        </p:txBody>
      </p:sp>
      <p:sp>
        <p:nvSpPr>
          <p:cNvPr id="4" name="Slide Number Placeholder 3"/>
          <p:cNvSpPr>
            <a:spLocks noGrp="1"/>
          </p:cNvSpPr>
          <p:nvPr>
            <p:ph type="sldNum" sz="quarter" idx="10"/>
          </p:nvPr>
        </p:nvSpPr>
        <p:spPr/>
        <p:txBody>
          <a:bodyPr/>
          <a:lstStyle/>
          <a:p>
            <a:fld id="{019B733F-1E77-4B30-B97F-1FE8536D8C7E}" type="slidenum">
              <a:rPr lang="en-US" smtClean="0"/>
              <a:t>6</a:t>
            </a:fld>
            <a:endParaRPr lang="en-US"/>
          </a:p>
        </p:txBody>
      </p:sp>
    </p:spTree>
    <p:extLst>
      <p:ext uri="{BB962C8B-B14F-4D97-AF65-F5344CB8AC3E}">
        <p14:creationId xmlns:p14="http://schemas.microsoft.com/office/powerpoint/2010/main" val="199575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Would you agree that environment impacts behavior? The environment of a place is something you notice when you walk in. It gives you clues about what type of behavior is expected, what is valued, and what is considered “normal”. This is also known as culture. </a:t>
            </a:r>
            <a:r>
              <a:rPr lang="en-US" b="1" dirty="0"/>
              <a:t>[Open discussion – consider using white board to write characteristics identified in the following questions] </a:t>
            </a:r>
            <a:r>
              <a:rPr lang="en-US" i="1" dirty="0"/>
              <a:t>What type of environment or culture do we want to create here, at </a:t>
            </a:r>
            <a:r>
              <a:rPr lang="en-US" b="1" i="1" dirty="0"/>
              <a:t>(community name)</a:t>
            </a:r>
            <a:r>
              <a:rPr lang="en-US" i="1" dirty="0"/>
              <a:t>? How can we create an environment that supports all who live and work here </a:t>
            </a:r>
            <a:r>
              <a:rPr lang="en-US" b="1" i="1" dirty="0"/>
              <a:t>(non-residential organization: people who come into contact with and are a part of our organization)</a:t>
            </a:r>
            <a:r>
              <a:rPr lang="en-US" i="1" dirty="0"/>
              <a:t>  in making healthy lifestyle choices? What behaviors do we want to be considered “normal”? </a:t>
            </a:r>
            <a:endParaRPr lang="en-US" dirty="0"/>
          </a:p>
          <a:p>
            <a:r>
              <a:rPr lang="en-US" i="1" dirty="0"/>
              <a:t> </a:t>
            </a:r>
            <a:endParaRPr lang="en-US" dirty="0"/>
          </a:p>
          <a:p>
            <a:r>
              <a:rPr lang="en-US" b="1" dirty="0"/>
              <a:t>[Examples might be encouraging growth, trying new things, supporting each other, taking the stairs whenever possible, eating healthy foods, having meaningful conversations, sharing skills and talents with others, etc.]</a:t>
            </a:r>
            <a:endParaRPr lang="en-US" dirty="0"/>
          </a:p>
          <a:p>
            <a:r>
              <a:rPr lang="en-US" b="1" dirty="0"/>
              <a:t> </a:t>
            </a:r>
            <a:endParaRPr lang="en-US" dirty="0"/>
          </a:p>
        </p:txBody>
      </p:sp>
      <p:sp>
        <p:nvSpPr>
          <p:cNvPr id="4" name="Slide Number Placeholder 3"/>
          <p:cNvSpPr>
            <a:spLocks noGrp="1"/>
          </p:cNvSpPr>
          <p:nvPr>
            <p:ph type="sldNum" sz="quarter" idx="10"/>
          </p:nvPr>
        </p:nvSpPr>
        <p:spPr/>
        <p:txBody>
          <a:bodyPr/>
          <a:lstStyle/>
          <a:p>
            <a:fld id="{019B733F-1E77-4B30-B97F-1FE8536D8C7E}" type="slidenum">
              <a:rPr lang="en-US" smtClean="0"/>
              <a:t>7</a:t>
            </a:fld>
            <a:endParaRPr lang="en-US"/>
          </a:p>
        </p:txBody>
      </p:sp>
    </p:spTree>
    <p:extLst>
      <p:ext uri="{BB962C8B-B14F-4D97-AF65-F5344CB8AC3E}">
        <p14:creationId xmlns:p14="http://schemas.microsoft.com/office/powerpoint/2010/main" val="2701290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0618">
              <a:defRPr/>
            </a:pPr>
            <a:r>
              <a:rPr lang="en-US" i="1" dirty="0"/>
              <a:t>Now that we’ve talked about some of the characteristics, let’s see how some Masterpiece Living partners have put these ideas into action. </a:t>
            </a:r>
            <a:endParaRPr lang="en-US" dirty="0"/>
          </a:p>
          <a:p>
            <a:r>
              <a:rPr lang="en-US" i="1" dirty="0" smtClean="0"/>
              <a:t>Imagine </a:t>
            </a:r>
            <a:r>
              <a:rPr lang="en-US" i="1" dirty="0"/>
              <a:t>a community where:</a:t>
            </a:r>
          </a:p>
          <a:p>
            <a:pPr lvl="1"/>
            <a:r>
              <a:rPr lang="en-US" i="1" dirty="0"/>
              <a:t>Team members and residents make a pledge to commit to successful aging </a:t>
            </a:r>
            <a:r>
              <a:rPr lang="en-US" b="1" i="0" dirty="0"/>
              <a:t>[CLICK]</a:t>
            </a:r>
          </a:p>
          <a:p>
            <a:pPr lvl="1"/>
            <a:r>
              <a:rPr lang="en-US" i="1" dirty="0"/>
              <a:t>Or where a leader embraces the “why not?” philosophy and works to change regulations to allow pets in higher levels of living </a:t>
            </a:r>
            <a:r>
              <a:rPr lang="en-US" b="1" i="0" dirty="0"/>
              <a:t>[CLICK]</a:t>
            </a:r>
          </a:p>
          <a:p>
            <a:pPr lvl="1"/>
            <a:r>
              <a:rPr lang="en-US" i="1" dirty="0"/>
              <a:t>Imagine an organization that works together to feed hungry older adults in their greater community </a:t>
            </a:r>
            <a:r>
              <a:rPr lang="en-US" b="1" i="0" dirty="0"/>
              <a:t>[CLICK]</a:t>
            </a:r>
          </a:p>
          <a:p>
            <a:pPr lvl="1"/>
            <a:r>
              <a:rPr lang="en-US" b="0" i="1" dirty="0"/>
              <a:t>Or a community that partners with the surgeon general and the mayor to promote healthy lifestyles and successful aging. </a:t>
            </a:r>
          </a:p>
          <a:p>
            <a:pPr lvl="1"/>
            <a:r>
              <a:rPr lang="en-US" b="0" i="1" dirty="0"/>
              <a:t>Imagine housekeepers give cooking lessons to residents. </a:t>
            </a:r>
          </a:p>
          <a:p>
            <a:pPr lvl="1"/>
            <a:r>
              <a:rPr lang="en-US" i="1" dirty="0"/>
              <a:t>Or a place where Residents train team members in their annual training </a:t>
            </a:r>
            <a:r>
              <a:rPr lang="en-US" b="1" i="0" dirty="0"/>
              <a:t>[CLICK]</a:t>
            </a:r>
          </a:p>
          <a:p>
            <a:pPr lvl="1"/>
            <a:r>
              <a:rPr lang="en-US" i="1" dirty="0"/>
              <a:t>Imagine an organization that’s so committed to Successful Aging that in the interview process, it asks applicants what their passions are and makes those passions a part of the team member role </a:t>
            </a:r>
            <a:r>
              <a:rPr lang="en-US" b="1" i="0" dirty="0"/>
              <a:t>[CLICK]</a:t>
            </a:r>
          </a:p>
          <a:p>
            <a:pPr lvl="1"/>
            <a:r>
              <a:rPr lang="en-US" i="1" dirty="0"/>
              <a:t>Imagine a corporation that makes a corporate commitment to a successful aging culture </a:t>
            </a:r>
            <a:r>
              <a:rPr lang="en-US" b="1" i="0" dirty="0"/>
              <a:t>[CLICK]</a:t>
            </a:r>
          </a:p>
          <a:p>
            <a:endParaRPr lang="en-US" dirty="0"/>
          </a:p>
        </p:txBody>
      </p:sp>
      <p:sp>
        <p:nvSpPr>
          <p:cNvPr id="4" name="Slide Number Placeholder 3"/>
          <p:cNvSpPr>
            <a:spLocks noGrp="1"/>
          </p:cNvSpPr>
          <p:nvPr>
            <p:ph type="sldNum" sz="quarter" idx="10"/>
          </p:nvPr>
        </p:nvSpPr>
        <p:spPr/>
        <p:txBody>
          <a:bodyPr/>
          <a:lstStyle/>
          <a:p>
            <a:fld id="{019B733F-1E77-4B30-B97F-1FE8536D8C7E}" type="slidenum">
              <a:rPr lang="en-US" smtClean="0"/>
              <a:t>8</a:t>
            </a:fld>
            <a:endParaRPr lang="en-US"/>
          </a:p>
        </p:txBody>
      </p:sp>
    </p:spTree>
    <p:extLst>
      <p:ext uri="{BB962C8B-B14F-4D97-AF65-F5344CB8AC3E}">
        <p14:creationId xmlns:p14="http://schemas.microsoft.com/office/powerpoint/2010/main" val="341919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These are just a few examples of what a successful aging environment or culture can look like and Masterpiece Living, along with the experience of the network partners, has created a road map and the resources to support </a:t>
            </a:r>
            <a:r>
              <a:rPr lang="en-US" b="1" i="1" dirty="0"/>
              <a:t>(organization name) </a:t>
            </a:r>
            <a:r>
              <a:rPr lang="en-US" i="1" dirty="0"/>
              <a:t>in achieving our own unique vision of a successful aging environment.</a:t>
            </a:r>
            <a:endParaRPr lang="en-US" dirty="0"/>
          </a:p>
          <a:p>
            <a:r>
              <a:rPr lang="en-US" i="1" dirty="0"/>
              <a:t> </a:t>
            </a:r>
            <a:endParaRPr lang="en-US" dirty="0"/>
          </a:p>
          <a:p>
            <a:r>
              <a:rPr lang="en-US" i="1" dirty="0"/>
              <a:t>We have a lot to be proud of here, with regard to our existing culture, and we want to continue to raise the bar through our partnership with MPL. </a:t>
            </a:r>
            <a:endParaRPr lang="en-US" dirty="0"/>
          </a:p>
        </p:txBody>
      </p:sp>
      <p:sp>
        <p:nvSpPr>
          <p:cNvPr id="4" name="Slide Number Placeholder 3"/>
          <p:cNvSpPr>
            <a:spLocks noGrp="1"/>
          </p:cNvSpPr>
          <p:nvPr>
            <p:ph type="sldNum" sz="quarter" idx="10"/>
          </p:nvPr>
        </p:nvSpPr>
        <p:spPr/>
        <p:txBody>
          <a:bodyPr/>
          <a:lstStyle/>
          <a:p>
            <a:fld id="{019B733F-1E77-4B30-B97F-1FE8536D8C7E}" type="slidenum">
              <a:rPr lang="en-US" smtClean="0"/>
              <a:t>9</a:t>
            </a:fld>
            <a:endParaRPr lang="en-US"/>
          </a:p>
        </p:txBody>
      </p:sp>
    </p:spTree>
    <p:extLst>
      <p:ext uri="{BB962C8B-B14F-4D97-AF65-F5344CB8AC3E}">
        <p14:creationId xmlns:p14="http://schemas.microsoft.com/office/powerpoint/2010/main" val="1375171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lgn="ctr"/>
            <a:fld id="{18C846BA-F8E0-4B55-A464-885D036885C2}" type="datetimeFigureOut">
              <a:rPr lang="en-US" smtClean="0"/>
              <a:pPr algn="ctr"/>
              <a:t>12/4/2015</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413389-1FC3-4EA7-93CD-98082BE8D5CE}" type="slidenum">
              <a:rPr lang="en-US" smtClean="0"/>
              <a:t>‹#›</a:t>
            </a:fld>
            <a:endParaRPr lang="en-US"/>
          </a:p>
        </p:txBody>
      </p:sp>
    </p:spTree>
    <p:extLst>
      <p:ext uri="{BB962C8B-B14F-4D97-AF65-F5344CB8AC3E}">
        <p14:creationId xmlns:p14="http://schemas.microsoft.com/office/powerpoint/2010/main" val="708289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C846BA-F8E0-4B55-A464-885D036885C2}" type="datetimeFigureOut">
              <a:rPr lang="en-US" smtClean="0"/>
              <a:t>12/4/2015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D46A23-973F-4236-909F-C2F3A35D8698}" type="slidenum">
              <a:rPr lang="en-US" smtClean="0"/>
              <a:t>‹#›</a:t>
            </a:fld>
            <a:endParaRPr lang="en-US"/>
          </a:p>
        </p:txBody>
      </p:sp>
    </p:spTree>
    <p:extLst>
      <p:ext uri="{BB962C8B-B14F-4D97-AF65-F5344CB8AC3E}">
        <p14:creationId xmlns:p14="http://schemas.microsoft.com/office/powerpoint/2010/main" val="2978920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C846BA-F8E0-4B55-A464-885D036885C2}" type="datetimeFigureOut">
              <a:rPr lang="en-US" smtClean="0"/>
              <a:t>12/4/2015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D46A23-973F-4236-909F-C2F3A35D8698}" type="slidenum">
              <a:rPr lang="en-US" smtClean="0"/>
              <a:t>‹#›</a:t>
            </a:fld>
            <a:endParaRPr lang="en-US"/>
          </a:p>
        </p:txBody>
      </p:sp>
    </p:spTree>
    <p:extLst>
      <p:ext uri="{BB962C8B-B14F-4D97-AF65-F5344CB8AC3E}">
        <p14:creationId xmlns:p14="http://schemas.microsoft.com/office/powerpoint/2010/main" val="2515308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C846BA-F8E0-4B55-A464-885D036885C2}" type="datetimeFigureOut">
              <a:rPr lang="en-US" smtClean="0"/>
              <a:t>12/4/2015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D46A23-973F-4236-909F-C2F3A35D8698}" type="slidenum">
              <a:rPr lang="en-US" smtClean="0"/>
              <a:t>‹#›</a:t>
            </a:fld>
            <a:endParaRPr lang="en-US"/>
          </a:p>
        </p:txBody>
      </p:sp>
    </p:spTree>
    <p:extLst>
      <p:ext uri="{BB962C8B-B14F-4D97-AF65-F5344CB8AC3E}">
        <p14:creationId xmlns:p14="http://schemas.microsoft.com/office/powerpoint/2010/main" val="337410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C846BA-F8E0-4B55-A464-885D036885C2}" type="datetimeFigureOut">
              <a:rPr lang="en-US" smtClean="0"/>
              <a:t>12/4/2015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D46A23-973F-4236-909F-C2F3A35D8698}" type="slidenum">
              <a:rPr lang="en-US" smtClean="0"/>
              <a:t>‹#›</a:t>
            </a:fld>
            <a:endParaRPr lang="en-US"/>
          </a:p>
        </p:txBody>
      </p:sp>
    </p:spTree>
    <p:extLst>
      <p:ext uri="{BB962C8B-B14F-4D97-AF65-F5344CB8AC3E}">
        <p14:creationId xmlns:p14="http://schemas.microsoft.com/office/powerpoint/2010/main" val="41016621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C846BA-F8E0-4B55-A464-885D036885C2}" type="datetimeFigureOut">
              <a:rPr lang="en-US" smtClean="0"/>
              <a:t>12/4/2015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D46A23-973F-4236-909F-C2F3A35D8698}" type="slidenum">
              <a:rPr lang="en-US" smtClean="0"/>
              <a:t>‹#›</a:t>
            </a:fld>
            <a:endParaRPr lang="en-US"/>
          </a:p>
        </p:txBody>
      </p:sp>
    </p:spTree>
    <p:extLst>
      <p:ext uri="{BB962C8B-B14F-4D97-AF65-F5344CB8AC3E}">
        <p14:creationId xmlns:p14="http://schemas.microsoft.com/office/powerpoint/2010/main" val="41303251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C846BA-F8E0-4B55-A464-885D036885C2}" type="datetimeFigureOut">
              <a:rPr lang="en-US" smtClean="0"/>
              <a:t>12/4/2015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413389-1FC3-4EA7-93CD-98082BE8D5CE}" type="slidenum">
              <a:rPr lang="en-US" smtClean="0"/>
              <a:t>‹#›</a:t>
            </a:fld>
            <a:endParaRPr lang="en-US"/>
          </a:p>
        </p:txBody>
      </p:sp>
    </p:spTree>
    <p:extLst>
      <p:ext uri="{BB962C8B-B14F-4D97-AF65-F5344CB8AC3E}">
        <p14:creationId xmlns:p14="http://schemas.microsoft.com/office/powerpoint/2010/main" val="32646483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C846BA-F8E0-4B55-A464-885D036885C2}" type="datetimeFigureOut">
              <a:rPr lang="en-US" smtClean="0"/>
              <a:t>12/4/2015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a:prstGeom prst="rect">
            <a:avLst/>
          </a:prstGeom>
        </p:spPr>
        <p:txBody>
          <a:bodyPr/>
          <a:lstStyle>
            <a:lvl1pPr>
              <a:defRPr>
                <a:solidFill>
                  <a:schemeClr val="tx2"/>
                </a:solidFill>
              </a:defRPr>
            </a:lvl1pPr>
          </a:lstStyle>
          <a:p>
            <a:fld id="{BA413389-1FC3-4EA7-93CD-98082BE8D5CE}" type="slidenum">
              <a:rPr lang="en-US" smtClean="0"/>
              <a:t>‹#›</a:t>
            </a:fld>
            <a:endParaRPr lang="en-US"/>
          </a:p>
        </p:txBody>
      </p:sp>
      <p:sp>
        <p:nvSpPr>
          <p:cNvPr id="10" name="Title 1"/>
          <p:cNvSpPr>
            <a:spLocks noGrp="1"/>
          </p:cNvSpPr>
          <p:nvPr>
            <p:ph type="title"/>
          </p:nvPr>
        </p:nvSpPr>
        <p:spPr>
          <a:xfrm>
            <a:off x="1226729" y="114300"/>
            <a:ext cx="7841071" cy="990600"/>
          </a:xfrm>
        </p:spPr>
        <p:txBody>
          <a:bodyPr/>
          <a:lstStyle/>
          <a:p>
            <a:r>
              <a:rPr kumimoji="0" lang="en-US" smtClean="0"/>
              <a:t>Click to edit Master title style</a:t>
            </a:r>
            <a:endParaRPr kumimoji="0" lang="en-US"/>
          </a:p>
        </p:txBody>
      </p:sp>
      <p:sp>
        <p:nvSpPr>
          <p:cNvPr id="12" name="Content Placeholder 7"/>
          <p:cNvSpPr>
            <a:spLocks noGrp="1"/>
          </p:cNvSpPr>
          <p:nvPr>
            <p:ph sz="quarter" idx="1"/>
          </p:nvPr>
        </p:nvSpPr>
        <p:spPr>
          <a:xfrm>
            <a:off x="1093694" y="1752600"/>
            <a:ext cx="8153400" cy="44958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extLst>
      <p:ext uri="{BB962C8B-B14F-4D97-AF65-F5344CB8AC3E}">
        <p14:creationId xmlns:p14="http://schemas.microsoft.com/office/powerpoint/2010/main" val="319020020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C846BA-F8E0-4B55-A464-885D036885C2}" type="datetimeFigureOut">
              <a:rPr lang="en-US" smtClean="0"/>
              <a:t>12/4/2015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a:prstGeom prst="rect">
            <a:avLst/>
          </a:prstGeom>
        </p:spPr>
        <p:txBody>
          <a:bodyPr/>
          <a:lstStyle>
            <a:lvl1pPr>
              <a:defRPr>
                <a:solidFill>
                  <a:schemeClr val="tx2"/>
                </a:solidFill>
              </a:defRPr>
            </a:lvl1pPr>
          </a:lstStyle>
          <a:p>
            <a:fld id="{BA413389-1FC3-4EA7-93CD-98082BE8D5CE}" type="slidenum">
              <a:rPr lang="en-US" smtClean="0"/>
              <a:t>‹#›</a:t>
            </a:fld>
            <a:endParaRPr lang="en-US"/>
          </a:p>
        </p:txBody>
      </p:sp>
      <p:sp>
        <p:nvSpPr>
          <p:cNvPr id="10" name="Title 1"/>
          <p:cNvSpPr>
            <a:spLocks noGrp="1"/>
          </p:cNvSpPr>
          <p:nvPr>
            <p:ph type="title"/>
          </p:nvPr>
        </p:nvSpPr>
        <p:spPr>
          <a:xfrm>
            <a:off x="1226729" y="114300"/>
            <a:ext cx="7841071" cy="990600"/>
          </a:xfrm>
        </p:spPr>
        <p:txBody>
          <a:bodyPr/>
          <a:lstStyle/>
          <a:p>
            <a:r>
              <a:rPr kumimoji="0" lang="en-US" smtClean="0"/>
              <a:t>Click to edit Master title style</a:t>
            </a:r>
            <a:endParaRPr kumimoji="0" lang="en-US"/>
          </a:p>
        </p:txBody>
      </p:sp>
      <p:sp>
        <p:nvSpPr>
          <p:cNvPr id="11" name="Content Placeholder 7"/>
          <p:cNvSpPr>
            <a:spLocks noGrp="1"/>
          </p:cNvSpPr>
          <p:nvPr>
            <p:ph sz="quarter" idx="1"/>
          </p:nvPr>
        </p:nvSpPr>
        <p:spPr>
          <a:xfrm>
            <a:off x="990600" y="1714517"/>
            <a:ext cx="8153400" cy="44958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C846BA-F8E0-4B55-A464-885D036885C2}" type="datetimeFigureOut">
              <a:rPr lang="en-US" smtClean="0"/>
              <a:t>12/4/2015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a:prstGeom prst="rect">
            <a:avLst/>
          </a:prstGeom>
        </p:spPr>
        <p:txBody>
          <a:bodyPr/>
          <a:lstStyle>
            <a:lvl1pPr>
              <a:defRPr>
                <a:solidFill>
                  <a:schemeClr val="tx2"/>
                </a:solidFill>
              </a:defRPr>
            </a:lvl1pPr>
          </a:lstStyle>
          <a:p>
            <a:fld id="{BA413389-1FC3-4EA7-93CD-98082BE8D5CE}" type="slidenum">
              <a:rPr lang="en-US" smtClean="0"/>
              <a:t>‹#›</a:t>
            </a:fld>
            <a:endParaRPr lang="en-US"/>
          </a:p>
        </p:txBody>
      </p:sp>
    </p:spTree>
    <p:extLst>
      <p:ext uri="{BB962C8B-B14F-4D97-AF65-F5344CB8AC3E}">
        <p14:creationId xmlns:p14="http://schemas.microsoft.com/office/powerpoint/2010/main" val="319020020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p:nvSpPr>
        <p:spPr>
          <a:xfrm>
            <a:off x="-9525" y="6053142"/>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a:xfrm>
            <a:off x="2359027" y="6043617"/>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189" indent="0" algn="ctr">
              <a:buNone/>
            </a:lvl2pPr>
            <a:lvl3pPr marL="914377" indent="0" algn="ctr">
              <a:buNone/>
            </a:lvl3pPr>
            <a:lvl4pPr marL="1371566" indent="0" algn="ctr">
              <a:buNone/>
            </a:lvl4pPr>
            <a:lvl5pPr marL="1828754" indent="0" algn="ctr">
              <a:buNone/>
            </a:lvl5pPr>
            <a:lvl6pPr marL="2285943" indent="0" algn="ctr">
              <a:buNone/>
            </a:lvl6pPr>
            <a:lvl7pPr marL="2743131" indent="0" algn="ctr">
              <a:buNone/>
            </a:lvl7pPr>
            <a:lvl8pPr marL="3200320" indent="0" algn="ctr">
              <a:buNone/>
            </a:lvl8pPr>
            <a:lvl9pPr marL="3657509"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9525" y="6069013"/>
            <a:ext cx="2249488" cy="685800"/>
          </a:xfr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lstStyle>
            <a:lvl1pPr algn="ctr" fontAlgn="base">
              <a:spcBef>
                <a:spcPct val="0"/>
              </a:spcBef>
              <a:spcAft>
                <a:spcPct val="0"/>
              </a:spcAft>
              <a:defRPr lang="en-US" sz="1800">
                <a:solidFill>
                  <a:prstClr val="white"/>
                </a:solidFill>
                <a:latin typeface="+mn-lt"/>
              </a:defRPr>
            </a:lvl1pPr>
          </a:lstStyle>
          <a:p>
            <a:pPr>
              <a:defRPr/>
            </a:pPr>
            <a:fld id="{28D63AE4-9F0B-41AA-AE82-55EA831455D9}" type="datetimeFigureOut">
              <a:rPr lang="en-US"/>
              <a:pPr>
                <a:defRPr/>
              </a:pPr>
              <a:t>12/4/2015</a:t>
            </a:fld>
            <a:endParaRPr dirty="0"/>
          </a:p>
        </p:txBody>
      </p:sp>
      <p:sp>
        <p:nvSpPr>
          <p:cNvPr id="10" name="Footer Placeholder 16"/>
          <p:cNvSpPr>
            <a:spLocks noGrp="1"/>
          </p:cNvSpPr>
          <p:nvPr>
            <p:ph type="ftr" sz="quarter" idx="11"/>
          </p:nvPr>
        </p:nvSpPr>
        <p:spPr>
          <a:xfrm>
            <a:off x="2085975" y="236542"/>
            <a:ext cx="5867400" cy="365125"/>
          </a:xfrm>
        </p:spPr>
        <p:txBody>
          <a:bodyPr/>
          <a:lstStyle>
            <a:lvl1pPr algn="r" fontAlgn="base">
              <a:spcBef>
                <a:spcPct val="0"/>
              </a:spcBef>
              <a:spcAft>
                <a:spcPct val="0"/>
              </a:spcAft>
              <a:defRPr>
                <a:solidFill>
                  <a:srgbClr val="464653"/>
                </a:solidFill>
                <a:latin typeface="Arial" pitchFamily="34" charset="0"/>
                <a:cs typeface="Arial" pitchFamily="34" charset="0"/>
              </a:defRPr>
            </a:lvl1pPr>
          </a:lstStyle>
          <a:p>
            <a:pPr>
              <a:defRPr/>
            </a:pPr>
            <a:endParaRPr lang="en-US"/>
          </a:p>
        </p:txBody>
      </p:sp>
      <p:sp>
        <p:nvSpPr>
          <p:cNvPr id="11" name="Slide Number Placeholder 28"/>
          <p:cNvSpPr>
            <a:spLocks noGrp="1"/>
          </p:cNvSpPr>
          <p:nvPr>
            <p:ph type="sldNum" sz="quarter" idx="12"/>
          </p:nvPr>
        </p:nvSpPr>
        <p:spPr>
          <a:xfrm>
            <a:off x="8001000" y="228600"/>
            <a:ext cx="838200" cy="381000"/>
          </a:xfrm>
          <a:prstGeom prst="rect">
            <a:avLst/>
          </a:prstGeom>
        </p:spPr>
        <p:txBody>
          <a:bodyPr/>
          <a:lstStyle>
            <a:lvl1pPr fontAlgn="auto">
              <a:spcBef>
                <a:spcPts val="0"/>
              </a:spcBef>
              <a:spcAft>
                <a:spcPts val="0"/>
              </a:spcAft>
              <a:defRPr>
                <a:solidFill>
                  <a:srgbClr val="464653"/>
                </a:solidFill>
                <a:latin typeface="Tw Cen MT"/>
                <a:cs typeface="+mn-cs"/>
              </a:defRPr>
            </a:lvl1pPr>
          </a:lstStyle>
          <a:p>
            <a:pPr>
              <a:defRPr/>
            </a:pPr>
            <a:fld id="{EE485DED-A024-4C95-9031-72E22F7709EA}" type="slidenum">
              <a:rPr lang="en-US"/>
              <a:pPr>
                <a:defRPr/>
              </a:pPr>
              <a:t>‹#›</a:t>
            </a:fld>
            <a:endParaRPr lang="en-US"/>
          </a:p>
        </p:txBody>
      </p:sp>
    </p:spTree>
    <p:extLst>
      <p:ext uri="{BB962C8B-B14F-4D97-AF65-F5344CB8AC3E}">
        <p14:creationId xmlns:p14="http://schemas.microsoft.com/office/powerpoint/2010/main" val="3489613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pic>
        <p:nvPicPr>
          <p:cNvPr id="3074" name="Picture 2" descr="C:\Users\Gina Thurber\AppData\Local\Microsoft\Windows\Temporary Internet Files\Content.Outlook\CEER5K3W\Powerpoint Slide Bkground3 (4).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219200" y="76200"/>
            <a:ext cx="7924800" cy="1143000"/>
          </a:xfrm>
        </p:spPr>
        <p:txBody>
          <a:bodyPr/>
          <a:lstStyle>
            <a:lvl1pPr algn="l">
              <a:defRPr>
                <a:solidFill>
                  <a:schemeClr val="tx2">
                    <a:lumMod val="50000"/>
                  </a:schemeClr>
                </a:solidFill>
                <a:latin typeface="Tw Cen MT"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762000" y="1752600"/>
            <a:ext cx="8001000" cy="4525963"/>
          </a:xfrm>
        </p:spPr>
        <p:txBody>
          <a:bodyPr/>
          <a:lstStyle>
            <a:lvl1pPr marL="342900" indent="-342900">
              <a:buClr>
                <a:srgbClr val="92D050"/>
              </a:buClr>
              <a:buFont typeface="Wingdings" pitchFamily="2" charset="2"/>
              <a:buChar char="q"/>
              <a:defRPr>
                <a:solidFill>
                  <a:schemeClr val="tx2">
                    <a:lumMod val="50000"/>
                  </a:schemeClr>
                </a:solidFill>
                <a:latin typeface="Tw Cen MT" pitchFamily="34" charset="0"/>
              </a:defRPr>
            </a:lvl1pPr>
            <a:lvl2pPr marL="742950" indent="-285750">
              <a:buClr>
                <a:schemeClr val="accent1">
                  <a:lumMod val="75000"/>
                </a:schemeClr>
              </a:buClr>
              <a:buFont typeface="Wingdings" pitchFamily="2" charset="2"/>
              <a:buChar char="q"/>
              <a:defRPr>
                <a:solidFill>
                  <a:schemeClr val="tx2">
                    <a:lumMod val="50000"/>
                  </a:schemeClr>
                </a:solidFill>
                <a:latin typeface="Tw Cen MT" pitchFamily="34" charset="0"/>
              </a:defRPr>
            </a:lvl2pPr>
            <a:lvl3pPr marL="1143000" indent="-228600">
              <a:buClr>
                <a:srgbClr val="92D050"/>
              </a:buClr>
              <a:buFont typeface="Wingdings" pitchFamily="2" charset="2"/>
              <a:buChar char="§"/>
              <a:defRPr>
                <a:solidFill>
                  <a:schemeClr val="tx2">
                    <a:lumMod val="50000"/>
                  </a:schemeClr>
                </a:solidFill>
                <a:latin typeface="Tw Cen MT" pitchFamily="34" charset="0"/>
              </a:defRPr>
            </a:lvl3pPr>
            <a:lvl4pPr marL="1600200" indent="-228600">
              <a:buClr>
                <a:schemeClr val="accent1">
                  <a:lumMod val="75000"/>
                </a:schemeClr>
              </a:buClr>
              <a:buFont typeface="Wingdings" pitchFamily="2" charset="2"/>
              <a:buChar char="§"/>
              <a:defRPr>
                <a:solidFill>
                  <a:schemeClr val="tx2">
                    <a:lumMod val="50000"/>
                  </a:schemeClr>
                </a:solidFill>
                <a:latin typeface="Tw Cen MT" pitchFamily="34" charset="0"/>
              </a:defRPr>
            </a:lvl4pPr>
            <a:lvl5pPr>
              <a:defRPr>
                <a:latin typeface="Tw Cen MT"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10"/>
          </p:nvPr>
        </p:nvSpPr>
        <p:spPr/>
        <p:txBody>
          <a:bodyPr/>
          <a:lstStyle/>
          <a:p>
            <a:fld id="{18C846BA-F8E0-4B55-A464-885D036885C2}" type="datetimeFigureOut">
              <a:rPr lang="en-US" smtClean="0"/>
              <a:t>12/4/2015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D46A23-973F-4236-909F-C2F3A35D8698}" type="slidenum">
              <a:rPr lang="en-US" smtClean="0"/>
              <a:t>‹#›</a:t>
            </a:fld>
            <a:endParaRPr lang="en-US"/>
          </a:p>
        </p:txBody>
      </p:sp>
    </p:spTree>
    <p:extLst>
      <p:ext uri="{BB962C8B-B14F-4D97-AF65-F5344CB8AC3E}">
        <p14:creationId xmlns:p14="http://schemas.microsoft.com/office/powerpoint/2010/main" val="2070411967"/>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762000" y="762000"/>
            <a:ext cx="228600" cy="609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userDrawn="1"/>
        </p:nvSpPr>
        <p:spPr>
          <a:xfrm>
            <a:off x="739775" y="0"/>
            <a:ext cx="228600" cy="1219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6" name="Picture 2" descr="C:\Users\Gina Thurber\Pictures\Masterpiece\MPL Logos\Masterpiece color logo.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1777" y="457200"/>
            <a:ext cx="995363" cy="1257300"/>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226729" y="114300"/>
            <a:ext cx="7841071"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957943" y="1714517"/>
            <a:ext cx="8153400" cy="4495800"/>
          </a:xfrm>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A5D7FD90-2C2F-4AC5-B5F6-9819D83AF7DC}" type="datetimeFigureOut">
              <a:rPr lang="en-US"/>
              <a:pPr>
                <a:defRPr/>
              </a:pPr>
              <a:t>12/4/2015</a:t>
            </a:fld>
            <a:endParaRPr lang="en-US"/>
          </a:p>
        </p:txBody>
      </p:sp>
      <p:sp>
        <p:nvSpPr>
          <p:cNvPr id="9"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16655991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cxnSp>
        <p:nvCxnSpPr>
          <p:cNvPr id="4" name="Straight Connector 3"/>
          <p:cNvCxnSpPr/>
          <p:nvPr userDrawn="1"/>
        </p:nvCxnSpPr>
        <p:spPr>
          <a:xfrm>
            <a:off x="1066800" y="0"/>
            <a:ext cx="0" cy="685800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838200" y="0"/>
            <a:ext cx="0" cy="6858000"/>
          </a:xfrm>
          <a:prstGeom prst="line">
            <a:avLst/>
          </a:prstGeom>
          <a:ln w="254000"/>
        </p:spPr>
        <p:style>
          <a:lnRef idx="1">
            <a:schemeClr val="accent1"/>
          </a:lnRef>
          <a:fillRef idx="0">
            <a:schemeClr val="accent1"/>
          </a:fillRef>
          <a:effectRef idx="0">
            <a:schemeClr val="accent1"/>
          </a:effectRef>
          <a:fontRef idx="minor">
            <a:schemeClr val="tx1"/>
          </a:fontRef>
        </p:style>
      </p:cxnSp>
      <p:pic>
        <p:nvPicPr>
          <p:cNvPr id="6"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400" y="593725"/>
            <a:ext cx="990600" cy="12509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1"/>
          <p:cNvSpPr>
            <a:spLocks noGrp="1"/>
          </p:cNvSpPr>
          <p:nvPr>
            <p:ph type="title"/>
          </p:nvPr>
        </p:nvSpPr>
        <p:spPr>
          <a:xfrm>
            <a:off x="1226729" y="114300"/>
            <a:ext cx="7841071" cy="990600"/>
          </a:xfrm>
        </p:spPr>
        <p:txBody>
          <a:bodyPr/>
          <a:lstStyle/>
          <a:p>
            <a:r>
              <a:rPr lang="en-US" smtClean="0"/>
              <a:t>Click to edit Master title style</a:t>
            </a:r>
            <a:endParaRPr lang="en-US"/>
          </a:p>
        </p:txBody>
      </p:sp>
      <p:sp>
        <p:nvSpPr>
          <p:cNvPr id="12" name="Content Placeholder 7"/>
          <p:cNvSpPr>
            <a:spLocks noGrp="1"/>
          </p:cNvSpPr>
          <p:nvPr>
            <p:ph sz="quarter" idx="1"/>
          </p:nvPr>
        </p:nvSpPr>
        <p:spPr>
          <a:xfrm>
            <a:off x="1093694" y="1752600"/>
            <a:ext cx="8153400" cy="4495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1"/>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0196F04E-F81B-4A87-A9CE-0B7C868527EC}" type="datetimeFigureOut">
              <a:rPr lang="en-US"/>
              <a:pPr>
                <a:defRPr/>
              </a:pPr>
              <a:t>12/4/2015</a:t>
            </a:fld>
            <a:endParaRPr lang="en-US"/>
          </a:p>
        </p:txBody>
      </p:sp>
      <p:sp>
        <p:nvSpPr>
          <p:cNvPr id="8" name="Footer Placeholder 2"/>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9" name="Slide Number Placeholder 3"/>
          <p:cNvSpPr>
            <a:spLocks noGrp="1"/>
          </p:cNvSpPr>
          <p:nvPr>
            <p:ph type="sldNum" sz="quarter" idx="12"/>
          </p:nvPr>
        </p:nvSpPr>
        <p:spPr>
          <a:xfrm>
            <a:off x="0" y="6248400"/>
            <a:ext cx="533400" cy="381000"/>
          </a:xfrm>
          <a:prstGeom prst="rect">
            <a:avLst/>
          </a:prstGeom>
        </p:spPr>
        <p:txBody>
          <a:bodyPr/>
          <a:lstStyle>
            <a:lvl1pPr fontAlgn="auto">
              <a:spcBef>
                <a:spcPts val="0"/>
              </a:spcBef>
              <a:spcAft>
                <a:spcPts val="0"/>
              </a:spcAft>
              <a:defRPr>
                <a:solidFill>
                  <a:srgbClr val="464653"/>
                </a:solidFill>
                <a:latin typeface="Tw Cen MT"/>
                <a:cs typeface="+mn-cs"/>
              </a:defRPr>
            </a:lvl1pPr>
          </a:lstStyle>
          <a:p>
            <a:pPr>
              <a:defRPr/>
            </a:pPr>
            <a:fld id="{0E022C98-C20B-4F26-B1DE-CB54B3AE5771}" type="slidenum">
              <a:rPr lang="en-US"/>
              <a:pPr>
                <a:defRPr/>
              </a:pPr>
              <a:t>‹#›</a:t>
            </a:fld>
            <a:endParaRPr lang="en-US"/>
          </a:p>
        </p:txBody>
      </p:sp>
    </p:spTree>
    <p:extLst>
      <p:ext uri="{BB962C8B-B14F-4D97-AF65-F5344CB8AC3E}">
        <p14:creationId xmlns:p14="http://schemas.microsoft.com/office/powerpoint/2010/main" val="13571933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p:nvSpPr>
        <p:spPr>
          <a:xfrm>
            <a:off x="0" y="1600200"/>
            <a:ext cx="1295400" cy="9906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 name="Text Placeholder 2"/>
          <p:cNvSpPr>
            <a:spLocks noGrp="1"/>
          </p:cNvSpPr>
          <p:nvPr>
            <p:ph type="body" idx="1"/>
          </p:nvPr>
        </p:nvSpPr>
        <p:spPr>
          <a:xfrm>
            <a:off x="1371602"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1B246251-B30D-4F7D-8A9F-FEFAD986C4CC}" type="datetimeFigureOut">
              <a:rPr lang="en-US"/>
              <a:pPr>
                <a:defRPr/>
              </a:pPr>
              <a:t>12/4/2015</a:t>
            </a:fld>
            <a:endParaRPr lang="en-US"/>
          </a:p>
        </p:txBody>
      </p:sp>
      <p:sp>
        <p:nvSpPr>
          <p:cNvPr id="8" name="Footer Placeholder 13"/>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18885855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fontAlgn="base">
              <a:spcBef>
                <a:spcPct val="0"/>
              </a:spcBef>
              <a:spcAft>
                <a:spcPct val="0"/>
              </a:spcAft>
              <a:defRPr>
                <a:latin typeface="Arial" pitchFamily="34" charset="0"/>
                <a:cs typeface="Arial" pitchFamily="34" charset="0"/>
              </a:defRPr>
            </a:lvl1pPr>
          </a:lstStyle>
          <a:p>
            <a:pPr>
              <a:defRPr/>
            </a:pPr>
            <a:fld id="{6734422D-7D25-4F1C-AC27-61DB5D9662BA}" type="datetimeFigureOut">
              <a:rPr lang="en-US"/>
              <a:pPr>
                <a:defRPr/>
              </a:pPr>
              <a:t>12/4/2015</a:t>
            </a:fld>
            <a:endParaRPr lang="en-US"/>
          </a:p>
        </p:txBody>
      </p:sp>
      <p:sp>
        <p:nvSpPr>
          <p:cNvPr id="6" name="Footer Placeholder 11"/>
          <p:cNvSpPr>
            <a:spLocks noGrp="1"/>
          </p:cNvSpPr>
          <p:nvPr>
            <p:ph type="ftr" sz="quarter" idx="11"/>
          </p:nvPr>
        </p:nvSpPr>
        <p:spPr/>
        <p:txBody>
          <a:bodyPr rtlCol="0"/>
          <a:lstStyle>
            <a:lvl1pPr fontAlgn="base">
              <a:spcBef>
                <a:spcPct val="0"/>
              </a:spcBef>
              <a:spcAft>
                <a:spcPct val="0"/>
              </a:spcAft>
              <a:defRPr>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31607700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solidFill>
                  <a:prstClr val="black">
                    <a:tint val="75000"/>
                  </a:prstClr>
                </a:solidFill>
              </a:defRPr>
            </a:lvl1pPr>
          </a:lstStyle>
          <a:p>
            <a:pPr>
              <a:defRPr/>
            </a:pPr>
            <a:fld id="{44896592-154D-4815-A4DB-E76B2151EDF5}" type="datetimeFigureOut">
              <a:rPr lang="en-US"/>
              <a:pPr>
                <a:defRPr/>
              </a:pPr>
              <a:t>12/4/2015</a:t>
            </a:fld>
            <a:endParaRPr lang="en-US"/>
          </a:p>
        </p:txBody>
      </p:sp>
      <p:sp>
        <p:nvSpPr>
          <p:cNvPr id="3" name="Footer Placeholder 4"/>
          <p:cNvSpPr>
            <a:spLocks noGrp="1"/>
          </p:cNvSpPr>
          <p:nvPr>
            <p:ph type="ftr" sz="quarter" idx="11"/>
          </p:nvPr>
        </p:nvSpPr>
        <p:spPr/>
        <p:txBody>
          <a:bodyPr/>
          <a:lstStyle>
            <a:lvl1pPr>
              <a:defRPr>
                <a:solidFill>
                  <a:prstClr val="black">
                    <a:tint val="75000"/>
                  </a:prstClr>
                </a:solidFill>
              </a:defRPr>
            </a:lvl1pPr>
          </a:lstStyle>
          <a:p>
            <a:pPr>
              <a:defRPr/>
            </a:pPr>
            <a:endParaRPr lang="en-US"/>
          </a:p>
        </p:txBody>
      </p:sp>
      <p:sp>
        <p:nvSpPr>
          <p:cNvPr id="4" name="Slide Number Placeholder 5"/>
          <p:cNvSpPr>
            <a:spLocks noGrp="1"/>
          </p:cNvSpPr>
          <p:nvPr>
            <p:ph type="sldNum" sz="quarter" idx="12"/>
          </p:nvPr>
        </p:nvSpPr>
        <p:spPr>
          <a:xfrm>
            <a:off x="6553200" y="6356354"/>
            <a:ext cx="2133600" cy="365125"/>
          </a:xfrm>
          <a:prstGeom prst="rect">
            <a:avLst/>
          </a:prstGeom>
        </p:spPr>
        <p:txBody>
          <a:bodyPr/>
          <a:lstStyle>
            <a:lvl1pPr>
              <a:defRPr>
                <a:solidFill>
                  <a:prstClr val="black">
                    <a:tint val="75000"/>
                  </a:prstClr>
                </a:solidFill>
              </a:defRPr>
            </a:lvl1pPr>
          </a:lstStyle>
          <a:p>
            <a:pPr fontAlgn="base">
              <a:spcBef>
                <a:spcPct val="0"/>
              </a:spcBef>
              <a:spcAft>
                <a:spcPct val="0"/>
              </a:spcAft>
              <a:defRPr/>
            </a:pPr>
            <a:fld id="{312C0085-1548-404B-B872-B419C19D52EC}" type="slidenum">
              <a:rPr lang="en-US">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spTree>
    <p:extLst>
      <p:ext uri="{BB962C8B-B14F-4D97-AF65-F5344CB8AC3E}">
        <p14:creationId xmlns:p14="http://schemas.microsoft.com/office/powerpoint/2010/main" val="31621729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8CA3F7F1-0233-4296-A82C-380020661D8F}" type="datetimeFigureOut">
              <a:rPr lang="en-US"/>
              <a:pPr>
                <a:defRPr/>
              </a:pPr>
              <a:t>12/4/2015</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0" y="6248400"/>
            <a:ext cx="533400" cy="381000"/>
          </a:xfrm>
          <a:prstGeom prst="rect">
            <a:avLst/>
          </a:prstGeom>
        </p:spPr>
        <p:txBody>
          <a:bodyPr/>
          <a:lstStyle>
            <a:lvl1pPr>
              <a:defRPr>
                <a:solidFill>
                  <a:srgbClr val="464653"/>
                </a:solidFill>
              </a:defRPr>
            </a:lvl1pPr>
          </a:lstStyle>
          <a:p>
            <a:pPr fontAlgn="base">
              <a:spcBef>
                <a:spcPct val="0"/>
              </a:spcBef>
              <a:spcAft>
                <a:spcPct val="0"/>
              </a:spcAft>
              <a:defRPr/>
            </a:pPr>
            <a:fld id="{A5794E5C-5627-42E2-AB96-2A092EB29FD8}" type="slidenum">
              <a:rPr lang="en-US">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spTree>
    <p:extLst>
      <p:ext uri="{BB962C8B-B14F-4D97-AF65-F5344CB8AC3E}">
        <p14:creationId xmlns:p14="http://schemas.microsoft.com/office/powerpoint/2010/main" val="22795014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3DD85C2B-4705-48BC-A8A1-2419B55D3D69}" type="datetimeFigureOut">
              <a:rPr lang="en-US"/>
              <a:pPr>
                <a:defRPr/>
              </a:pPr>
              <a:t>12/4/2015</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4343400" y="1036642"/>
            <a:ext cx="457200" cy="441325"/>
          </a:xfrm>
          <a:prstGeom prst="rect">
            <a:avLst/>
          </a:prstGeom>
        </p:spPr>
        <p:txBody>
          <a:bodyPr/>
          <a:lstStyle>
            <a:lvl1pPr>
              <a:defRPr>
                <a:latin typeface="Arial" charset="0"/>
                <a:cs typeface="Arial" charset="0"/>
              </a:defRPr>
            </a:lvl1pPr>
          </a:lstStyle>
          <a:p>
            <a:pPr fontAlgn="base">
              <a:spcBef>
                <a:spcPct val="0"/>
              </a:spcBef>
              <a:spcAft>
                <a:spcPct val="0"/>
              </a:spcAft>
              <a:defRPr/>
            </a:pPr>
            <a:fld id="{1CD39032-8839-414F-B7BF-CDEC0A9CCEB2}" type="slidenum">
              <a:rPr lang="en-US">
                <a:solidFill>
                  <a:prstClr val="black"/>
                </a:solidFill>
              </a:rPr>
              <a:pPr fontAlgn="base">
                <a:spcBef>
                  <a:spcPct val="0"/>
                </a:spcBef>
                <a:spcAft>
                  <a:spcPct val="0"/>
                </a:spcAft>
                <a:defRPr/>
              </a:pPr>
              <a:t>‹#›</a:t>
            </a:fld>
            <a:endParaRPr lang="en-US">
              <a:solidFill>
                <a:prstClr val="black"/>
              </a:solidFill>
            </a:endParaRPr>
          </a:p>
        </p:txBody>
      </p:sp>
    </p:spTree>
    <p:extLst>
      <p:ext uri="{BB962C8B-B14F-4D97-AF65-F5344CB8AC3E}">
        <p14:creationId xmlns:p14="http://schemas.microsoft.com/office/powerpoint/2010/main" val="10631885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9525" y="6069013"/>
            <a:ext cx="2249488" cy="685800"/>
          </a:xfr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lstStyle>
            <a:lvl1pPr algn="ctr" fontAlgn="base">
              <a:spcBef>
                <a:spcPct val="0"/>
              </a:spcBef>
              <a:spcAft>
                <a:spcPct val="0"/>
              </a:spcAft>
              <a:defRPr lang="en-US" sz="1800">
                <a:solidFill>
                  <a:prstClr val="white"/>
                </a:solidFill>
                <a:latin typeface="+mn-lt"/>
              </a:defRPr>
            </a:lvl1pPr>
          </a:lstStyle>
          <a:p>
            <a:pPr>
              <a:defRPr/>
            </a:pPr>
            <a:fld id="{72DFD0CD-8EF9-4206-BD4A-B85F4FF6B7D5}" type="datetimeFigureOut">
              <a:rPr lang="en-US"/>
              <a:pPr>
                <a:defRPr/>
              </a:pPr>
              <a:t>12/4/2015</a:t>
            </a:fld>
            <a:endParaRPr dirty="0"/>
          </a:p>
        </p:txBody>
      </p:sp>
      <p:sp>
        <p:nvSpPr>
          <p:cNvPr id="10" name="Footer Placeholder 16"/>
          <p:cNvSpPr>
            <a:spLocks noGrp="1"/>
          </p:cNvSpPr>
          <p:nvPr>
            <p:ph type="ftr" sz="quarter" idx="11"/>
          </p:nvPr>
        </p:nvSpPr>
        <p:spPr>
          <a:xfrm>
            <a:off x="2085975" y="236538"/>
            <a:ext cx="5867400" cy="365125"/>
          </a:xfrm>
        </p:spPr>
        <p:txBody>
          <a:bodyPr/>
          <a:lstStyle>
            <a:lvl1pPr algn="r" fontAlgn="base">
              <a:spcBef>
                <a:spcPct val="0"/>
              </a:spcBef>
              <a:spcAft>
                <a:spcPct val="0"/>
              </a:spcAft>
              <a:defRPr>
                <a:solidFill>
                  <a:srgbClr val="464653"/>
                </a:solidFill>
                <a:latin typeface="Arial" pitchFamily="34" charset="0"/>
                <a:cs typeface="Arial" pitchFamily="34" charset="0"/>
              </a:defRPr>
            </a:lvl1pPr>
          </a:lstStyle>
          <a:p>
            <a:pPr>
              <a:defRPr/>
            </a:pPr>
            <a:endParaRPr lang="en-US"/>
          </a:p>
        </p:txBody>
      </p:sp>
      <p:sp>
        <p:nvSpPr>
          <p:cNvPr id="11" name="Slide Number Placeholder 28"/>
          <p:cNvSpPr>
            <a:spLocks noGrp="1"/>
          </p:cNvSpPr>
          <p:nvPr>
            <p:ph type="sldNum" sz="quarter" idx="12"/>
          </p:nvPr>
        </p:nvSpPr>
        <p:spPr>
          <a:xfrm>
            <a:off x="8001000" y="228600"/>
            <a:ext cx="838200" cy="381000"/>
          </a:xfrm>
          <a:prstGeom prst="rect">
            <a:avLst/>
          </a:prstGeom>
        </p:spPr>
        <p:txBody>
          <a:bodyPr/>
          <a:lstStyle>
            <a:lvl1pPr eaLnBrk="1" fontAlgn="auto" hangingPunct="1">
              <a:spcBef>
                <a:spcPts val="0"/>
              </a:spcBef>
              <a:spcAft>
                <a:spcPts val="0"/>
              </a:spcAft>
              <a:defRPr>
                <a:solidFill>
                  <a:srgbClr val="464653"/>
                </a:solidFill>
                <a:latin typeface="Tw Cen MT"/>
                <a:cs typeface="+mn-cs"/>
              </a:defRPr>
            </a:lvl1pPr>
          </a:lstStyle>
          <a:p>
            <a:pPr>
              <a:defRPr/>
            </a:pPr>
            <a:fld id="{45AFFB47-2896-4651-AA70-6D1F509DF83C}" type="slidenum">
              <a:rPr lang="en-US"/>
              <a:pPr>
                <a:defRPr/>
              </a:pPr>
              <a:t>‹#›</a:t>
            </a:fld>
            <a:endParaRPr lang="en-US"/>
          </a:p>
        </p:txBody>
      </p:sp>
    </p:spTree>
    <p:extLst>
      <p:ext uri="{BB962C8B-B14F-4D97-AF65-F5344CB8AC3E}">
        <p14:creationId xmlns:p14="http://schemas.microsoft.com/office/powerpoint/2010/main" val="328985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762000" y="762000"/>
            <a:ext cx="228600" cy="609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userDrawn="1"/>
        </p:nvSpPr>
        <p:spPr>
          <a:xfrm>
            <a:off x="739775" y="0"/>
            <a:ext cx="228600" cy="1219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6" name="Picture 2" descr="C:\Users\Gina Thurber\Pictures\Masterpiece\MPL Logos\Masterpiece color logo.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1775" y="457200"/>
            <a:ext cx="995363" cy="1257300"/>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226729" y="114300"/>
            <a:ext cx="7841071"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957943" y="1714517"/>
            <a:ext cx="8153400" cy="4495800"/>
          </a:xfrm>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B8691ECE-38D8-4375-B23F-5066130A3F35}" type="datetimeFigureOut">
              <a:rPr lang="en-US"/>
              <a:pPr>
                <a:defRPr/>
              </a:pPr>
              <a:t>12/4/2015</a:t>
            </a:fld>
            <a:endParaRPr lang="en-US"/>
          </a:p>
        </p:txBody>
      </p:sp>
      <p:sp>
        <p:nvSpPr>
          <p:cNvPr id="9"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3753979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cxnSp>
        <p:nvCxnSpPr>
          <p:cNvPr id="4" name="Straight Connector 3"/>
          <p:cNvCxnSpPr/>
          <p:nvPr userDrawn="1"/>
        </p:nvCxnSpPr>
        <p:spPr>
          <a:xfrm>
            <a:off x="1066800" y="0"/>
            <a:ext cx="0" cy="685800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838200" y="0"/>
            <a:ext cx="0" cy="6858000"/>
          </a:xfrm>
          <a:prstGeom prst="line">
            <a:avLst/>
          </a:prstGeom>
          <a:ln w="254000"/>
        </p:spPr>
        <p:style>
          <a:lnRef idx="1">
            <a:schemeClr val="accent1"/>
          </a:lnRef>
          <a:fillRef idx="0">
            <a:schemeClr val="accent1"/>
          </a:fillRef>
          <a:effectRef idx="0">
            <a:schemeClr val="accent1"/>
          </a:effectRef>
          <a:fontRef idx="minor">
            <a:schemeClr val="tx1"/>
          </a:fontRef>
        </p:style>
      </p:cxnSp>
      <p:pic>
        <p:nvPicPr>
          <p:cNvPr id="6"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400" y="593725"/>
            <a:ext cx="990600" cy="12509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1"/>
          <p:cNvSpPr>
            <a:spLocks noGrp="1"/>
          </p:cNvSpPr>
          <p:nvPr>
            <p:ph type="title"/>
          </p:nvPr>
        </p:nvSpPr>
        <p:spPr>
          <a:xfrm>
            <a:off x="1226729" y="114300"/>
            <a:ext cx="7841071" cy="990600"/>
          </a:xfrm>
        </p:spPr>
        <p:txBody>
          <a:bodyPr/>
          <a:lstStyle/>
          <a:p>
            <a:r>
              <a:rPr lang="en-US" smtClean="0"/>
              <a:t>Click to edit Master title style</a:t>
            </a:r>
            <a:endParaRPr lang="en-US"/>
          </a:p>
        </p:txBody>
      </p:sp>
      <p:sp>
        <p:nvSpPr>
          <p:cNvPr id="12" name="Content Placeholder 7"/>
          <p:cNvSpPr>
            <a:spLocks noGrp="1"/>
          </p:cNvSpPr>
          <p:nvPr>
            <p:ph sz="quarter" idx="1"/>
          </p:nvPr>
        </p:nvSpPr>
        <p:spPr>
          <a:xfrm>
            <a:off x="1093694" y="1752600"/>
            <a:ext cx="8153400" cy="4495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1"/>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EBCB558A-E86B-4E66-B3A3-1DC91505E544}" type="datetimeFigureOut">
              <a:rPr lang="en-US"/>
              <a:pPr>
                <a:defRPr/>
              </a:pPr>
              <a:t>12/4/2015</a:t>
            </a:fld>
            <a:endParaRPr lang="en-US"/>
          </a:p>
        </p:txBody>
      </p:sp>
      <p:sp>
        <p:nvSpPr>
          <p:cNvPr id="8" name="Footer Placeholder 2"/>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9" name="Slide Number Placeholder 3"/>
          <p:cNvSpPr>
            <a:spLocks noGrp="1"/>
          </p:cNvSpPr>
          <p:nvPr>
            <p:ph type="sldNum" sz="quarter" idx="12"/>
          </p:nvPr>
        </p:nvSpPr>
        <p:spPr>
          <a:xfrm>
            <a:off x="0" y="6248400"/>
            <a:ext cx="533400" cy="381000"/>
          </a:xfrm>
          <a:prstGeom prst="rect">
            <a:avLst/>
          </a:prstGeom>
        </p:spPr>
        <p:txBody>
          <a:bodyPr/>
          <a:lstStyle>
            <a:lvl1pPr eaLnBrk="1" fontAlgn="auto" hangingPunct="1">
              <a:spcBef>
                <a:spcPts val="0"/>
              </a:spcBef>
              <a:spcAft>
                <a:spcPts val="0"/>
              </a:spcAft>
              <a:defRPr>
                <a:solidFill>
                  <a:srgbClr val="464653"/>
                </a:solidFill>
                <a:latin typeface="Tw Cen MT"/>
                <a:cs typeface="+mn-cs"/>
              </a:defRPr>
            </a:lvl1pPr>
          </a:lstStyle>
          <a:p>
            <a:pPr>
              <a:defRPr/>
            </a:pPr>
            <a:fld id="{2424FA72-E3F4-4208-9F94-858AAE8DE5AE}" type="slidenum">
              <a:rPr lang="en-US"/>
              <a:pPr>
                <a:defRPr/>
              </a:pPr>
              <a:t>‹#›</a:t>
            </a:fld>
            <a:endParaRPr lang="en-US"/>
          </a:p>
        </p:txBody>
      </p:sp>
    </p:spTree>
    <p:extLst>
      <p:ext uri="{BB962C8B-B14F-4D97-AF65-F5344CB8AC3E}">
        <p14:creationId xmlns:p14="http://schemas.microsoft.com/office/powerpoint/2010/main" val="1560189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Ref idx="1001">
        <a:schemeClr val="bg1"/>
      </p:bgRef>
    </p:bg>
    <p:spTree>
      <p:nvGrpSpPr>
        <p:cNvPr id="1" name=""/>
        <p:cNvGrpSpPr/>
        <p:nvPr/>
      </p:nvGrpSpPr>
      <p:grpSpPr>
        <a:xfrm>
          <a:off x="0" y="0"/>
          <a:ext cx="0" cy="0"/>
          <a:chOff x="0" y="0"/>
          <a:chExt cx="0" cy="0"/>
        </a:xfrm>
      </p:grpSpPr>
      <p:pic>
        <p:nvPicPr>
          <p:cNvPr id="4098" name="Picture 2" descr="C:\Users\Gina Thurber\AppData\Local\Microsoft\Windows\Temporary Internet Files\Content.Outlook\CEER5K3W\Powerpoint Slide Bkground5 (2).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fld id="{18C846BA-F8E0-4B55-A464-885D036885C2}" type="datetimeFigureOut">
              <a:rPr lang="en-US" smtClean="0"/>
              <a:t>12/4/2015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D46A23-973F-4236-909F-C2F3A35D8698}" type="slidenum">
              <a:rPr lang="en-US" smtClean="0"/>
              <a:t>‹#›</a:t>
            </a:fld>
            <a:endParaRPr lang="en-US"/>
          </a:p>
        </p:txBody>
      </p:sp>
      <p:sp>
        <p:nvSpPr>
          <p:cNvPr id="8" name="Title 1"/>
          <p:cNvSpPr>
            <a:spLocks noGrp="1"/>
          </p:cNvSpPr>
          <p:nvPr>
            <p:ph type="title"/>
          </p:nvPr>
        </p:nvSpPr>
        <p:spPr>
          <a:xfrm>
            <a:off x="1371600" y="152400"/>
            <a:ext cx="7772400" cy="1143000"/>
          </a:xfrm>
        </p:spPr>
        <p:txBody>
          <a:bodyPr/>
          <a:lstStyle>
            <a:lvl1pPr algn="l">
              <a:defRPr>
                <a:solidFill>
                  <a:schemeClr val="tx2">
                    <a:lumMod val="50000"/>
                  </a:schemeClr>
                </a:solidFill>
                <a:latin typeface="Tw Cen MT" pitchFamily="34" charset="0"/>
              </a:defRPr>
            </a:lvl1pPr>
          </a:lstStyle>
          <a:p>
            <a:r>
              <a:rPr lang="en-US" dirty="0" smtClean="0"/>
              <a:t>Click to edit Master title style</a:t>
            </a:r>
            <a:endParaRPr lang="en-US" dirty="0"/>
          </a:p>
        </p:txBody>
      </p:sp>
      <p:sp>
        <p:nvSpPr>
          <p:cNvPr id="9" name="Content Placeholder 2"/>
          <p:cNvSpPr>
            <a:spLocks noGrp="1"/>
          </p:cNvSpPr>
          <p:nvPr>
            <p:ph idx="13"/>
          </p:nvPr>
        </p:nvSpPr>
        <p:spPr>
          <a:xfrm>
            <a:off x="1143000" y="1828800"/>
            <a:ext cx="8001000" cy="4525963"/>
          </a:xfrm>
        </p:spPr>
        <p:txBody>
          <a:bodyPr/>
          <a:lstStyle>
            <a:lvl1pPr marL="342900" indent="-342900">
              <a:buClr>
                <a:srgbClr val="92D050"/>
              </a:buClr>
              <a:buFont typeface="Wingdings" pitchFamily="2" charset="2"/>
              <a:buChar char="q"/>
              <a:defRPr>
                <a:solidFill>
                  <a:schemeClr val="tx2">
                    <a:lumMod val="50000"/>
                  </a:schemeClr>
                </a:solidFill>
                <a:latin typeface="Tw Cen MT" pitchFamily="34" charset="0"/>
              </a:defRPr>
            </a:lvl1pPr>
            <a:lvl2pPr marL="742950" indent="-285750">
              <a:buClr>
                <a:schemeClr val="accent1">
                  <a:lumMod val="75000"/>
                </a:schemeClr>
              </a:buClr>
              <a:buFont typeface="Wingdings" pitchFamily="2" charset="2"/>
              <a:buChar char="q"/>
              <a:defRPr>
                <a:solidFill>
                  <a:schemeClr val="tx2">
                    <a:lumMod val="50000"/>
                  </a:schemeClr>
                </a:solidFill>
                <a:latin typeface="Tw Cen MT" pitchFamily="34" charset="0"/>
              </a:defRPr>
            </a:lvl2pPr>
            <a:lvl3pPr marL="1143000" indent="-228600">
              <a:buClr>
                <a:srgbClr val="92D050"/>
              </a:buClr>
              <a:buFont typeface="Wingdings" pitchFamily="2" charset="2"/>
              <a:buChar char="§"/>
              <a:defRPr>
                <a:solidFill>
                  <a:schemeClr val="tx2">
                    <a:lumMod val="50000"/>
                  </a:schemeClr>
                </a:solidFill>
                <a:latin typeface="Tw Cen MT" pitchFamily="34" charset="0"/>
              </a:defRPr>
            </a:lvl3pPr>
            <a:lvl4pPr marL="1600200" indent="-228600">
              <a:buClr>
                <a:schemeClr val="accent1">
                  <a:lumMod val="75000"/>
                </a:schemeClr>
              </a:buClr>
              <a:buFont typeface="Wingdings" pitchFamily="2" charset="2"/>
              <a:buChar char="§"/>
              <a:defRPr>
                <a:solidFill>
                  <a:schemeClr val="tx2">
                    <a:lumMod val="50000"/>
                  </a:schemeClr>
                </a:solidFill>
                <a:latin typeface="Tw Cen MT" pitchFamily="34" charset="0"/>
              </a:defRPr>
            </a:lvl4pPr>
            <a:lvl5pPr>
              <a:defRPr>
                <a:latin typeface="Tw Cen MT"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419088145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p:nvSpPr>
        <p:spPr>
          <a:xfrm>
            <a:off x="0" y="1600200"/>
            <a:ext cx="1295400" cy="9906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 name="Text Placeholder 2"/>
          <p:cNvSpPr>
            <a:spLocks noGrp="1"/>
          </p:cNvSpPr>
          <p:nvPr>
            <p:ph type="body" idx="1"/>
          </p:nvPr>
        </p:nvSpPr>
        <p:spPr>
          <a:xfrm>
            <a:off x="1371602"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CBAC49B-DE12-4C92-BB3F-199F9ECC6CEF}" type="datetimeFigureOut">
              <a:rPr lang="en-US"/>
              <a:pPr>
                <a:defRPr/>
              </a:pPr>
              <a:t>12/4/2015</a:t>
            </a:fld>
            <a:endParaRPr lang="en-US"/>
          </a:p>
        </p:txBody>
      </p:sp>
      <p:sp>
        <p:nvSpPr>
          <p:cNvPr id="8" name="Footer Placeholder 13"/>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32581345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fontAlgn="base">
              <a:spcBef>
                <a:spcPct val="0"/>
              </a:spcBef>
              <a:spcAft>
                <a:spcPct val="0"/>
              </a:spcAft>
              <a:defRPr>
                <a:latin typeface="Arial" pitchFamily="34" charset="0"/>
                <a:cs typeface="Arial" pitchFamily="34" charset="0"/>
              </a:defRPr>
            </a:lvl1pPr>
          </a:lstStyle>
          <a:p>
            <a:pPr>
              <a:defRPr/>
            </a:pPr>
            <a:fld id="{E4BEDC42-1024-44F0-83AC-8EAC8910E316}" type="datetimeFigureOut">
              <a:rPr lang="en-US"/>
              <a:pPr>
                <a:defRPr/>
              </a:pPr>
              <a:t>12/4/2015</a:t>
            </a:fld>
            <a:endParaRPr lang="en-US"/>
          </a:p>
        </p:txBody>
      </p:sp>
      <p:sp>
        <p:nvSpPr>
          <p:cNvPr id="6" name="Footer Placeholder 11"/>
          <p:cNvSpPr>
            <a:spLocks noGrp="1"/>
          </p:cNvSpPr>
          <p:nvPr>
            <p:ph type="ftr" sz="quarter" idx="11"/>
          </p:nvPr>
        </p:nvSpPr>
        <p:spPr/>
        <p:txBody>
          <a:bodyPr rtlCol="0"/>
          <a:lstStyle>
            <a:lvl1pPr fontAlgn="base">
              <a:spcBef>
                <a:spcPct val="0"/>
              </a:spcBef>
              <a:spcAft>
                <a:spcPct val="0"/>
              </a:spcAft>
              <a:defRPr>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24335209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4" name="Picture 2" descr="C:\Users\Gina Thurber\AppData\Local\Microsoft\Windows\Temporary Internet Files\Content.Outlook\CEER5K3W\Powerpoint Slide Bkground9.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71600" y="152400"/>
            <a:ext cx="7772400" cy="1143000"/>
          </a:xfrm>
        </p:spPr>
        <p:txBody>
          <a:bodyPr/>
          <a:lstStyle>
            <a:lvl1pPr algn="l">
              <a:defRPr>
                <a:latin typeface="Tw Cen MT" pitchFamily="34" charset="0"/>
              </a:defRPr>
            </a:lvl1pPr>
          </a:lstStyle>
          <a:p>
            <a:r>
              <a:rPr lang="en-US" dirty="0" smtClean="0"/>
              <a:t>Click to edit Master title style</a:t>
            </a:r>
            <a:endParaRPr lang="en-US" dirty="0"/>
          </a:p>
        </p:txBody>
      </p:sp>
      <p:sp>
        <p:nvSpPr>
          <p:cNvPr id="8" name="Content Placeholder 2"/>
          <p:cNvSpPr>
            <a:spLocks noGrp="1"/>
          </p:cNvSpPr>
          <p:nvPr>
            <p:ph idx="1"/>
          </p:nvPr>
        </p:nvSpPr>
        <p:spPr>
          <a:xfrm>
            <a:off x="685800" y="1828804"/>
            <a:ext cx="8077200" cy="4449763"/>
          </a:xfrm>
        </p:spPr>
        <p:txBody>
          <a:bodyPr/>
          <a:lstStyle>
            <a:lvl1pPr marL="342900" indent="-342900">
              <a:buClr>
                <a:srgbClr val="92D050"/>
              </a:buClr>
              <a:buFont typeface="Wingdings" pitchFamily="2" charset="2"/>
              <a:buChar char="q"/>
              <a:defRPr>
                <a:latin typeface="Tw Cen MT" pitchFamily="34" charset="0"/>
              </a:defRPr>
            </a:lvl1pPr>
            <a:lvl2pPr marL="742950" indent="-285750">
              <a:buClr>
                <a:schemeClr val="accent1">
                  <a:lumMod val="75000"/>
                </a:schemeClr>
              </a:buClr>
              <a:buFont typeface="Wingdings" pitchFamily="2" charset="2"/>
              <a:buChar char="q"/>
              <a:defRPr>
                <a:latin typeface="Tw Cen MT" pitchFamily="34" charset="0"/>
              </a:defRPr>
            </a:lvl2pPr>
            <a:lvl3pPr marL="1143000" indent="-228600">
              <a:buClr>
                <a:srgbClr val="92D050"/>
              </a:buClr>
              <a:buFont typeface="Wingdings" pitchFamily="2" charset="2"/>
              <a:buChar char="§"/>
              <a:defRPr>
                <a:latin typeface="Tw Cen MT" pitchFamily="34" charset="0"/>
              </a:defRPr>
            </a:lvl3pPr>
            <a:lvl4pPr marL="1600200" indent="-228600">
              <a:buClr>
                <a:schemeClr val="accent1">
                  <a:lumMod val="75000"/>
                </a:schemeClr>
              </a:buClr>
              <a:buFont typeface="Wingdings" pitchFamily="2" charset="2"/>
              <a:buChar char="§"/>
              <a:defRPr>
                <a:latin typeface="Tw Cen MT" pitchFamily="34" charset="0"/>
              </a:defRPr>
            </a:lvl4pPr>
            <a:lvl5pPr>
              <a:defRPr>
                <a:latin typeface="Tw Cen MT"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Date Placeholder 3"/>
          <p:cNvSpPr>
            <a:spLocks noGrp="1"/>
          </p:cNvSpPr>
          <p:nvPr>
            <p:ph type="dt" sz="half" idx="10"/>
          </p:nvPr>
        </p:nvSpPr>
        <p:spPr/>
        <p:txBody>
          <a:bodyPr/>
          <a:lstStyle>
            <a:lvl1pPr>
              <a:defRPr>
                <a:solidFill>
                  <a:prstClr val="black">
                    <a:tint val="75000"/>
                  </a:prstClr>
                </a:solidFill>
              </a:defRPr>
            </a:lvl1pPr>
          </a:lstStyle>
          <a:p>
            <a:pPr>
              <a:defRPr/>
            </a:pPr>
            <a:fld id="{A13B1D8E-CD03-4679-BFF5-0F058B372A6F}" type="datetimeFigureOut">
              <a:rPr lang="en-US"/>
              <a:pPr>
                <a:defRPr/>
              </a:pPr>
              <a:t>12/4/2015</a:t>
            </a:fld>
            <a:endParaRPr lang="en-US"/>
          </a:p>
        </p:txBody>
      </p:sp>
      <p:sp>
        <p:nvSpPr>
          <p:cNvPr id="6" name="Footer Placeholder 4"/>
          <p:cNvSpPr>
            <a:spLocks noGrp="1"/>
          </p:cNvSpPr>
          <p:nvPr>
            <p:ph type="ftr" sz="quarter" idx="11"/>
          </p:nvPr>
        </p:nvSpPr>
        <p:spPr/>
        <p:txBody>
          <a:bodyPr/>
          <a:lstStyle>
            <a:lvl1pPr>
              <a:defRPr>
                <a:solidFill>
                  <a:prstClr val="black">
                    <a:tint val="75000"/>
                  </a:prstClr>
                </a:solidFill>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eaLnBrk="1" hangingPunct="1">
              <a:defRPr>
                <a:solidFill>
                  <a:prstClr val="black">
                    <a:tint val="75000"/>
                  </a:prstClr>
                </a:solidFill>
                <a:cs typeface="Arial" pitchFamily="34" charset="0"/>
              </a:defRPr>
            </a:lvl1pPr>
          </a:lstStyle>
          <a:p>
            <a:pPr fontAlgn="base">
              <a:spcBef>
                <a:spcPct val="0"/>
              </a:spcBef>
              <a:spcAft>
                <a:spcPct val="0"/>
              </a:spcAft>
              <a:defRPr/>
            </a:pPr>
            <a:fld id="{CEC0F14B-95D3-42AA-B1DC-EEF213BB2114}" type="slidenum">
              <a:rPr lang="en-US">
                <a:latin typeface="Arial" panose="020B0604020202020204" pitchFamily="34" charset="0"/>
              </a:rPr>
              <a:pPr fontAlgn="base">
                <a:spcBef>
                  <a:spcPct val="0"/>
                </a:spcBef>
                <a:spcAft>
                  <a:spcPct val="0"/>
                </a:spcAft>
                <a:defRPr/>
              </a:pPr>
              <a:t>‹#›</a:t>
            </a:fld>
            <a:endParaRPr lang="en-US">
              <a:latin typeface="Arial" panose="020B0604020202020204" pitchFamily="34" charset="0"/>
            </a:endParaRPr>
          </a:p>
        </p:txBody>
      </p:sp>
    </p:spTree>
    <p:extLst>
      <p:ext uri="{BB962C8B-B14F-4D97-AF65-F5344CB8AC3E}">
        <p14:creationId xmlns:p14="http://schemas.microsoft.com/office/powerpoint/2010/main" val="898771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5122" name="Picture 2" descr="C:\Users\Gina Thurber\AppData\Local\Microsoft\Windows\Temporary Internet Files\Content.Outlook\CEER5K3W\Powerpoint Slide Bkground7 (3).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fld id="{18C846BA-F8E0-4B55-A464-885D036885C2}" type="datetimeFigureOut">
              <a:rPr lang="en-US" smtClean="0"/>
              <a:t>12/4/2015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D46A23-973F-4236-909F-C2F3A35D8698}" type="slidenum">
              <a:rPr lang="en-US" smtClean="0"/>
              <a:t>‹#›</a:t>
            </a:fld>
            <a:endParaRPr lang="en-US"/>
          </a:p>
        </p:txBody>
      </p:sp>
      <p:sp>
        <p:nvSpPr>
          <p:cNvPr id="9" name="Content Placeholder 2"/>
          <p:cNvSpPr>
            <a:spLocks noGrp="1"/>
          </p:cNvSpPr>
          <p:nvPr>
            <p:ph idx="1"/>
          </p:nvPr>
        </p:nvSpPr>
        <p:spPr>
          <a:xfrm>
            <a:off x="838200" y="1752600"/>
            <a:ext cx="8001000" cy="4525963"/>
          </a:xfrm>
        </p:spPr>
        <p:txBody>
          <a:bodyPr/>
          <a:lstStyle>
            <a:lvl1pPr marL="342900" indent="-342900">
              <a:buClr>
                <a:srgbClr val="92D050"/>
              </a:buClr>
              <a:buFont typeface="Wingdings" pitchFamily="2" charset="2"/>
              <a:buChar char="q"/>
              <a:defRPr>
                <a:solidFill>
                  <a:schemeClr val="tx2">
                    <a:lumMod val="50000"/>
                  </a:schemeClr>
                </a:solidFill>
                <a:latin typeface="Tw Cen MT" pitchFamily="34" charset="0"/>
              </a:defRPr>
            </a:lvl1pPr>
            <a:lvl2pPr marL="742950" indent="-285750">
              <a:buClr>
                <a:schemeClr val="accent1">
                  <a:lumMod val="75000"/>
                </a:schemeClr>
              </a:buClr>
              <a:buFont typeface="Wingdings" pitchFamily="2" charset="2"/>
              <a:buChar char="q"/>
              <a:defRPr>
                <a:solidFill>
                  <a:schemeClr val="tx2">
                    <a:lumMod val="50000"/>
                  </a:schemeClr>
                </a:solidFill>
                <a:latin typeface="Tw Cen MT" pitchFamily="34" charset="0"/>
              </a:defRPr>
            </a:lvl2pPr>
            <a:lvl3pPr marL="1143000" indent="-228600">
              <a:buClr>
                <a:srgbClr val="92D050"/>
              </a:buClr>
              <a:buFont typeface="Wingdings" pitchFamily="2" charset="2"/>
              <a:buChar char="§"/>
              <a:defRPr>
                <a:solidFill>
                  <a:schemeClr val="tx2">
                    <a:lumMod val="50000"/>
                  </a:schemeClr>
                </a:solidFill>
                <a:latin typeface="Tw Cen MT" pitchFamily="34" charset="0"/>
              </a:defRPr>
            </a:lvl3pPr>
            <a:lvl4pPr marL="1600200" indent="-228600">
              <a:buClr>
                <a:schemeClr val="accent1">
                  <a:lumMod val="75000"/>
                </a:schemeClr>
              </a:buClr>
              <a:buFont typeface="Wingdings" pitchFamily="2" charset="2"/>
              <a:buChar char="§"/>
              <a:defRPr>
                <a:solidFill>
                  <a:schemeClr val="tx2">
                    <a:lumMod val="50000"/>
                  </a:schemeClr>
                </a:solidFill>
                <a:latin typeface="Tw Cen MT" pitchFamily="34" charset="0"/>
              </a:defRPr>
            </a:lvl4pPr>
            <a:lvl5pPr>
              <a:defRPr>
                <a:latin typeface="Tw Cen MT"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 name="Title 1"/>
          <p:cNvSpPr>
            <a:spLocks noGrp="1"/>
          </p:cNvSpPr>
          <p:nvPr>
            <p:ph type="title"/>
          </p:nvPr>
        </p:nvSpPr>
        <p:spPr>
          <a:xfrm>
            <a:off x="1143000" y="152400"/>
            <a:ext cx="8001000" cy="1143000"/>
          </a:xfrm>
        </p:spPr>
        <p:txBody>
          <a:bodyPr/>
          <a:lstStyle>
            <a:lvl1pPr algn="l">
              <a:defRPr>
                <a:solidFill>
                  <a:schemeClr val="tx2">
                    <a:lumMod val="50000"/>
                  </a:schemeClr>
                </a:solidFill>
                <a:latin typeface="Tw Cen MT"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419088145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6146" name="Picture 2" descr="C:\Users\Gina Thurber\AppData\Local\Microsoft\Windows\Temporary Internet Files\Content.Outlook\CEER5K3W\Powerpoint Slide Bkground9.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371600" y="152400"/>
            <a:ext cx="7772400" cy="1143000"/>
          </a:xfrm>
        </p:spPr>
        <p:txBody>
          <a:bodyPr/>
          <a:lstStyle>
            <a:lvl1pPr algn="l">
              <a:defRPr>
                <a:latin typeface="Tw Cen MT" pitchFamily="34" charset="0"/>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18C846BA-F8E0-4B55-A464-885D036885C2}" type="datetimeFigureOut">
              <a:rPr lang="en-US" smtClean="0"/>
              <a:t>12/4/2015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D46A23-973F-4236-909F-C2F3A35D8698}" type="slidenum">
              <a:rPr lang="en-US" smtClean="0"/>
              <a:t>‹#›</a:t>
            </a:fld>
            <a:endParaRPr lang="en-US"/>
          </a:p>
        </p:txBody>
      </p:sp>
      <p:sp>
        <p:nvSpPr>
          <p:cNvPr id="8" name="Content Placeholder 2"/>
          <p:cNvSpPr>
            <a:spLocks noGrp="1"/>
          </p:cNvSpPr>
          <p:nvPr>
            <p:ph idx="1"/>
          </p:nvPr>
        </p:nvSpPr>
        <p:spPr>
          <a:xfrm>
            <a:off x="685800" y="1828800"/>
            <a:ext cx="8077200" cy="4449763"/>
          </a:xfrm>
        </p:spPr>
        <p:txBody>
          <a:bodyPr/>
          <a:lstStyle>
            <a:lvl1pPr marL="342900" indent="-342900">
              <a:buClr>
                <a:srgbClr val="92D050"/>
              </a:buClr>
              <a:buFont typeface="Wingdings" pitchFamily="2" charset="2"/>
              <a:buChar char="q"/>
              <a:defRPr>
                <a:latin typeface="Tw Cen MT" pitchFamily="34" charset="0"/>
              </a:defRPr>
            </a:lvl1pPr>
            <a:lvl2pPr marL="742950" indent="-285750">
              <a:buClr>
                <a:schemeClr val="accent1">
                  <a:lumMod val="75000"/>
                </a:schemeClr>
              </a:buClr>
              <a:buFont typeface="Wingdings" pitchFamily="2" charset="2"/>
              <a:buChar char="q"/>
              <a:defRPr>
                <a:latin typeface="Tw Cen MT" pitchFamily="34" charset="0"/>
              </a:defRPr>
            </a:lvl2pPr>
            <a:lvl3pPr marL="1143000" indent="-228600">
              <a:buClr>
                <a:srgbClr val="92D050"/>
              </a:buClr>
              <a:buFont typeface="Wingdings" pitchFamily="2" charset="2"/>
              <a:buChar char="§"/>
              <a:defRPr>
                <a:latin typeface="Tw Cen MT" pitchFamily="34" charset="0"/>
              </a:defRPr>
            </a:lvl3pPr>
            <a:lvl4pPr marL="1600200" indent="-228600">
              <a:buClr>
                <a:schemeClr val="accent1">
                  <a:lumMod val="75000"/>
                </a:schemeClr>
              </a:buClr>
              <a:buFont typeface="Wingdings" pitchFamily="2" charset="2"/>
              <a:buChar char="§"/>
              <a:defRPr>
                <a:latin typeface="Tw Cen MT" pitchFamily="34" charset="0"/>
              </a:defRPr>
            </a:lvl4pPr>
            <a:lvl5pPr>
              <a:defRPr>
                <a:latin typeface="Tw Cen MT"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419088145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026" name="Picture 2" descr="C:\Users\Gina Thurber\AppData\Local\Microsoft\Windows\Temporary Internet Files\Content.Outlook\CEER5K3W\Powerpoint Slide Bkground2 (3).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482"/>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362200" y="4419600"/>
            <a:ext cx="6781800" cy="1362075"/>
          </a:xfrm>
        </p:spPr>
        <p:txBody>
          <a:bodyPr anchor="t"/>
          <a:lstStyle>
            <a:lvl1pPr algn="l">
              <a:defRPr sz="4000" b="0" cap="all">
                <a:solidFill>
                  <a:schemeClr val="tx2">
                    <a:lumMod val="50000"/>
                  </a:schemeClr>
                </a:solidFill>
                <a:latin typeface="Tw Cen MT"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2362200" y="5943600"/>
            <a:ext cx="6781800" cy="761999"/>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304841113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2050" name="Picture 2" descr="C:\Users\Gina Thurber\AppData\Local\Microsoft\Windows\Temporary Internet Files\Content.Outlook\CEER5K3W\Powerpoint Slide Bkground (3).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524000" y="1600201"/>
            <a:ext cx="7772400" cy="1066800"/>
          </a:xfrm>
        </p:spPr>
        <p:txBody>
          <a:bodyPr anchor="t"/>
          <a:lstStyle>
            <a:lvl1pPr algn="l">
              <a:defRPr sz="4000" b="0" cap="all">
                <a:solidFill>
                  <a:schemeClr val="bg1"/>
                </a:solidFill>
                <a:latin typeface="Tw Cen MT" pitchFamily="34" charset="0"/>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18C846BA-F8E0-4B55-A464-885D036885C2}" type="datetimeFigureOut">
              <a:rPr lang="en-US" smtClean="0"/>
              <a:t>12/4/2015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D46A23-973F-4236-909F-C2F3A35D8698}" type="slidenum">
              <a:rPr lang="en-US" smtClean="0"/>
              <a:t>‹#›</a:t>
            </a:fld>
            <a:endParaRPr lang="en-US"/>
          </a:p>
        </p:txBody>
      </p:sp>
      <p:sp>
        <p:nvSpPr>
          <p:cNvPr id="8" name="Content Placeholder 2"/>
          <p:cNvSpPr>
            <a:spLocks noGrp="1"/>
          </p:cNvSpPr>
          <p:nvPr>
            <p:ph idx="1"/>
          </p:nvPr>
        </p:nvSpPr>
        <p:spPr>
          <a:xfrm>
            <a:off x="1295400" y="2895601"/>
            <a:ext cx="7315200" cy="3352800"/>
          </a:xfrm>
        </p:spPr>
        <p:txBody>
          <a:bodyPr/>
          <a:lstStyle>
            <a:lvl1pPr marL="342900" indent="-342900">
              <a:buClr>
                <a:srgbClr val="92D050"/>
              </a:buClr>
              <a:buFont typeface="Wingdings" pitchFamily="2" charset="2"/>
              <a:buChar char="q"/>
              <a:defRPr>
                <a:latin typeface="Tw Cen MT" pitchFamily="34" charset="0"/>
              </a:defRPr>
            </a:lvl1pPr>
            <a:lvl2pPr marL="742950" indent="-285750">
              <a:buClr>
                <a:schemeClr val="accent1">
                  <a:lumMod val="75000"/>
                </a:schemeClr>
              </a:buClr>
              <a:buFont typeface="Wingdings" pitchFamily="2" charset="2"/>
              <a:buChar char="q"/>
              <a:defRPr>
                <a:latin typeface="Tw Cen MT" pitchFamily="34" charset="0"/>
              </a:defRPr>
            </a:lvl2pPr>
            <a:lvl3pPr marL="1143000" indent="-228600">
              <a:buClr>
                <a:srgbClr val="92D050"/>
              </a:buClr>
              <a:buFont typeface="Wingdings" pitchFamily="2" charset="2"/>
              <a:buChar char="§"/>
              <a:defRPr>
                <a:latin typeface="Tw Cen MT" pitchFamily="34" charset="0"/>
              </a:defRPr>
            </a:lvl3pPr>
            <a:lvl4pPr marL="1600200" indent="-228600">
              <a:buClr>
                <a:schemeClr val="accent1">
                  <a:lumMod val="75000"/>
                </a:schemeClr>
              </a:buClr>
              <a:buFont typeface="Wingdings" pitchFamily="2" charset="2"/>
              <a:buChar char="§"/>
              <a:defRPr>
                <a:latin typeface="Tw Cen MT" pitchFamily="34" charset="0"/>
              </a:defRPr>
            </a:lvl4pPr>
            <a:lvl5pPr>
              <a:defRPr>
                <a:latin typeface="Tw Cen MT"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377579535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C846BA-F8E0-4B55-A464-885D036885C2}" type="datetimeFigureOut">
              <a:rPr lang="en-US" smtClean="0"/>
              <a:t>12/4/2015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D46A23-973F-4236-909F-C2F3A35D8698}" type="slidenum">
              <a:rPr lang="en-US" smtClean="0"/>
              <a:t>‹#›</a:t>
            </a:fld>
            <a:endParaRPr lang="en-US"/>
          </a:p>
        </p:txBody>
      </p:sp>
    </p:spTree>
    <p:extLst>
      <p:ext uri="{BB962C8B-B14F-4D97-AF65-F5344CB8AC3E}">
        <p14:creationId xmlns:p14="http://schemas.microsoft.com/office/powerpoint/2010/main" val="546837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C846BA-F8E0-4B55-A464-885D036885C2}" type="datetimeFigureOut">
              <a:rPr lang="en-US" smtClean="0"/>
              <a:t>12/4/2015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D46A23-973F-4236-909F-C2F3A35D8698}" type="slidenum">
              <a:rPr lang="en-US" smtClean="0"/>
              <a:t>‹#›</a:t>
            </a:fld>
            <a:endParaRPr lang="en-US"/>
          </a:p>
        </p:txBody>
      </p:sp>
    </p:spTree>
    <p:extLst>
      <p:ext uri="{BB962C8B-B14F-4D97-AF65-F5344CB8AC3E}">
        <p14:creationId xmlns:p14="http://schemas.microsoft.com/office/powerpoint/2010/main" val="1425796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9.xml"/><Relationship Id="rId7"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C846BA-F8E0-4B55-A464-885D036885C2}" type="datetimeFigureOut">
              <a:rPr lang="en-US" smtClean="0"/>
              <a:t>12/4/2015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D46A23-973F-4236-909F-C2F3A35D8698}" type="slidenum">
              <a:rPr lang="en-US" smtClean="0"/>
              <a:t>‹#›</a:t>
            </a:fld>
            <a:endParaRPr lang="en-US"/>
          </a:p>
        </p:txBody>
      </p:sp>
    </p:spTree>
    <p:extLst>
      <p:ext uri="{BB962C8B-B14F-4D97-AF65-F5344CB8AC3E}">
        <p14:creationId xmlns:p14="http://schemas.microsoft.com/office/powerpoint/2010/main" val="1449714498"/>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63" r:id="rId3"/>
    <p:sldLayoutId id="2147483764" r:id="rId4"/>
    <p:sldLayoutId id="2147483765" r:id="rId5"/>
    <p:sldLayoutId id="2147483751" r:id="rId6"/>
    <p:sldLayoutId id="2147483762"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 id="2147483746" r:id="rId1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21"/>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12"/>
          <p:cNvSpPr>
            <a:spLocks noGrp="1"/>
          </p:cNvSpPr>
          <p:nvPr>
            <p:ph type="body" idx="1"/>
          </p:nvPr>
        </p:nvSpPr>
        <p:spPr bwMode="auto">
          <a:xfrm>
            <a:off x="612775" y="1600204"/>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0" y="6248404"/>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rgbClr val="464653"/>
                </a:solidFill>
                <a:latin typeface="Tw Cen MT"/>
                <a:cs typeface="+mn-cs"/>
              </a:defRPr>
            </a:lvl1pPr>
          </a:lstStyle>
          <a:p>
            <a:pPr>
              <a:defRPr/>
            </a:pPr>
            <a:fld id="{73098D51-9CB5-42B5-9DC8-C8064D99AB99}" type="datetimeFigureOut">
              <a:rPr lang="en-US"/>
              <a:pPr>
                <a:defRPr/>
              </a:pPr>
              <a:t>12/4/2015</a:t>
            </a:fld>
            <a:endParaRPr lang="en-US"/>
          </a:p>
        </p:txBody>
      </p:sp>
      <p:sp>
        <p:nvSpPr>
          <p:cNvPr id="3" name="Footer Placeholder 2"/>
          <p:cNvSpPr>
            <a:spLocks noGrp="1"/>
          </p:cNvSpPr>
          <p:nvPr>
            <p:ph type="ftr" sz="quarter" idx="3"/>
          </p:nvPr>
        </p:nvSpPr>
        <p:spPr>
          <a:xfrm>
            <a:off x="609602" y="6248404"/>
            <a:ext cx="5421313" cy="365125"/>
          </a:xfrm>
          <a:prstGeom prst="rect">
            <a:avLst/>
          </a:prstGeom>
        </p:spPr>
        <p:txBody>
          <a:bodyPr vert="horz" anchor="ctr"/>
          <a:lstStyle>
            <a:lvl1pPr algn="r" eaLnBrk="1" fontAlgn="auto" latinLnBrk="0" hangingPunct="1">
              <a:spcBef>
                <a:spcPts val="0"/>
              </a:spcBef>
              <a:spcAft>
                <a:spcPts val="0"/>
              </a:spcAft>
              <a:defRPr kumimoji="0" sz="1400">
                <a:solidFill>
                  <a:srgbClr val="464653"/>
                </a:solidFill>
                <a:latin typeface="Tw Cen MT"/>
                <a:cs typeface="+mn-cs"/>
              </a:defRPr>
            </a:lvl1pPr>
          </a:lstStyle>
          <a:p>
            <a:pPr>
              <a:defRPr/>
            </a:pPr>
            <a:endParaRPr lang="en-US"/>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Tree>
    <p:extLst>
      <p:ext uri="{BB962C8B-B14F-4D97-AF65-F5344CB8AC3E}">
        <p14:creationId xmlns:p14="http://schemas.microsoft.com/office/powerpoint/2010/main" val="1212313232"/>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Lst>
  <p:timing>
    <p:tnLst>
      <p:par>
        <p:cTn id="1" dur="indefinite" restart="never" nodeType="tmRoot"/>
      </p:par>
    </p:tnLst>
  </p:timing>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189" algn="l" rtl="0" fontAlgn="base">
        <a:spcBef>
          <a:spcPct val="0"/>
        </a:spcBef>
        <a:spcAft>
          <a:spcPct val="0"/>
        </a:spcAft>
        <a:defRPr sz="4400">
          <a:solidFill>
            <a:schemeClr val="tx2"/>
          </a:solidFill>
          <a:latin typeface="Tw Cen MT" pitchFamily="34" charset="0"/>
        </a:defRPr>
      </a:lvl6pPr>
      <a:lvl7pPr marL="914377" algn="l" rtl="0" fontAlgn="base">
        <a:spcBef>
          <a:spcPct val="0"/>
        </a:spcBef>
        <a:spcAft>
          <a:spcPct val="0"/>
        </a:spcAft>
        <a:defRPr sz="4400">
          <a:solidFill>
            <a:schemeClr val="tx2"/>
          </a:solidFill>
          <a:latin typeface="Tw Cen MT" pitchFamily="34" charset="0"/>
        </a:defRPr>
      </a:lvl7pPr>
      <a:lvl8pPr marL="1371566" algn="l" rtl="0" fontAlgn="base">
        <a:spcBef>
          <a:spcPct val="0"/>
        </a:spcBef>
        <a:spcAft>
          <a:spcPct val="0"/>
        </a:spcAft>
        <a:defRPr sz="4400">
          <a:solidFill>
            <a:schemeClr val="tx2"/>
          </a:solidFill>
          <a:latin typeface="Tw Cen MT" pitchFamily="34" charset="0"/>
        </a:defRPr>
      </a:lvl8pPr>
      <a:lvl9pPr marL="1828754" algn="l" rtl="0" fontAlgn="base">
        <a:spcBef>
          <a:spcPct val="0"/>
        </a:spcBef>
        <a:spcAft>
          <a:spcPct val="0"/>
        </a:spcAft>
        <a:defRPr sz="4400">
          <a:solidFill>
            <a:schemeClr val="tx2"/>
          </a:solidFill>
          <a:latin typeface="Tw Cen MT" pitchFamily="34" charset="0"/>
        </a:defRPr>
      </a:lvl9pPr>
    </p:titleStyle>
    <p:bodyStyle>
      <a:lvl1pPr marL="319080" indent="-319080"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47" indent="-273044" algn="l" rtl="0" eaLnBrk="0" fontAlgn="base" hangingPunct="0">
        <a:spcBef>
          <a:spcPts val="551"/>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377" indent="-228594"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566" indent="-228594" algn="l" rtl="0" eaLnBrk="0" fontAlgn="base" hangingPunct="0">
        <a:spcBef>
          <a:spcPts val="400"/>
        </a:spcBef>
        <a:spcAft>
          <a:spcPct val="0"/>
        </a:spcAft>
        <a:buClr>
          <a:srgbClr val="D2DA7A"/>
        </a:buClr>
        <a:buSzPct val="75000"/>
        <a:buFont typeface="Wingdings" pitchFamily="2" charset="2"/>
        <a:buChar char=""/>
        <a:defRPr sz="2000" kern="1200">
          <a:solidFill>
            <a:schemeClr val="tx1"/>
          </a:solidFill>
          <a:latin typeface="+mn-lt"/>
          <a:ea typeface="+mn-ea"/>
          <a:cs typeface="+mn-cs"/>
        </a:defRPr>
      </a:lvl4pPr>
      <a:lvl5pPr marL="1828754" indent="-228594" algn="l" rtl="0" eaLnBrk="0" fontAlgn="base" hangingPunct="0">
        <a:spcBef>
          <a:spcPts val="400"/>
        </a:spcBef>
        <a:spcAft>
          <a:spcPct val="0"/>
        </a:spcAft>
        <a:buClr>
          <a:srgbClr val="FFC000"/>
        </a:buClr>
        <a:buSzPct val="65000"/>
        <a:buFont typeface="Wingdings" pitchFamily="2" charset="2"/>
        <a:buChar char=""/>
        <a:defRPr sz="2000" kern="1200">
          <a:solidFill>
            <a:schemeClr val="tx1"/>
          </a:solidFill>
          <a:latin typeface="+mn-lt"/>
          <a:ea typeface="+mn-ea"/>
          <a:cs typeface="+mn-cs"/>
        </a:defRPr>
      </a:lvl5pPr>
      <a:lvl6pPr marL="2103067" indent="-228594"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381" indent="-228594"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694" indent="-228594"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07" indent="-228594"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89" algn="l" rtl="0" eaLnBrk="1" latinLnBrk="0" hangingPunct="1">
        <a:defRPr kumimoji="0" kern="1200">
          <a:solidFill>
            <a:schemeClr val="tx1"/>
          </a:solidFill>
          <a:latin typeface="+mn-lt"/>
          <a:ea typeface="+mn-ea"/>
          <a:cs typeface="+mn-cs"/>
        </a:defRPr>
      </a:lvl2pPr>
      <a:lvl3pPr marL="914377" algn="l" rtl="0" eaLnBrk="1" latinLnBrk="0" hangingPunct="1">
        <a:defRPr kumimoji="0" kern="1200">
          <a:solidFill>
            <a:schemeClr val="tx1"/>
          </a:solidFill>
          <a:latin typeface="+mn-lt"/>
          <a:ea typeface="+mn-ea"/>
          <a:cs typeface="+mn-cs"/>
        </a:defRPr>
      </a:lvl3pPr>
      <a:lvl4pPr marL="1371566" algn="l" rtl="0" eaLnBrk="1" latinLnBrk="0" hangingPunct="1">
        <a:defRPr kumimoji="0" kern="1200">
          <a:solidFill>
            <a:schemeClr val="tx1"/>
          </a:solidFill>
          <a:latin typeface="+mn-lt"/>
          <a:ea typeface="+mn-ea"/>
          <a:cs typeface="+mn-cs"/>
        </a:defRPr>
      </a:lvl4pPr>
      <a:lvl5pPr marL="1828754" algn="l" rtl="0" eaLnBrk="1" latinLnBrk="0" hangingPunct="1">
        <a:defRPr kumimoji="0" kern="1200">
          <a:solidFill>
            <a:schemeClr val="tx1"/>
          </a:solidFill>
          <a:latin typeface="+mn-lt"/>
          <a:ea typeface="+mn-ea"/>
          <a:cs typeface="+mn-cs"/>
        </a:defRPr>
      </a:lvl5pPr>
      <a:lvl6pPr marL="2285943" algn="l" rtl="0" eaLnBrk="1" latinLnBrk="0" hangingPunct="1">
        <a:defRPr kumimoji="0" kern="1200">
          <a:solidFill>
            <a:schemeClr val="tx1"/>
          </a:solidFill>
          <a:latin typeface="+mn-lt"/>
          <a:ea typeface="+mn-ea"/>
          <a:cs typeface="+mn-cs"/>
        </a:defRPr>
      </a:lvl6pPr>
      <a:lvl7pPr marL="2743131" algn="l" rtl="0" eaLnBrk="1" latinLnBrk="0" hangingPunct="1">
        <a:defRPr kumimoji="0" kern="1200">
          <a:solidFill>
            <a:schemeClr val="tx1"/>
          </a:solidFill>
          <a:latin typeface="+mn-lt"/>
          <a:ea typeface="+mn-ea"/>
          <a:cs typeface="+mn-cs"/>
        </a:defRPr>
      </a:lvl7pPr>
      <a:lvl8pPr marL="3200320" algn="l" rtl="0" eaLnBrk="1" latinLnBrk="0" hangingPunct="1">
        <a:defRPr kumimoji="0" kern="1200">
          <a:solidFill>
            <a:schemeClr val="tx1"/>
          </a:solidFill>
          <a:latin typeface="+mn-lt"/>
          <a:ea typeface="+mn-ea"/>
          <a:cs typeface="+mn-cs"/>
        </a:defRPr>
      </a:lvl8pPr>
      <a:lvl9pPr marL="3657509"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21"/>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6147" name="Text Placeholder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rgbClr val="464653"/>
                </a:solidFill>
                <a:latin typeface="Tw Cen MT"/>
                <a:cs typeface="+mn-cs"/>
              </a:defRPr>
            </a:lvl1pPr>
          </a:lstStyle>
          <a:p>
            <a:pPr>
              <a:defRPr/>
            </a:pPr>
            <a:fld id="{309FE663-8B65-41AD-93C7-303B93F4D1CA}" type="datetimeFigureOut">
              <a:rPr lang="en-US"/>
              <a:pPr>
                <a:defRPr/>
              </a:pPr>
              <a:t>12/4/2015</a:t>
            </a:fld>
            <a:endParaRPr lang="en-US"/>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rgbClr val="464653"/>
                </a:solidFill>
                <a:latin typeface="Tw Cen MT"/>
                <a:cs typeface="+mn-cs"/>
              </a:defRPr>
            </a:lvl1pPr>
          </a:lstStyle>
          <a:p>
            <a:pPr>
              <a:defRPr/>
            </a:pPr>
            <a:endParaRPr lang="en-US"/>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Tree>
    <p:extLst>
      <p:ext uri="{BB962C8B-B14F-4D97-AF65-F5344CB8AC3E}">
        <p14:creationId xmlns:p14="http://schemas.microsoft.com/office/powerpoint/2010/main" val="3513591128"/>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Lst>
  <p:timing>
    <p:tnLst>
      <p:par>
        <p:cTn id="1" dur="indefinite" restart="never" nodeType="tmRoot"/>
      </p:par>
    </p:tnLst>
  </p:timing>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anose="05000000000000000000"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anose="05020102010507070707"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anose="05000000000000000000"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D2DA7A"/>
        </a:buClr>
        <a:buSzPct val="75000"/>
        <a:buFont typeface="Wingdings" panose="05000000000000000000"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FFC000"/>
        </a:buClr>
        <a:buSzPct val="65000"/>
        <a:buFont typeface="Wingdings" panose="05000000000000000000"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30.W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ideo" Target="https://www.youtube.com/embed/Bf9WvEAXsls" TargetMode="External"/><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WMF"/><Relationship Id="rId7"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WMF"/><Relationship Id="rId5" Type="http://schemas.openxmlformats.org/officeDocument/2006/relationships/image" Target="../media/image19.JPG"/><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The masterpiece Living</a:t>
            </a:r>
            <a:br>
              <a:rPr lang="en-US" sz="4400" dirty="0" smtClean="0"/>
            </a:br>
            <a:r>
              <a:rPr lang="en-US" sz="4400" dirty="0" smtClean="0"/>
              <a:t>core experience</a:t>
            </a:r>
            <a:endParaRPr lang="en-US" sz="4400" dirty="0"/>
          </a:p>
        </p:txBody>
      </p:sp>
      <p:sp>
        <p:nvSpPr>
          <p:cNvPr id="3" name="Text Placeholder 2"/>
          <p:cNvSpPr>
            <a:spLocks noGrp="1"/>
          </p:cNvSpPr>
          <p:nvPr>
            <p:ph type="body" idx="1"/>
          </p:nvPr>
        </p:nvSpPr>
        <p:spPr>
          <a:xfrm>
            <a:off x="2362200" y="5943600"/>
            <a:ext cx="7010400" cy="761999"/>
          </a:xfrm>
        </p:spPr>
        <p:txBody>
          <a:bodyPr>
            <a:noAutofit/>
          </a:bodyPr>
          <a:lstStyle/>
          <a:p>
            <a:r>
              <a:rPr lang="en-US" sz="3200" dirty="0" smtClean="0"/>
              <a:t>Successful Aging &amp; Our Organization</a:t>
            </a:r>
            <a:endParaRPr lang="en-US" sz="3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661262"/>
            <a:ext cx="4686954" cy="3467584"/>
          </a:xfrm>
          <a:prstGeom prst="rect">
            <a:avLst/>
          </a:prstGeom>
        </p:spPr>
      </p:pic>
    </p:spTree>
    <p:extLst>
      <p:ext uri="{BB962C8B-B14F-4D97-AF65-F5344CB8AC3E}">
        <p14:creationId xmlns:p14="http://schemas.microsoft.com/office/powerpoint/2010/main" val="6660633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267221788"/>
              </p:ext>
            </p:extLst>
          </p:nvPr>
        </p:nvGraphicFramePr>
        <p:xfrm>
          <a:off x="457200" y="127000"/>
          <a:ext cx="9144000" cy="665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994592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i4.mirror.co.uk/incoming/article1512309.ece/alternates/s2197/Professor%20Stephen%20Hawking%20in%20the%20latest%20Go%20Compare%20adve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7032"/>
            <a:ext cx="10339312" cy="6885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3444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dirty="0" smtClean="0"/>
              <a:t>Sue</a:t>
            </a:r>
            <a:endParaRPr lang="en-US" dirty="0"/>
          </a:p>
        </p:txBody>
      </p:sp>
      <p:pic>
        <p:nvPicPr>
          <p:cNvPr id="4" name="Picture 2" descr="C:\Documents and Settings\tbeshwate\My Documents\masterpieceliving\Newsletter\Nov Dec 09\Sue Bennett_Walking trip 09.jpg"/>
          <p:cNvPicPr>
            <a:picLocks noGrp="1" noChangeAspect="1" noChangeArrowheads="1"/>
          </p:cNvPicPr>
          <p:nvPr>
            <p:ph idx="13"/>
          </p:nvPr>
        </p:nvPicPr>
        <p:blipFill rotWithShape="1">
          <a:blip r:embed="rId3" cstate="print"/>
          <a:stretch/>
        </p:blipFill>
        <p:spPr>
          <a:xfrm>
            <a:off x="3429000" y="152400"/>
            <a:ext cx="4936255" cy="65796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3190181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9200" y="1524000"/>
            <a:ext cx="7924800" cy="5334000"/>
          </a:xfrm>
          <a:prstGeom prst="rect">
            <a:avLst/>
          </a:prstGeom>
          <a:solidFill>
            <a:srgbClr val="FDF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Inclusivity</a:t>
            </a:r>
            <a:endParaRPr lang="en-US" dirty="0"/>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5486" t="8419" r="15486" b="5717"/>
          <a:stretch/>
        </p:blipFill>
        <p:spPr>
          <a:xfrm>
            <a:off x="2819400" y="1631795"/>
            <a:ext cx="4114800" cy="5118410"/>
          </a:xfrm>
        </p:spPr>
      </p:pic>
    </p:spTree>
    <p:extLst>
      <p:ext uri="{BB962C8B-B14F-4D97-AF65-F5344CB8AC3E}">
        <p14:creationId xmlns:p14="http://schemas.microsoft.com/office/powerpoint/2010/main" val="26245870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Does our Society View Aging? </a:t>
            </a:r>
            <a:endParaRPr lang="en-US" dirty="0"/>
          </a:p>
        </p:txBody>
      </p:sp>
      <p:sp>
        <p:nvSpPr>
          <p:cNvPr id="13" name="Content Placeholder 12"/>
          <p:cNvSpPr>
            <a:spLocks noGrp="1"/>
          </p:cNvSpPr>
          <p:nvPr>
            <p:ph idx="1"/>
          </p:nvPr>
        </p:nvSpPr>
        <p:spPr/>
        <p:txBody>
          <a:bodyPr/>
          <a:lstStyle/>
          <a:p>
            <a:endParaRPr lang="en-US"/>
          </a:p>
        </p:txBody>
      </p:sp>
      <p:pic>
        <p:nvPicPr>
          <p:cNvPr id="4" name="Picture 2" descr="C:\Users\gthurber\Pictures\Fun\Image1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866" y="2032464"/>
            <a:ext cx="4360069" cy="4246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7"/>
          <p:cNvGrpSpPr>
            <a:grpSpLocks/>
          </p:cNvGrpSpPr>
          <p:nvPr/>
        </p:nvGrpSpPr>
        <p:grpSpPr bwMode="auto">
          <a:xfrm>
            <a:off x="4534603" y="1995888"/>
            <a:ext cx="4636829" cy="4216895"/>
            <a:chOff x="1043100" y="1435229"/>
            <a:chExt cx="7251902" cy="5042044"/>
          </a:xfrm>
        </p:grpSpPr>
        <p:pic>
          <p:nvPicPr>
            <p:cNvPr id="6" name="Picture 2" descr="C:\Users\gthurber\Pictures\Masterpiece\successful aging curve graph.jpg"/>
            <p:cNvPicPr>
              <a:picLocks noChangeAspect="1" noChangeArrowheads="1"/>
            </p:cNvPicPr>
            <p:nvPr/>
          </p:nvPicPr>
          <p:blipFill>
            <a:blip r:embed="rId4">
              <a:extLst>
                <a:ext uri="{28A0092B-C50C-407E-A947-70E740481C1C}">
                  <a14:useLocalDpi xmlns:a14="http://schemas.microsoft.com/office/drawing/2010/main" val="0"/>
                </a:ext>
              </a:extLst>
            </a:blip>
            <a:srcRect l="5257" t="3368" b="7401"/>
            <a:stretch>
              <a:fillRect/>
            </a:stretch>
          </p:blipFill>
          <p:spPr bwMode="auto">
            <a:xfrm>
              <a:off x="1043100" y="1435229"/>
              <a:ext cx="7251902" cy="5042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5334572" y="2133260"/>
              <a:ext cx="2286491" cy="4569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8" name="Rectangle 7"/>
            <p:cNvSpPr/>
            <p:nvPr/>
          </p:nvSpPr>
          <p:spPr>
            <a:xfrm>
              <a:off x="7314960" y="2286567"/>
              <a:ext cx="534906" cy="30469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9" name="Isosceles Triangle 8"/>
            <p:cNvSpPr/>
            <p:nvPr/>
          </p:nvSpPr>
          <p:spPr>
            <a:xfrm rot="10800000">
              <a:off x="7314960" y="5333546"/>
              <a:ext cx="610658" cy="456973"/>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0" name="Isosceles Triangle 9"/>
            <p:cNvSpPr/>
            <p:nvPr/>
          </p:nvSpPr>
          <p:spPr>
            <a:xfrm rot="10532259">
              <a:off x="4927329" y="2197434"/>
              <a:ext cx="686412" cy="38032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grpSp>
    </p:spTree>
    <p:extLst>
      <p:ext uri="{BB962C8B-B14F-4D97-AF65-F5344CB8AC3E}">
        <p14:creationId xmlns:p14="http://schemas.microsoft.com/office/powerpoint/2010/main" val="23276835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3"/>
          </p:nvPr>
        </p:nvSpPr>
        <p:spPr/>
        <p:txBody>
          <a:bodyPr/>
          <a:lstStyle/>
          <a:p>
            <a:endParaRPr lang="en-US"/>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7500" t="6263" r="8333" b="6249"/>
          <a:stretch/>
        </p:blipFill>
        <p:spPr>
          <a:xfrm>
            <a:off x="1397000" y="914400"/>
            <a:ext cx="7515256" cy="5208593"/>
          </a:xfrm>
          <a:prstGeom prst="rect">
            <a:avLst/>
          </a:prstGeom>
        </p:spPr>
      </p:pic>
      <p:sp>
        <p:nvSpPr>
          <p:cNvPr id="7" name="Content Placeholder 2"/>
          <p:cNvSpPr txBox="1">
            <a:spLocks/>
          </p:cNvSpPr>
          <p:nvPr/>
        </p:nvSpPr>
        <p:spPr>
          <a:xfrm>
            <a:off x="5534842" y="2606301"/>
            <a:ext cx="2971800" cy="44497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smtClean="0"/>
              <a:t>2. </a:t>
            </a:r>
            <a:r>
              <a:rPr lang="en-US" sz="2800" i="1" smtClean="0"/>
              <a:t>Prejudice against our feared future self</a:t>
            </a:r>
            <a:endParaRPr lang="en-US" sz="2800" i="1" dirty="0" smtClean="0"/>
          </a:p>
        </p:txBody>
      </p:sp>
      <p:sp>
        <p:nvSpPr>
          <p:cNvPr id="8" name="Rectangle 7"/>
          <p:cNvSpPr/>
          <p:nvPr/>
        </p:nvSpPr>
        <p:spPr>
          <a:xfrm>
            <a:off x="2157428" y="2572434"/>
            <a:ext cx="2971800" cy="1815882"/>
          </a:xfrm>
          <a:prstGeom prst="rect">
            <a:avLst/>
          </a:prstGeom>
        </p:spPr>
        <p:txBody>
          <a:bodyPr wrap="square">
            <a:spAutoFit/>
          </a:bodyPr>
          <a:lstStyle/>
          <a:p>
            <a:r>
              <a:rPr lang="en-US" sz="2800" dirty="0" smtClean="0"/>
              <a:t>1. Discrimination </a:t>
            </a:r>
            <a:r>
              <a:rPr lang="en-US" sz="2800" dirty="0"/>
              <a:t>against a person of a certain age group.</a:t>
            </a:r>
          </a:p>
        </p:txBody>
      </p:sp>
      <p:sp>
        <p:nvSpPr>
          <p:cNvPr id="9" name="Title 1"/>
          <p:cNvSpPr txBox="1">
            <a:spLocks/>
          </p:cNvSpPr>
          <p:nvPr/>
        </p:nvSpPr>
        <p:spPr>
          <a:xfrm>
            <a:off x="2157428" y="1333500"/>
            <a:ext cx="77724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kern="1200">
                <a:solidFill>
                  <a:schemeClr val="tx2">
                    <a:lumMod val="50000"/>
                  </a:schemeClr>
                </a:solidFill>
                <a:latin typeface="Tw Cen MT" pitchFamily="34" charset="0"/>
                <a:ea typeface="+mj-ea"/>
                <a:cs typeface="+mj-cs"/>
              </a:defRPr>
            </a:lvl1pPr>
          </a:lstStyle>
          <a:p>
            <a:r>
              <a:rPr lang="en-US" dirty="0" err="1" smtClean="0">
                <a:solidFill>
                  <a:schemeClr val="tx1"/>
                </a:solidFill>
                <a:latin typeface="+mn-lt"/>
              </a:rPr>
              <a:t>age</a:t>
            </a:r>
            <a:r>
              <a:rPr lang="en-US" dirty="0" err="1" smtClean="0">
                <a:solidFill>
                  <a:schemeClr val="tx1"/>
                </a:solidFill>
                <a:latin typeface="+mn-lt"/>
                <a:sym typeface="Wingdings 2" panose="05020102010507070707" pitchFamily="18" charset="2"/>
              </a:rPr>
              <a:t></a:t>
            </a:r>
            <a:r>
              <a:rPr lang="en-US" dirty="0" err="1" smtClean="0">
                <a:solidFill>
                  <a:schemeClr val="tx1"/>
                </a:solidFill>
                <a:latin typeface="+mn-lt"/>
              </a:rPr>
              <a:t>ism</a:t>
            </a:r>
            <a:r>
              <a:rPr lang="en-US" dirty="0" smtClean="0">
                <a:solidFill>
                  <a:schemeClr val="tx1"/>
                </a:solidFill>
                <a:latin typeface="+mn-lt"/>
              </a:rPr>
              <a:t>           </a:t>
            </a:r>
            <a:r>
              <a:rPr lang="en-US" sz="4000" dirty="0" smtClean="0">
                <a:solidFill>
                  <a:schemeClr val="tx1"/>
                </a:solidFill>
                <a:latin typeface="+mn-lt"/>
              </a:rPr>
              <a:t>(</a:t>
            </a:r>
            <a:r>
              <a:rPr lang="en-US" sz="4000" b="1" dirty="0" err="1" smtClean="0">
                <a:solidFill>
                  <a:schemeClr val="tx1"/>
                </a:solidFill>
                <a:latin typeface="+mn-lt"/>
              </a:rPr>
              <a:t>ey</a:t>
            </a:r>
            <a:r>
              <a:rPr lang="en-US" sz="4000" dirty="0" smtClean="0">
                <a:solidFill>
                  <a:schemeClr val="tx1"/>
                </a:solidFill>
                <a:latin typeface="+mn-lt"/>
              </a:rPr>
              <a:t>-</a:t>
            </a:r>
            <a:r>
              <a:rPr lang="en-US" sz="4000" dirty="0" err="1" smtClean="0">
                <a:solidFill>
                  <a:schemeClr val="tx1"/>
                </a:solidFill>
                <a:latin typeface="+mn-lt"/>
              </a:rPr>
              <a:t>jiz</a:t>
            </a:r>
            <a:r>
              <a:rPr lang="en-US" sz="4000" dirty="0" smtClean="0">
                <a:solidFill>
                  <a:schemeClr val="tx1"/>
                </a:solidFill>
                <a:latin typeface="+mn-lt"/>
              </a:rPr>
              <a:t>-</a:t>
            </a:r>
            <a:r>
              <a:rPr lang="en-US" sz="4000" i="1" dirty="0" smtClean="0">
                <a:solidFill>
                  <a:schemeClr val="tx1"/>
                </a:solidFill>
                <a:latin typeface="+mn-lt"/>
              </a:rPr>
              <a:t>uh</a:t>
            </a:r>
            <a:r>
              <a:rPr lang="en-US" sz="4000" dirty="0" smtClean="0">
                <a:solidFill>
                  <a:schemeClr val="tx1"/>
                </a:solidFill>
                <a:latin typeface="+mn-lt"/>
              </a:rPr>
              <a:t> m) </a:t>
            </a:r>
            <a:r>
              <a:rPr lang="en-US" sz="4000" i="1" dirty="0" smtClean="0">
                <a:solidFill>
                  <a:schemeClr val="tx1"/>
                </a:solidFill>
                <a:latin typeface="+mn-lt"/>
              </a:rPr>
              <a:t>n.</a:t>
            </a:r>
            <a:endParaRPr lang="en-US" sz="4000" i="1" dirty="0">
              <a:solidFill>
                <a:schemeClr val="tx1"/>
              </a:solidFill>
              <a:latin typeface="+mn-lt"/>
            </a:endParaRPr>
          </a:p>
        </p:txBody>
      </p:sp>
    </p:spTree>
    <p:extLst>
      <p:ext uri="{BB962C8B-B14F-4D97-AF65-F5344CB8AC3E}">
        <p14:creationId xmlns:p14="http://schemas.microsoft.com/office/powerpoint/2010/main" val="15979330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600" y="2057400"/>
            <a:ext cx="3606394" cy="408664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6400" y="2612786"/>
            <a:ext cx="2438400" cy="3531256"/>
          </a:xfrm>
          <a:prstGeom prst="rect">
            <a:avLst/>
          </a:prstGeom>
        </p:spPr>
      </p:pic>
      <p:sp>
        <p:nvSpPr>
          <p:cNvPr id="8" name="Content Placeholder 7"/>
          <p:cNvSpPr>
            <a:spLocks noGrp="1"/>
          </p:cNvSpPr>
          <p:nvPr>
            <p:ph idx="1"/>
          </p:nvPr>
        </p:nvSpPr>
        <p:spPr/>
        <p:txBody>
          <a:bodyPr/>
          <a:lstStyle/>
          <a:p>
            <a:endParaRPr lang="en-US"/>
          </a:p>
        </p:txBody>
      </p:sp>
      <p:sp>
        <p:nvSpPr>
          <p:cNvPr id="7" name="Title 6"/>
          <p:cNvSpPr>
            <a:spLocks noGrp="1"/>
          </p:cNvSpPr>
          <p:nvPr>
            <p:ph type="title"/>
          </p:nvPr>
        </p:nvSpPr>
        <p:spPr/>
        <p:txBody>
          <a:bodyPr/>
          <a:lstStyle/>
          <a:p>
            <a:endParaRPr lang="en-US"/>
          </a:p>
        </p:txBody>
      </p:sp>
    </p:spTree>
    <p:extLst>
      <p:ext uri="{BB962C8B-B14F-4D97-AF65-F5344CB8AC3E}">
        <p14:creationId xmlns:p14="http://schemas.microsoft.com/office/powerpoint/2010/main" val="17333618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1784" y="152400"/>
            <a:ext cx="7924800" cy="1143000"/>
          </a:xfrm>
        </p:spPr>
        <p:txBody>
          <a:bodyPr>
            <a:normAutofit/>
          </a:bodyPr>
          <a:lstStyle/>
          <a:p>
            <a:pPr algn="ctr"/>
            <a:r>
              <a:rPr lang="en-US" sz="4800" dirty="0" smtClean="0"/>
              <a:t>How do you know?</a:t>
            </a:r>
            <a:endParaRPr lang="en-US" sz="4800" dirty="0"/>
          </a:p>
        </p:txBody>
      </p:sp>
      <p:sp>
        <p:nvSpPr>
          <p:cNvPr id="3" name="Content Placeholder 2"/>
          <p:cNvSpPr>
            <a:spLocks noGrp="1"/>
          </p:cNvSpPr>
          <p:nvPr>
            <p:ph idx="1"/>
          </p:nvPr>
        </p:nvSpPr>
        <p:spPr>
          <a:xfrm>
            <a:off x="484584" y="2438401"/>
            <a:ext cx="8382000" cy="1219200"/>
          </a:xfrm>
        </p:spPr>
        <p:txBody>
          <a:bodyPr>
            <a:noAutofit/>
          </a:bodyPr>
          <a:lstStyle/>
          <a:p>
            <a:pPr marL="0" indent="0" algn="ctr">
              <a:buNone/>
            </a:pPr>
            <a:r>
              <a:rPr lang="en-US" sz="7200" dirty="0"/>
              <a:t>They can’t because they’re ____.</a:t>
            </a:r>
          </a:p>
        </p:txBody>
      </p:sp>
    </p:spTree>
    <p:extLst>
      <p:ext uri="{BB962C8B-B14F-4D97-AF65-F5344CB8AC3E}">
        <p14:creationId xmlns:p14="http://schemas.microsoft.com/office/powerpoint/2010/main" val="8111812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905000" y="1207129"/>
            <a:ext cx="6107997" cy="4355469"/>
            <a:chOff x="2163515" y="2953815"/>
            <a:chExt cx="4428446" cy="3149604"/>
          </a:xfrm>
        </p:grpSpPr>
        <p:sp>
          <p:nvSpPr>
            <p:cNvPr id="7" name="Curved Right Arrow 6"/>
            <p:cNvSpPr/>
            <p:nvPr/>
          </p:nvSpPr>
          <p:spPr>
            <a:xfrm>
              <a:off x="2163515" y="3199252"/>
              <a:ext cx="1136915" cy="222227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8" name="Curved Left Arrow 7"/>
            <p:cNvSpPr/>
            <p:nvPr/>
          </p:nvSpPr>
          <p:spPr>
            <a:xfrm flipV="1">
              <a:off x="5542502" y="3127662"/>
              <a:ext cx="1049459" cy="216695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9" name="TextBox 8"/>
            <p:cNvSpPr txBox="1"/>
            <p:nvPr/>
          </p:nvSpPr>
          <p:spPr>
            <a:xfrm>
              <a:off x="3221989" y="2953815"/>
              <a:ext cx="2390580" cy="511899"/>
            </a:xfrm>
            <a:prstGeom prst="rect">
              <a:avLst/>
            </a:prstGeom>
            <a:noFill/>
          </p:spPr>
          <p:txBody>
            <a:bodyPr wrap="square" rtlCol="0">
              <a:spAutoFit/>
            </a:bodyPr>
            <a:lstStyle/>
            <a:p>
              <a:pPr algn="ctr"/>
              <a:r>
                <a:rPr lang="en-US" sz="4000" b="1" dirty="0">
                  <a:solidFill>
                    <a:srgbClr val="464653"/>
                  </a:solidFill>
                  <a:latin typeface="Century Gothic"/>
                  <a:cs typeface="Arial" pitchFamily="34" charset="0"/>
                </a:rPr>
                <a:t>Language</a:t>
              </a:r>
              <a:endParaRPr lang="en-US" sz="3200" b="1" dirty="0">
                <a:solidFill>
                  <a:srgbClr val="464653"/>
                </a:solidFill>
                <a:latin typeface="Century Gothic"/>
                <a:cs typeface="Arial" pitchFamily="34" charset="0"/>
              </a:endParaRPr>
            </a:p>
          </p:txBody>
        </p:sp>
        <p:sp>
          <p:nvSpPr>
            <p:cNvPr id="10" name="TextBox 9"/>
            <p:cNvSpPr txBox="1"/>
            <p:nvPr/>
          </p:nvSpPr>
          <p:spPr>
            <a:xfrm>
              <a:off x="3191282" y="4434183"/>
              <a:ext cx="2396267" cy="1669236"/>
            </a:xfrm>
            <a:prstGeom prst="rect">
              <a:avLst/>
            </a:prstGeom>
            <a:noFill/>
          </p:spPr>
          <p:txBody>
            <a:bodyPr wrap="square" rtlCol="0">
              <a:spAutoFit/>
            </a:bodyPr>
            <a:lstStyle/>
            <a:p>
              <a:pPr algn="ctr"/>
              <a:r>
                <a:rPr lang="en-US" sz="3600" b="1" dirty="0">
                  <a:solidFill>
                    <a:srgbClr val="464653"/>
                  </a:solidFill>
                  <a:latin typeface="Century Gothic"/>
                  <a:cs typeface="Arial" pitchFamily="34" charset="0"/>
                </a:rPr>
                <a:t>Attitudes</a:t>
              </a:r>
            </a:p>
            <a:p>
              <a:pPr algn="ctr"/>
              <a:r>
                <a:rPr lang="en-US" sz="3600" b="1" dirty="0">
                  <a:solidFill>
                    <a:srgbClr val="464653"/>
                  </a:solidFill>
                  <a:latin typeface="Century Gothic"/>
                  <a:cs typeface="Arial" pitchFamily="34" charset="0"/>
                </a:rPr>
                <a:t>Beliefs</a:t>
              </a:r>
            </a:p>
            <a:p>
              <a:pPr algn="ctr"/>
              <a:r>
                <a:rPr lang="en-US" sz="3600" b="1" dirty="0" smtClean="0">
                  <a:solidFill>
                    <a:srgbClr val="464653"/>
                  </a:solidFill>
                  <a:latin typeface="Century Gothic"/>
                  <a:cs typeface="Arial" pitchFamily="34" charset="0"/>
                </a:rPr>
                <a:t>Values</a:t>
              </a:r>
            </a:p>
            <a:p>
              <a:pPr algn="ctr"/>
              <a:r>
                <a:rPr lang="en-US" sz="3600" b="1" dirty="0" smtClean="0">
                  <a:solidFill>
                    <a:srgbClr val="464653"/>
                  </a:solidFill>
                  <a:latin typeface="Century Gothic"/>
                </a:rPr>
                <a:t>(Culture)</a:t>
              </a:r>
              <a:endParaRPr lang="en-US" sz="3600" b="1" dirty="0">
                <a:solidFill>
                  <a:srgbClr val="464653"/>
                </a:solidFill>
                <a:latin typeface="Century Gothic"/>
                <a:cs typeface="Arial" pitchFamily="34" charset="0"/>
              </a:endParaRPr>
            </a:p>
          </p:txBody>
        </p:sp>
      </p:grpSp>
    </p:spTree>
    <p:extLst>
      <p:ext uri="{BB962C8B-B14F-4D97-AF65-F5344CB8AC3E}">
        <p14:creationId xmlns:p14="http://schemas.microsoft.com/office/powerpoint/2010/main" val="5248992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Power of Words</a:t>
            </a:r>
            <a:endParaRPr lang="en-US" dirty="0"/>
          </a:p>
        </p:txBody>
      </p:sp>
      <p:pic>
        <p:nvPicPr>
          <p:cNvPr id="5" name="Bf9WvEAXsls"/>
          <p:cNvPicPr>
            <a:picLocks noGrp="1" noRot="1" noChangeAspect="1"/>
          </p:cNvPicPr>
          <p:nvPr>
            <p:ph idx="1"/>
            <a:videoFile r:link="rId1"/>
          </p:nvPr>
        </p:nvPicPr>
        <p:blipFill>
          <a:blip r:embed="rId4"/>
          <a:stretch>
            <a:fillRect/>
          </a:stretch>
        </p:blipFill>
        <p:spPr>
          <a:xfrm>
            <a:off x="1468968" y="2133600"/>
            <a:ext cx="7044266" cy="3962400"/>
          </a:xfrm>
          <a:prstGeom prst="rect">
            <a:avLst/>
          </a:prstGeom>
        </p:spPr>
      </p:pic>
    </p:spTree>
    <p:extLst>
      <p:ext uri="{BB962C8B-B14F-4D97-AF65-F5344CB8AC3E}">
        <p14:creationId xmlns:p14="http://schemas.microsoft.com/office/powerpoint/2010/main" val="31133514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753952" y="2970107"/>
            <a:ext cx="7772400" cy="1470025"/>
          </a:xfrm>
        </p:spPr>
        <p:txBody>
          <a:bodyPr/>
          <a:lstStyle/>
          <a:p>
            <a:r>
              <a:rPr lang="en-US" dirty="0" smtClean="0"/>
              <a:t/>
            </a:r>
            <a:br>
              <a:rPr lang="en-US" dirty="0" smtClean="0"/>
            </a:br>
            <a:r>
              <a:rPr lang="en-US" dirty="0" smtClean="0"/>
              <a:t>Welcomes Masterpiece Living</a:t>
            </a:r>
            <a:endParaRPr lang="en-US" dirty="0"/>
          </a:p>
        </p:txBody>
      </p:sp>
      <p:sp>
        <p:nvSpPr>
          <p:cNvPr id="9" name="Subtitle 8"/>
          <p:cNvSpPr>
            <a:spLocks noGrp="1"/>
          </p:cNvSpPr>
          <p:nvPr>
            <p:ph type="subTitle" idx="1"/>
          </p:nvPr>
        </p:nvSpPr>
        <p:spPr/>
        <p:txBody>
          <a:bodyPr/>
          <a:lstStyle/>
          <a:p>
            <a:endParaRPr lang="en-US" dirty="0"/>
          </a:p>
        </p:txBody>
      </p:sp>
      <p:sp>
        <p:nvSpPr>
          <p:cNvPr id="5" name="Rectangle 4"/>
          <p:cNvSpPr/>
          <p:nvPr/>
        </p:nvSpPr>
        <p:spPr>
          <a:xfrm>
            <a:off x="-9610" y="5050658"/>
            <a:ext cx="9144000" cy="1625203"/>
          </a:xfrm>
          <a:prstGeom prst="rect">
            <a:avLst/>
          </a:prstGeom>
          <a:solidFill>
            <a:srgbClr val="6D7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5102190"/>
            <a:ext cx="1292275" cy="1522141"/>
          </a:xfrm>
          <a:prstGeom prst="rect">
            <a:avLst/>
          </a:prstGeom>
        </p:spPr>
      </p:pic>
      <p:sp>
        <p:nvSpPr>
          <p:cNvPr id="7" name="Subtitle 8"/>
          <p:cNvSpPr txBox="1">
            <a:spLocks/>
          </p:cNvSpPr>
          <p:nvPr/>
        </p:nvSpPr>
        <p:spPr>
          <a:xfrm>
            <a:off x="1600200" y="5410200"/>
            <a:ext cx="7255095"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4000">
                <a:solidFill>
                  <a:schemeClr val="bg1"/>
                </a:solidFill>
              </a:rPr>
              <a:t>A Masterpiece Living </a:t>
            </a:r>
            <a:r>
              <a:rPr lang="en-US" sz="4000" smtClean="0">
                <a:solidFill>
                  <a:schemeClr val="bg1"/>
                </a:solidFill>
              </a:rPr>
              <a:t>Partner</a:t>
            </a:r>
            <a:endParaRPr lang="en-US" sz="4000" dirty="0">
              <a:solidFill>
                <a:schemeClr val="bg1"/>
              </a:solidFill>
            </a:endParaRPr>
          </a:p>
        </p:txBody>
      </p:sp>
      <p:sp>
        <p:nvSpPr>
          <p:cNvPr id="10" name="Rectangle 1"/>
          <p:cNvSpPr/>
          <p:nvPr/>
        </p:nvSpPr>
        <p:spPr>
          <a:xfrm>
            <a:off x="1753437" y="914400"/>
            <a:ext cx="5807296" cy="2209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smtClean="0"/>
              <a:t>Insert Organizational Logo Here</a:t>
            </a:r>
            <a:endParaRPr lang="en-US" sz="2800" dirty="0"/>
          </a:p>
        </p:txBody>
      </p:sp>
    </p:spTree>
    <p:extLst>
      <p:ext uri="{BB962C8B-B14F-4D97-AF65-F5344CB8AC3E}">
        <p14:creationId xmlns:p14="http://schemas.microsoft.com/office/powerpoint/2010/main" val="25292974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924800" cy="1143000"/>
          </a:xfrm>
        </p:spPr>
        <p:txBody>
          <a:bodyPr/>
          <a:lstStyle/>
          <a:p>
            <a:pPr algn="ctr"/>
            <a:r>
              <a:rPr lang="en-US" dirty="0" smtClean="0"/>
              <a:t>*Common Language Activity*</a:t>
            </a:r>
            <a:endParaRPr lang="en-US" dirty="0"/>
          </a:p>
        </p:txBody>
      </p:sp>
      <p:sp>
        <p:nvSpPr>
          <p:cNvPr id="4" name="Rectangle 3"/>
          <p:cNvSpPr/>
          <p:nvPr/>
        </p:nvSpPr>
        <p:spPr>
          <a:xfrm>
            <a:off x="1219200" y="1676400"/>
            <a:ext cx="7467600" cy="4190999"/>
          </a:xfrm>
          <a:prstGeom prst="rect">
            <a:avLst/>
          </a:prstGeom>
          <a:noFill/>
        </p:spPr>
        <p:txBody>
          <a:bodyPr wrap="none" lIns="91440" tIns="45720" rIns="91440" bIns="45720">
            <a:prstTxWarp prst="textStop">
              <a:avLst/>
            </a:prstTxWarp>
            <a:spAutoFit/>
          </a:bodyPr>
          <a:lstStyle/>
          <a:p>
            <a:pPr algn="ctr"/>
            <a:r>
              <a:rPr lang="en-US" sz="7200" b="0" cap="none" spc="0" dirty="0" smtClean="0">
                <a:ln w="0"/>
                <a:gradFill>
                  <a:gsLst>
                    <a:gs pos="0">
                      <a:srgbClr val="02406D"/>
                    </a:gs>
                    <a:gs pos="50000">
                      <a:srgbClr val="6D78AE"/>
                    </a:gs>
                    <a:gs pos="100000">
                      <a:srgbClr val="D2DAE4"/>
                    </a:gs>
                  </a:gsLst>
                  <a:lin ang="5400000"/>
                </a:gradFill>
                <a:effectLst>
                  <a:reflection blurRad="6350" stA="53000" endA="300" endPos="35500" dir="5400000" sy="-90000" algn="bl" rotWithShape="0"/>
                </a:effectLst>
              </a:rPr>
              <a:t>Words</a:t>
            </a:r>
            <a:endParaRPr lang="en-US" sz="7200" b="0" cap="none" spc="0" dirty="0">
              <a:ln w="0"/>
              <a:gradFill>
                <a:gsLst>
                  <a:gs pos="0">
                    <a:srgbClr val="02406D"/>
                  </a:gs>
                  <a:gs pos="50000">
                    <a:srgbClr val="6D78AE"/>
                  </a:gs>
                  <a:gs pos="100000">
                    <a:srgbClr val="D2DAE4"/>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15270072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3600" y="609600"/>
            <a:ext cx="5748533" cy="5631515"/>
          </a:xfrm>
          <a:prstGeom prst="rect">
            <a:avLst/>
          </a:prstGeom>
        </p:spPr>
      </p:pic>
    </p:spTree>
    <p:extLst>
      <p:ext uri="{BB962C8B-B14F-4D97-AF65-F5344CB8AC3E}">
        <p14:creationId xmlns:p14="http://schemas.microsoft.com/office/powerpoint/2010/main" val="33814298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did we learn?</a:t>
            </a:r>
            <a:endParaRPr lang="en-US" dirty="0"/>
          </a:p>
        </p:txBody>
      </p:sp>
      <p:sp>
        <p:nvSpPr>
          <p:cNvPr id="3" name="Content Placeholder 2"/>
          <p:cNvSpPr>
            <a:spLocks noGrp="1"/>
          </p:cNvSpPr>
          <p:nvPr>
            <p:ph idx="1"/>
          </p:nvPr>
        </p:nvSpPr>
        <p:spPr/>
        <p:txBody>
          <a:bodyPr>
            <a:normAutofit/>
          </a:bodyPr>
          <a:lstStyle/>
          <a:p>
            <a:r>
              <a:rPr lang="en-US" sz="3600" dirty="0" smtClean="0"/>
              <a:t>Environment shapes behavior</a:t>
            </a:r>
          </a:p>
          <a:p>
            <a:r>
              <a:rPr lang="en-US" sz="3600" dirty="0" smtClean="0"/>
              <a:t>Each of us contributes to the environment</a:t>
            </a:r>
          </a:p>
          <a:p>
            <a:r>
              <a:rPr lang="en-US" sz="3600" dirty="0" smtClean="0"/>
              <a:t>A Successful Aging environment is inclusive and does not tolerate ageism</a:t>
            </a:r>
          </a:p>
          <a:p>
            <a:r>
              <a:rPr lang="en-US" sz="3600" dirty="0" smtClean="0"/>
              <a:t>Words influence the environment</a:t>
            </a:r>
          </a:p>
          <a:p>
            <a:r>
              <a:rPr lang="en-US" sz="3600" dirty="0" smtClean="0"/>
              <a:t>GEMS can guide language choices</a:t>
            </a:r>
            <a:endParaRPr lang="en-US" sz="3600" dirty="0"/>
          </a:p>
        </p:txBody>
      </p:sp>
    </p:spTree>
    <p:extLst>
      <p:ext uri="{BB962C8B-B14F-4D97-AF65-F5344CB8AC3E}">
        <p14:creationId xmlns:p14="http://schemas.microsoft.com/office/powerpoint/2010/main" val="5469514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Now?</a:t>
            </a:r>
            <a:endParaRPr lang="en-US" dirty="0"/>
          </a:p>
        </p:txBody>
      </p:sp>
      <p:sp>
        <p:nvSpPr>
          <p:cNvPr id="3" name="Content Placeholder 2"/>
          <p:cNvSpPr>
            <a:spLocks noGrp="1"/>
          </p:cNvSpPr>
          <p:nvPr>
            <p:ph idx="1"/>
          </p:nvPr>
        </p:nvSpPr>
        <p:spPr>
          <a:xfrm>
            <a:off x="685800" y="1828800"/>
            <a:ext cx="3962400" cy="5029200"/>
          </a:xfrm>
        </p:spPr>
        <p:txBody>
          <a:bodyPr>
            <a:normAutofit/>
          </a:bodyPr>
          <a:lstStyle/>
          <a:p>
            <a:r>
              <a:rPr lang="en-US" dirty="0" smtClean="0"/>
              <a:t>Share the message of growth &amp; potential</a:t>
            </a:r>
          </a:p>
          <a:p>
            <a:r>
              <a:rPr lang="en-US" dirty="0" smtClean="0"/>
              <a:t>Challenge ageism</a:t>
            </a:r>
          </a:p>
          <a:p>
            <a:r>
              <a:rPr lang="en-US" dirty="0" smtClean="0"/>
              <a:t>Use GEMS to choose empowering words</a:t>
            </a:r>
          </a:p>
        </p:txBody>
      </p:sp>
      <p:pic>
        <p:nvPicPr>
          <p:cNvPr id="4" name="Picture 3"/>
          <p:cNvPicPr>
            <a:picLocks noChangeAspect="1"/>
          </p:cNvPicPr>
          <p:nvPr/>
        </p:nvPicPr>
        <p:blipFill>
          <a:blip r:embed="rId3"/>
          <a:stretch>
            <a:fillRect/>
          </a:stretch>
        </p:blipFill>
        <p:spPr>
          <a:xfrm>
            <a:off x="4953000" y="1806388"/>
            <a:ext cx="3657917" cy="4645555"/>
          </a:xfrm>
          <a:prstGeom prst="rect">
            <a:avLst/>
          </a:prstGeom>
        </p:spPr>
      </p:pic>
    </p:spTree>
    <p:extLst>
      <p:ext uri="{BB962C8B-B14F-4D97-AF65-F5344CB8AC3E}">
        <p14:creationId xmlns:p14="http://schemas.microsoft.com/office/powerpoint/2010/main" val="24051430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002600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Today we will explore</a:t>
            </a:r>
            <a:endParaRPr lang="en-US" dirty="0"/>
          </a:p>
        </p:txBody>
      </p:sp>
      <p:sp>
        <p:nvSpPr>
          <p:cNvPr id="4" name="Content Placeholder 3"/>
          <p:cNvSpPr>
            <a:spLocks noGrp="1"/>
          </p:cNvSpPr>
          <p:nvPr>
            <p:ph idx="1"/>
          </p:nvPr>
        </p:nvSpPr>
        <p:spPr/>
        <p:txBody>
          <a:bodyPr>
            <a:normAutofit/>
          </a:bodyPr>
          <a:lstStyle/>
          <a:p>
            <a:pPr>
              <a:spcAft>
                <a:spcPts val="1800"/>
              </a:spcAft>
            </a:pPr>
            <a:r>
              <a:rPr lang="en-US" sz="3600" dirty="0" smtClean="0"/>
              <a:t>What is culture and what does it mean for our community/organization?</a:t>
            </a:r>
          </a:p>
          <a:p>
            <a:pPr>
              <a:spcAft>
                <a:spcPts val="1800"/>
              </a:spcAft>
            </a:pPr>
            <a:r>
              <a:rPr lang="en-US" sz="3600" dirty="0" smtClean="0"/>
              <a:t>What is inclusivity?</a:t>
            </a:r>
          </a:p>
          <a:p>
            <a:pPr>
              <a:spcAft>
                <a:spcPts val="1800"/>
              </a:spcAft>
            </a:pPr>
            <a:r>
              <a:rPr lang="en-US" sz="3600" dirty="0" smtClean="0"/>
              <a:t>How does language impact our culture?</a:t>
            </a:r>
            <a:endParaRPr lang="en-US" sz="3600" dirty="0"/>
          </a:p>
        </p:txBody>
      </p:sp>
    </p:spTree>
    <p:extLst>
      <p:ext uri="{BB962C8B-B14F-4D97-AF65-F5344CB8AC3E}">
        <p14:creationId xmlns:p14="http://schemas.microsoft.com/office/powerpoint/2010/main" val="20939108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838200" y="1833805"/>
            <a:ext cx="7239000" cy="5024195"/>
            <a:chOff x="381000" y="1676400"/>
            <a:chExt cx="7239000" cy="5024195"/>
          </a:xfrm>
        </p:grpSpPr>
        <p:pic>
          <p:nvPicPr>
            <p:cNvPr id="7" name="Picture 2" descr="C:\Users\gthurber\Pictures\Masterpiece\successful aging curve graph.jpg"/>
            <p:cNvPicPr>
              <a:picLocks noChangeAspect="1" noChangeArrowheads="1"/>
            </p:cNvPicPr>
            <p:nvPr/>
          </p:nvPicPr>
          <p:blipFill rotWithShape="1">
            <a:blip r:embed="rId3">
              <a:extLst>
                <a:ext uri="{28A0092B-C50C-407E-A947-70E740481C1C}">
                  <a14:useLocalDpi xmlns:a14="http://schemas.microsoft.com/office/drawing/2010/main" val="0"/>
                </a:ext>
              </a:extLst>
            </a:blip>
            <a:srcRect l="9602" t="7274" r="7823" b="7402"/>
            <a:stretch/>
          </p:blipFill>
          <p:spPr bwMode="auto">
            <a:xfrm>
              <a:off x="381000" y="1676400"/>
              <a:ext cx="7239000" cy="4994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741194" y="1752600"/>
              <a:ext cx="2823411" cy="523220"/>
            </a:xfrm>
            <a:prstGeom prst="rect">
              <a:avLst/>
            </a:prstGeom>
            <a:solidFill>
              <a:schemeClr val="bg1"/>
            </a:solidFill>
          </p:spPr>
          <p:txBody>
            <a:bodyPr wrap="square" rtlCol="0">
              <a:spAutoFit/>
            </a:bodyPr>
            <a:lstStyle/>
            <a:p>
              <a:pPr algn="ctr"/>
              <a:r>
                <a:rPr lang="en-US" sz="2800" dirty="0" smtClean="0">
                  <a:solidFill>
                    <a:srgbClr val="015A7E"/>
                  </a:solidFill>
                  <a:latin typeface="Gill Sans MT" panose="020B0502020104020203" pitchFamily="34" charset="0"/>
                </a:rPr>
                <a:t>Successful Aging</a:t>
              </a:r>
              <a:endParaRPr lang="en-US" sz="2800" dirty="0">
                <a:solidFill>
                  <a:srgbClr val="015A7E"/>
                </a:solidFill>
                <a:latin typeface="Gill Sans MT" panose="020B0502020104020203" pitchFamily="34" charset="0"/>
              </a:endParaRPr>
            </a:p>
          </p:txBody>
        </p:sp>
        <p:sp>
          <p:nvSpPr>
            <p:cNvPr id="9" name="TextBox 8"/>
            <p:cNvSpPr txBox="1"/>
            <p:nvPr/>
          </p:nvSpPr>
          <p:spPr>
            <a:xfrm rot="3154913">
              <a:off x="5110124" y="5088835"/>
              <a:ext cx="2823411" cy="400110"/>
            </a:xfrm>
            <a:prstGeom prst="rect">
              <a:avLst/>
            </a:prstGeom>
            <a:noFill/>
          </p:spPr>
          <p:txBody>
            <a:bodyPr wrap="square" rtlCol="0">
              <a:spAutoFit/>
            </a:bodyPr>
            <a:lstStyle/>
            <a:p>
              <a:pPr algn="ctr"/>
              <a:r>
                <a:rPr lang="en-US" sz="2000" dirty="0" smtClean="0">
                  <a:solidFill>
                    <a:srgbClr val="015A7E"/>
                  </a:solidFill>
                  <a:latin typeface="Gill Sans MT" panose="020B0502020104020203" pitchFamily="34" charset="0"/>
                </a:rPr>
                <a:t>Usual aging</a:t>
              </a:r>
              <a:endParaRPr lang="en-US" sz="2000" dirty="0">
                <a:solidFill>
                  <a:srgbClr val="015A7E"/>
                </a:solidFill>
                <a:latin typeface="Gill Sans MT" panose="020B0502020104020203" pitchFamily="34" charset="0"/>
              </a:endParaRPr>
            </a:p>
          </p:txBody>
        </p:sp>
      </p:grpSp>
      <p:sp>
        <p:nvSpPr>
          <p:cNvPr id="2" name="Title 1"/>
          <p:cNvSpPr>
            <a:spLocks noGrp="1"/>
          </p:cNvSpPr>
          <p:nvPr>
            <p:ph type="title"/>
          </p:nvPr>
        </p:nvSpPr>
        <p:spPr/>
        <p:txBody>
          <a:bodyPr/>
          <a:lstStyle/>
          <a:p>
            <a:r>
              <a:rPr lang="en-US" dirty="0" smtClean="0">
                <a:solidFill>
                  <a:schemeClr val="tx2">
                    <a:lumMod val="50000"/>
                  </a:schemeClr>
                </a:solidFill>
              </a:rPr>
              <a:t>Environment</a:t>
            </a:r>
            <a:endParaRPr lang="en-US" dirty="0">
              <a:solidFill>
                <a:schemeClr val="tx2">
                  <a:lumMod val="50000"/>
                </a:schemeClr>
              </a:solidFill>
            </a:endParaRPr>
          </a:p>
        </p:txBody>
      </p:sp>
    </p:spTree>
    <p:extLst>
      <p:ext uri="{BB962C8B-B14F-4D97-AF65-F5344CB8AC3E}">
        <p14:creationId xmlns:p14="http://schemas.microsoft.com/office/powerpoint/2010/main" val="1998700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About Growth!</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33488" y="1752600"/>
            <a:ext cx="5658024" cy="4525963"/>
          </a:xfrm>
          <a:prstGeom prst="ellipse">
            <a:avLst/>
          </a:prstGeom>
          <a:ln>
            <a:noFill/>
          </a:ln>
          <a:effectLst>
            <a:softEdge rad="112500"/>
          </a:effectLst>
        </p:spPr>
      </p:pic>
    </p:spTree>
    <p:extLst>
      <p:ext uri="{BB962C8B-B14F-4D97-AF65-F5344CB8AC3E}">
        <p14:creationId xmlns:p14="http://schemas.microsoft.com/office/powerpoint/2010/main" val="31761433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MPL Success Stories</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200" y="1806644"/>
            <a:ext cx="2986023" cy="39305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p:cNvPicPr>
            <a:picLocks noChangeAspect="1"/>
          </p:cNvPicPr>
          <p:nvPr/>
        </p:nvPicPr>
        <p:blipFill>
          <a:blip r:embed="rId4"/>
          <a:stretch>
            <a:fillRect/>
          </a:stretch>
        </p:blipFill>
        <p:spPr>
          <a:xfrm>
            <a:off x="4495800" y="2779442"/>
            <a:ext cx="4379976" cy="2962794"/>
          </a:xfrm>
          <a:prstGeom prst="rect">
            <a:avLst/>
          </a:prstGeom>
        </p:spPr>
      </p:pic>
      <p:sp>
        <p:nvSpPr>
          <p:cNvPr id="3" name="TextBox 2"/>
          <p:cNvSpPr txBox="1"/>
          <p:nvPr/>
        </p:nvSpPr>
        <p:spPr>
          <a:xfrm>
            <a:off x="5923788" y="5700188"/>
            <a:ext cx="1524000" cy="923330"/>
          </a:xfrm>
          <a:prstGeom prst="rect">
            <a:avLst/>
          </a:prstGeom>
          <a:noFill/>
        </p:spPr>
        <p:txBody>
          <a:bodyPr wrap="square" rtlCol="0">
            <a:spAutoFit/>
          </a:bodyPr>
          <a:lstStyle/>
          <a:p>
            <a:r>
              <a:rPr lang="en-US" sz="5400" dirty="0" smtClean="0">
                <a:latin typeface="Tw Cen MT" panose="020B0602020104020603" pitchFamily="34" charset="0"/>
              </a:rPr>
              <a:t>Joan</a:t>
            </a:r>
            <a:endParaRPr lang="en-US" dirty="0">
              <a:latin typeface="Tw Cen MT" panose="020B0602020104020603" pitchFamily="34" charset="0"/>
            </a:endParaRPr>
          </a:p>
        </p:txBody>
      </p:sp>
      <p:sp>
        <p:nvSpPr>
          <p:cNvPr id="4" name="TextBox 3"/>
          <p:cNvSpPr txBox="1"/>
          <p:nvPr/>
        </p:nvSpPr>
        <p:spPr>
          <a:xfrm>
            <a:off x="2161031" y="5774552"/>
            <a:ext cx="1102360" cy="923330"/>
          </a:xfrm>
          <a:prstGeom prst="rect">
            <a:avLst/>
          </a:prstGeom>
          <a:noFill/>
        </p:spPr>
        <p:txBody>
          <a:bodyPr wrap="square" rtlCol="0">
            <a:spAutoFit/>
          </a:bodyPr>
          <a:lstStyle/>
          <a:p>
            <a:r>
              <a:rPr lang="en-US" sz="5400" dirty="0" smtClean="0">
                <a:latin typeface="Tw Cen MT" panose="020B0602020104020603" pitchFamily="34" charset="0"/>
              </a:rPr>
              <a:t>Pat</a:t>
            </a:r>
            <a:endParaRPr lang="en-US" dirty="0">
              <a:latin typeface="Tw Cen MT" panose="020B0602020104020603" pitchFamily="34" charset="0"/>
            </a:endParaRPr>
          </a:p>
        </p:txBody>
      </p:sp>
    </p:spTree>
    <p:extLst>
      <p:ext uri="{BB962C8B-B14F-4D97-AF65-F5344CB8AC3E}">
        <p14:creationId xmlns:p14="http://schemas.microsoft.com/office/powerpoint/2010/main" val="3322432184"/>
      </p:ext>
    </p:extLst>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 Impacts Behavior</a:t>
            </a:r>
            <a:endParaRPr lang="en-US" dirty="0"/>
          </a:p>
        </p:txBody>
      </p:sp>
      <p:sp>
        <p:nvSpPr>
          <p:cNvPr id="5" name="Teardrop 4"/>
          <p:cNvSpPr/>
          <p:nvPr/>
        </p:nvSpPr>
        <p:spPr>
          <a:xfrm>
            <a:off x="3493168" y="3204410"/>
            <a:ext cx="2667000" cy="2286000"/>
          </a:xfrm>
          <a:prstGeom prst="teardrop">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smtClean="0"/>
              <a:t>Expectations</a:t>
            </a:r>
            <a:endParaRPr lang="en-US" sz="2400" b="1" dirty="0"/>
          </a:p>
        </p:txBody>
      </p:sp>
      <p:sp>
        <p:nvSpPr>
          <p:cNvPr id="6" name="Teardrop 5"/>
          <p:cNvSpPr/>
          <p:nvPr/>
        </p:nvSpPr>
        <p:spPr>
          <a:xfrm>
            <a:off x="6248400" y="4347410"/>
            <a:ext cx="2667000" cy="228600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smtClean="0"/>
              <a:t>“Normal”</a:t>
            </a:r>
            <a:endParaRPr lang="en-US" sz="2600" b="1" dirty="0"/>
          </a:p>
        </p:txBody>
      </p:sp>
      <p:sp>
        <p:nvSpPr>
          <p:cNvPr id="7" name="Teardrop 6"/>
          <p:cNvSpPr/>
          <p:nvPr/>
        </p:nvSpPr>
        <p:spPr>
          <a:xfrm>
            <a:off x="906379" y="1828800"/>
            <a:ext cx="2667000" cy="2286000"/>
          </a:xfrm>
          <a:prstGeom prst="teardrop">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b="1" dirty="0" smtClean="0"/>
              <a:t>Values</a:t>
            </a:r>
            <a:endParaRPr lang="en-US" sz="2200" b="1" dirty="0"/>
          </a:p>
        </p:txBody>
      </p:sp>
      <p:sp>
        <p:nvSpPr>
          <p:cNvPr id="8" name="Oval 7"/>
          <p:cNvSpPr/>
          <p:nvPr/>
        </p:nvSpPr>
        <p:spPr>
          <a:xfrm>
            <a:off x="2578768" y="1828800"/>
            <a:ext cx="4495800" cy="4495800"/>
          </a:xfrm>
          <a:prstGeom prst="ellipse">
            <a:avLst/>
          </a:prstGeom>
          <a:effectLst>
            <a:outerShdw blurRad="63500" sx="102000" sy="102000" algn="ctr"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000" b="1" dirty="0" smtClean="0"/>
              <a:t>CULTURE</a:t>
            </a:r>
            <a:endParaRPr lang="en-US" sz="6000" b="1" dirty="0"/>
          </a:p>
        </p:txBody>
      </p:sp>
    </p:spTree>
    <p:extLst>
      <p:ext uri="{BB962C8B-B14F-4D97-AF65-F5344CB8AC3E}">
        <p14:creationId xmlns:p14="http://schemas.microsoft.com/office/powerpoint/2010/main" val="1172199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7"/>
                                        </p:tgtEl>
                                      </p:cBhvr>
                                    </p:animEffect>
                                    <p:set>
                                      <p:cBhvr>
                                        <p:cTn id="7" dur="1" fill="hold">
                                          <p:stCondLst>
                                            <p:cond delay="999"/>
                                          </p:stCondLst>
                                        </p:cTn>
                                        <p:tgtEl>
                                          <p:spTgt spid="7"/>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1000"/>
                                        <p:tgtEl>
                                          <p:spTgt spid="5"/>
                                        </p:tgtEl>
                                      </p:cBhvr>
                                    </p:animEffect>
                                    <p:set>
                                      <p:cBhvr>
                                        <p:cTn id="10" dur="1" fill="hold">
                                          <p:stCondLst>
                                            <p:cond delay="999"/>
                                          </p:stCondLst>
                                        </p:cTn>
                                        <p:tgtEl>
                                          <p:spTgt spid="5"/>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1000"/>
                                        <p:tgtEl>
                                          <p:spTgt spid="6"/>
                                        </p:tgtEl>
                                      </p:cBhvr>
                                    </p:animEffect>
                                    <p:set>
                                      <p:cBhvr>
                                        <p:cTn id="13" dur="1" fill="hold">
                                          <p:stCondLst>
                                            <p:cond delay="999"/>
                                          </p:stCondLst>
                                        </p:cTn>
                                        <p:tgtEl>
                                          <p:spTgt spid="6"/>
                                        </p:tgtEl>
                                        <p:attrNameLst>
                                          <p:attrName>style.visibility</p:attrName>
                                        </p:attrNameLst>
                                      </p:cBhvr>
                                      <p:to>
                                        <p:strVal val="hidden"/>
                                      </p:to>
                                    </p:set>
                                  </p:childTnLst>
                                </p:cTn>
                              </p:par>
                            </p:childTnLst>
                          </p:cTn>
                        </p:par>
                        <p:par>
                          <p:cTn id="14" fill="hold">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this look like?</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2101" y="2031086"/>
            <a:ext cx="2974848" cy="435571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7120" y="1485900"/>
            <a:ext cx="3437929" cy="53340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72101" y="1485900"/>
            <a:ext cx="3556000" cy="533400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80209" y="2462497"/>
            <a:ext cx="6020791" cy="4191000"/>
          </a:xfrm>
          <a:prstGeom prst="rect">
            <a:avLst/>
          </a:prstGeom>
        </p:spPr>
      </p:pic>
      <p:pic>
        <p:nvPicPr>
          <p:cNvPr id="10" name="Picture 4" descr="DSC_0073.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64201" y="1752600"/>
            <a:ext cx="2971800" cy="4800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8"/>
          <a:stretch>
            <a:fillRect/>
          </a:stretch>
        </p:blipFill>
        <p:spPr>
          <a:xfrm>
            <a:off x="1111526" y="2657475"/>
            <a:ext cx="7677150" cy="2990850"/>
          </a:xfrm>
          <a:prstGeom prst="rect">
            <a:avLst/>
          </a:prstGeom>
        </p:spPr>
      </p:pic>
    </p:spTree>
    <p:extLst>
      <p:ext uri="{BB962C8B-B14F-4D97-AF65-F5344CB8AC3E}">
        <p14:creationId xmlns:p14="http://schemas.microsoft.com/office/powerpoint/2010/main" val="3382808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0"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7"/>
                                        </p:tgtEl>
                                        <p:attrNameLst>
                                          <p:attrName>style.visibility</p:attrName>
                                        </p:attrNameLst>
                                      </p:cBhvr>
                                      <p:to>
                                        <p:strVal val="hidden"/>
                                      </p:to>
                                    </p:se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8"/>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nodeType="clickEffect">
                                  <p:stCondLst>
                                    <p:cond delay="0"/>
                                  </p:stCondLst>
                                  <p:childTnLst>
                                    <p:set>
                                      <p:cBhvr>
                                        <p:cTn id="27" dur="1" fill="hold">
                                          <p:stCondLst>
                                            <p:cond delay="0"/>
                                          </p:stCondLst>
                                        </p:cTn>
                                        <p:tgtEl>
                                          <p:spTgt spid="10"/>
                                        </p:tgtEl>
                                        <p:attrNameLst>
                                          <p:attrName>style.visibility</p:attrName>
                                        </p:attrNameLst>
                                      </p:cBhvr>
                                      <p:to>
                                        <p:strVal val="hidden"/>
                                      </p:to>
                                    </p:set>
                                  </p:childTnLst>
                                </p:cTn>
                              </p:par>
                              <p:par>
                                <p:cTn id="28" presetID="10" presetClass="entr" presetSubtype="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9"/>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7924800" cy="1143000"/>
          </a:xfrm>
        </p:spPr>
        <p:txBody>
          <a:bodyPr>
            <a:normAutofit fontScale="90000"/>
          </a:bodyPr>
          <a:lstStyle/>
          <a:p>
            <a:r>
              <a:rPr lang="en-US" dirty="0" smtClean="0"/>
              <a:t>Experience &amp; A Network of Support</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00200" y="2368200"/>
            <a:ext cx="6398203" cy="4525963"/>
          </a:xfrm>
        </p:spPr>
      </p:pic>
      <p:sp>
        <p:nvSpPr>
          <p:cNvPr id="5" name="Title 1"/>
          <p:cNvSpPr txBox="1">
            <a:spLocks/>
          </p:cNvSpPr>
          <p:nvPr/>
        </p:nvSpPr>
        <p:spPr>
          <a:xfrm>
            <a:off x="1219200" y="1524000"/>
            <a:ext cx="7772400" cy="1905000"/>
          </a:xfrm>
          <a:prstGeom prst="rect">
            <a:avLst/>
          </a:prstGeom>
        </p:spPr>
        <p:txBody>
          <a:bodyPr vert="horz" lIns="91440" tIns="45720" rIns="91440" bIns="45720" rtlCol="0" anchor="ctr">
            <a:normAutofit fontScale="82500" lnSpcReduction="10000"/>
          </a:bodyPr>
          <a:lstStyle>
            <a:lvl1pPr algn="l" defTabSz="914400" rtl="0" eaLnBrk="1" latinLnBrk="0" hangingPunct="1">
              <a:spcBef>
                <a:spcPct val="0"/>
              </a:spcBef>
              <a:buNone/>
              <a:defRPr sz="4400" kern="1200">
                <a:solidFill>
                  <a:schemeClr val="tx2">
                    <a:lumMod val="50000"/>
                  </a:schemeClr>
                </a:solidFill>
                <a:latin typeface="Tw Cen MT" pitchFamily="34" charset="0"/>
                <a:ea typeface="+mj-ea"/>
                <a:cs typeface="+mj-cs"/>
              </a:defRPr>
            </a:lvl1pPr>
          </a:lstStyle>
          <a:p>
            <a:pPr algn="ctr"/>
            <a:r>
              <a:rPr lang="en-US" i="1" dirty="0" smtClean="0"/>
              <a:t>The road map and resources to support [organizational name] in achieving our vision for a successful aging environment</a:t>
            </a:r>
            <a:endParaRPr lang="en-US" i="1" dirty="0"/>
          </a:p>
        </p:txBody>
      </p:sp>
    </p:spTree>
    <p:extLst>
      <p:ext uri="{BB962C8B-B14F-4D97-AF65-F5344CB8AC3E}">
        <p14:creationId xmlns:p14="http://schemas.microsoft.com/office/powerpoint/2010/main" val="3059032588"/>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theme/_rels/them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Median">
  <a:themeElements>
    <a:clrScheme name="Custom 19">
      <a:dk1>
        <a:sysClr val="windowText" lastClr="000000"/>
      </a:dk1>
      <a:lt1>
        <a:sysClr val="window" lastClr="FFFFFF"/>
      </a:lt1>
      <a:dk2>
        <a:srgbClr val="464653"/>
      </a:dk2>
      <a:lt2>
        <a:srgbClr val="DDE9EC"/>
      </a:lt2>
      <a:accent1>
        <a:srgbClr val="727CA3"/>
      </a:accent1>
      <a:accent2>
        <a:srgbClr val="92D050"/>
      </a:accent2>
      <a:accent3>
        <a:srgbClr val="D2DA7A"/>
      </a:accent3>
      <a:accent4>
        <a:srgbClr val="FFC000"/>
      </a:accent4>
      <a:accent5>
        <a:srgbClr val="B88472"/>
      </a:accent5>
      <a:accent6>
        <a:srgbClr val="8E736A"/>
      </a:accent6>
      <a:hlink>
        <a:srgbClr val="B292CA"/>
      </a:hlink>
      <a:folHlink>
        <a:srgbClr val="6B568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Median">
  <a:themeElements>
    <a:clrScheme name="Custom 19">
      <a:dk1>
        <a:sysClr val="windowText" lastClr="000000"/>
      </a:dk1>
      <a:lt1>
        <a:sysClr val="window" lastClr="FFFFFF"/>
      </a:lt1>
      <a:dk2>
        <a:srgbClr val="464653"/>
      </a:dk2>
      <a:lt2>
        <a:srgbClr val="DDE9EC"/>
      </a:lt2>
      <a:accent1>
        <a:srgbClr val="727CA3"/>
      </a:accent1>
      <a:accent2>
        <a:srgbClr val="92D050"/>
      </a:accent2>
      <a:accent3>
        <a:srgbClr val="D2DA7A"/>
      </a:accent3>
      <a:accent4>
        <a:srgbClr val="FFC000"/>
      </a:accent4>
      <a:accent5>
        <a:srgbClr val="B88472"/>
      </a:accent5>
      <a:accent6>
        <a:srgbClr val="8E736A"/>
      </a:accent6>
      <a:hlink>
        <a:srgbClr val="B292CA"/>
      </a:hlink>
      <a:folHlink>
        <a:srgbClr val="6B568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ommunity xmlns="7d8d5be9-feec-4703-a953-5957ef49d632" xsi:nil="true"/>
    <Tags xmlns="7d8d5be9-feec-4703-a953-5957ef49d632" xsi:nil="true"/>
    <Phase_x0020_of_x0020_Service xmlns="7d8d5be9-feec-4703-a953-5957ef49d632" xsi:nil="true"/>
    <SIPS_x0020_Categories xmlns="7d8d5be9-feec-4703-a953-5957ef49d632">
      <Value>Social</Value>
    </SIPS_x0020_Categories>
    <Update_x0020_Monthly_x0020_Call_x0020_Agenda_x0020_List_x0020_Workflow xmlns="7d8d5be9-feec-4703-a953-5957ef49d632">
      <Url xsi:nil="true"/>
      <Description xsi:nil="true"/>
    </Update_x0020_Monthly_x0020_Call_x0020_Agenda_x0020_List_x0020_Workflow>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AD1C3B8A59E9941A257D274973474E9" ma:contentTypeVersion="8" ma:contentTypeDescription="Create a new document." ma:contentTypeScope="" ma:versionID="44fe21313dc5909f36692951caa24d8b">
  <xsd:schema xmlns:xsd="http://www.w3.org/2001/XMLSchema" xmlns:xs="http://www.w3.org/2001/XMLSchema" xmlns:p="http://schemas.microsoft.com/office/2006/metadata/properties" xmlns:ns2="32ff1fab-8b41-4f2e-92dc-64315901b0b2" xmlns:ns3="7d8d5be9-feec-4703-a953-5957ef49d632" xmlns:ns4="a4eb4f8d-6d8c-471b-9f3e-6c54a88a4e30" targetNamespace="http://schemas.microsoft.com/office/2006/metadata/properties" ma:root="true" ma:fieldsID="2ab99399df4eaaada89a50a2a24020a0" ns2:_="" ns3:_="" ns4:_="">
    <xsd:import namespace="32ff1fab-8b41-4f2e-92dc-64315901b0b2"/>
    <xsd:import namespace="7d8d5be9-feec-4703-a953-5957ef49d632"/>
    <xsd:import namespace="a4eb4f8d-6d8c-471b-9f3e-6c54a88a4e30"/>
    <xsd:element name="properties">
      <xsd:complexType>
        <xsd:sequence>
          <xsd:element name="documentManagement">
            <xsd:complexType>
              <xsd:all>
                <xsd:element ref="ns2:SharedWithUsers" minOccurs="0"/>
                <xsd:element ref="ns3:SIPS_x0020_Categories" minOccurs="0"/>
                <xsd:element ref="ns3:Tags" minOccurs="0"/>
                <xsd:element ref="ns3:Community" minOccurs="0"/>
                <xsd:element ref="ns3:Phase_x0020_of_x0020_Service" minOccurs="0"/>
                <xsd:element ref="ns3:Update_x0020_Monthly_x0020_Call_x0020_Agenda_x0020_List_x0020_Workflow" minOccurs="0"/>
                <xsd:element ref="ns4:SharingHintHash"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ff1fab-8b41-4f2e-92dc-64315901b0b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d8d5be9-feec-4703-a953-5957ef49d632" elementFormDefault="qualified">
    <xsd:import namespace="http://schemas.microsoft.com/office/2006/documentManagement/types"/>
    <xsd:import namespace="http://schemas.microsoft.com/office/infopath/2007/PartnerControls"/>
    <xsd:element name="SIPS_x0020_Categories" ma:index="9" nillable="true" ma:displayName="SIPS Categories" ma:default="Social" ma:internalName="SIPS_x0020_Categories">
      <xsd:complexType>
        <xsd:complexContent>
          <xsd:extension base="dms:MultiChoice">
            <xsd:sequence>
              <xsd:element name="Value" maxOccurs="unbounded" minOccurs="0" nillable="true">
                <xsd:simpleType>
                  <xsd:restriction base="dms:Choice">
                    <xsd:enumeration value="Social"/>
                    <xsd:enumeration value="Intellectual"/>
                    <xsd:enumeration value="Physical"/>
                    <xsd:enumeration value="Spiritual"/>
                  </xsd:restriction>
                </xsd:simpleType>
              </xsd:element>
            </xsd:sequence>
          </xsd:extension>
        </xsd:complexContent>
      </xsd:complexType>
    </xsd:element>
    <xsd:element name="Tags" ma:index="10" nillable="true" ma:displayName="Tags" ma:internalName="Tags">
      <xsd:simpleType>
        <xsd:restriction base="dms:Text">
          <xsd:maxLength value="255"/>
        </xsd:restriction>
      </xsd:simpleType>
    </xsd:element>
    <xsd:element name="Community" ma:index="11" nillable="true" ma:displayName="Community" ma:description="" ma:list="{ebdeff2a-e64b-4dd6-8159-3cb5059ac8d5}" ma:internalName="Community" ma:showField="Title" ma:web="{32FF1FAB-8B41-4F2E-92DC-64315901B0B2}">
      <xsd:simpleType>
        <xsd:restriction base="dms:Lookup"/>
      </xsd:simpleType>
    </xsd:element>
    <xsd:element name="Phase_x0020_of_x0020_Service" ma:index="12" nillable="true" ma:displayName="Phase of Service" ma:description="Phase" ma:list="{d975dda8-aa1f-479e-a142-b526911eee59}" ma:internalName="Phase_x0020_of_x0020_Service" ma:showField="Title" ma:web="{32FF1FAB-8B41-4F2E-92DC-64315901B0B2}">
      <xsd:simpleType>
        <xsd:restriction base="dms:Lookup"/>
      </xsd:simpleType>
    </xsd:element>
    <xsd:element name="Update_x0020_Monthly_x0020_Call_x0020_Agenda_x0020_List_x0020_Workflow" ma:index="13" nillable="true" ma:displayName="Update Monthly Call Agenda List Workflow" ma:internalName="Update_x0020_Monthly_x0020_Call_x0020_Agenda_x0020_List_x0020_Workflow">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4eb4f8d-6d8c-471b-9f3e-6c54a88a4e30" elementFormDefault="qualified">
    <xsd:import namespace="http://schemas.microsoft.com/office/2006/documentManagement/types"/>
    <xsd:import namespace="http://schemas.microsoft.com/office/infopath/2007/PartnerControls"/>
    <xsd:element name="SharingHintHash" ma:index="14" nillable="true" ma:displayName="Sharing Hint Hash" ma:internalName="SharingHintHash" ma:readOnly="true">
      <xsd:simpleType>
        <xsd:restriction base="dms:Text"/>
      </xsd:simple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0040C27-07E2-450E-841B-E43F9B11BD16}">
  <ds:schemaRefs>
    <ds:schemaRef ds:uri="http://schemas.microsoft.com/office/2006/metadata/properties"/>
    <ds:schemaRef ds:uri="32ff1fab-8b41-4f2e-92dc-64315901b0b2"/>
    <ds:schemaRef ds:uri="http://purl.org/dc/elements/1.1/"/>
    <ds:schemaRef ds:uri="http://schemas.microsoft.com/office/2006/documentManagement/types"/>
    <ds:schemaRef ds:uri="http://www.w3.org/XML/1998/namespace"/>
    <ds:schemaRef ds:uri="http://purl.org/dc/terms/"/>
    <ds:schemaRef ds:uri="http://purl.org/dc/dcmitype/"/>
    <ds:schemaRef ds:uri="http://schemas.microsoft.com/office/infopath/2007/PartnerControls"/>
    <ds:schemaRef ds:uri="http://schemas.openxmlformats.org/package/2006/metadata/core-properties"/>
    <ds:schemaRef ds:uri="a4eb4f8d-6d8c-471b-9f3e-6c54a88a4e30"/>
    <ds:schemaRef ds:uri="7d8d5be9-feec-4703-a953-5957ef49d632"/>
  </ds:schemaRefs>
</ds:datastoreItem>
</file>

<file path=customXml/itemProps2.xml><?xml version="1.0" encoding="utf-8"?>
<ds:datastoreItem xmlns:ds="http://schemas.openxmlformats.org/officeDocument/2006/customXml" ds:itemID="{143C36DD-3FDC-4E62-BD87-EC8A17DE8C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2ff1fab-8b41-4f2e-92dc-64315901b0b2"/>
    <ds:schemaRef ds:uri="7d8d5be9-feec-4703-a953-5957ef49d632"/>
    <ds:schemaRef ds:uri="a4eb4f8d-6d8c-471b-9f3e-6c54a88a4e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A9D627D-A0F6-4A42-A466-7C6D10D72B9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3783</TotalTime>
  <Words>2763</Words>
  <Application>Microsoft Office PowerPoint</Application>
  <PresentationFormat>On-screen Show (4:3)</PresentationFormat>
  <Paragraphs>141</Paragraphs>
  <Slides>24</Slides>
  <Notes>24</Notes>
  <HiddenSlides>0</HiddenSlides>
  <MMClips>1</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24</vt:i4>
      </vt:variant>
    </vt:vector>
  </HeadingPairs>
  <TitlesOfParts>
    <vt:vector size="34" baseType="lpstr">
      <vt:lpstr>Arial</vt:lpstr>
      <vt:lpstr>Calibri</vt:lpstr>
      <vt:lpstr>Century Gothic</vt:lpstr>
      <vt:lpstr>Gill Sans MT</vt:lpstr>
      <vt:lpstr>Tw Cen MT</vt:lpstr>
      <vt:lpstr>Wingdings</vt:lpstr>
      <vt:lpstr>Wingdings 2</vt:lpstr>
      <vt:lpstr>Office Theme</vt:lpstr>
      <vt:lpstr>2_Median</vt:lpstr>
      <vt:lpstr>Median</vt:lpstr>
      <vt:lpstr>The masterpiece Living core experience</vt:lpstr>
      <vt:lpstr> Welcomes Masterpiece Living</vt:lpstr>
      <vt:lpstr>Today we will explore</vt:lpstr>
      <vt:lpstr>Environment</vt:lpstr>
      <vt:lpstr>All About Growth!</vt:lpstr>
      <vt:lpstr>MPL Success Stories</vt:lpstr>
      <vt:lpstr>Environment Impacts Behavior</vt:lpstr>
      <vt:lpstr>What does this look like?</vt:lpstr>
      <vt:lpstr>Experience &amp; A Network of Support</vt:lpstr>
      <vt:lpstr>PowerPoint Presentation</vt:lpstr>
      <vt:lpstr>PowerPoint Presentation</vt:lpstr>
      <vt:lpstr>Sue</vt:lpstr>
      <vt:lpstr>Inclusivity</vt:lpstr>
      <vt:lpstr>How Does our Society View Aging? </vt:lpstr>
      <vt:lpstr>PowerPoint Presentation</vt:lpstr>
      <vt:lpstr>PowerPoint Presentation</vt:lpstr>
      <vt:lpstr>How do you know?</vt:lpstr>
      <vt:lpstr>PowerPoint Presentation</vt:lpstr>
      <vt:lpstr>The Power of Words</vt:lpstr>
      <vt:lpstr>*Common Language Activity*</vt:lpstr>
      <vt:lpstr>PowerPoint Presentation</vt:lpstr>
      <vt:lpstr>What did we learn?</vt:lpstr>
      <vt:lpstr>What Now?</vt:lpstr>
      <vt:lpstr>Thank you</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Gina Thurber</dc:creator>
  <cp:lastModifiedBy>Brittnay Calvert</cp:lastModifiedBy>
  <cp:revision>183</cp:revision>
  <cp:lastPrinted>2015-07-08T18:53:08Z</cp:lastPrinted>
  <dcterms:created xsi:type="dcterms:W3CDTF">2011-08-25T02:38:03Z</dcterms:created>
  <dcterms:modified xsi:type="dcterms:W3CDTF">2015-12-04T20:40:27Z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0x010100FAD1C3B8A59E9941A257D274973474E9</vt:lpwstr>
  </property>
</Properties>
</file>