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6" r:id="rId5"/>
  </p:sldMasterIdLst>
  <p:notesMasterIdLst>
    <p:notesMasterId r:id="rId30"/>
  </p:notesMasterIdLst>
  <p:sldIdLst>
    <p:sldId id="283" r:id="rId6"/>
    <p:sldId id="280" r:id="rId7"/>
    <p:sldId id="262" r:id="rId8"/>
    <p:sldId id="272" r:id="rId9"/>
    <p:sldId id="277" r:id="rId10"/>
    <p:sldId id="284" r:id="rId11"/>
    <p:sldId id="285" r:id="rId12"/>
    <p:sldId id="286" r:id="rId13"/>
    <p:sldId id="300" r:id="rId14"/>
    <p:sldId id="301" r:id="rId15"/>
    <p:sldId id="306" r:id="rId16"/>
    <p:sldId id="288" r:id="rId17"/>
    <p:sldId id="289" r:id="rId18"/>
    <p:sldId id="298" r:id="rId19"/>
    <p:sldId id="290" r:id="rId20"/>
    <p:sldId id="291" r:id="rId21"/>
    <p:sldId id="292" r:id="rId22"/>
    <p:sldId id="293" r:id="rId23"/>
    <p:sldId id="303" r:id="rId24"/>
    <p:sldId id="297" r:id="rId25"/>
    <p:sldId id="302" r:id="rId26"/>
    <p:sldId id="305" r:id="rId27"/>
    <p:sldId id="294"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Bitner" initials="CB" lastIdx="1" clrIdx="0">
    <p:extLst>
      <p:ext uri="{19B8F6BF-5375-455C-9EA6-DF929625EA0E}">
        <p15:presenceInfo xmlns:p15="http://schemas.microsoft.com/office/powerpoint/2012/main" userId="Christa Bitner" providerId="None"/>
      </p:ext>
    </p:extLst>
  </p:cmAuthor>
  <p:cmAuthor id="2" name="Emily Warren" initials="EW" lastIdx="8" clrIdx="1">
    <p:extLst>
      <p:ext uri="{19B8F6BF-5375-455C-9EA6-DF929625EA0E}">
        <p15:presenceInfo xmlns:p15="http://schemas.microsoft.com/office/powerpoint/2012/main" userId="S-1-5-21-2202386153-3536579752-420934324-1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5977"/>
    <a:srgbClr val="6D78AE"/>
    <a:srgbClr val="3B7189"/>
    <a:srgbClr val="006180"/>
    <a:srgbClr val="005972"/>
    <a:srgbClr val="015A7E"/>
    <a:srgbClr val="303A46"/>
    <a:srgbClr val="10253F"/>
    <a:srgbClr val="4C5C6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61939" autoAdjust="0"/>
  </p:normalViewPr>
  <p:slideViewPr>
    <p:cSldViewPr>
      <p:cViewPr varScale="1">
        <p:scale>
          <a:sx n="46" d="100"/>
          <a:sy n="46" d="100"/>
        </p:scale>
        <p:origin x="2076" y="48"/>
      </p:cViewPr>
      <p:guideLst>
        <p:guide orient="horz" pos="2160"/>
        <p:guide pos="2880"/>
      </p:guideLst>
    </p:cSldViewPr>
  </p:slideViewPr>
  <p:notesTextViewPr>
    <p:cViewPr>
      <p:scale>
        <a:sx n="1" d="1"/>
        <a:sy n="1" d="1"/>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5DED3-2F8C-4008-87F5-FBD7DCD28C70}"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B733F-1E77-4B30-B97F-1FE8536D8C7E}" type="slidenum">
              <a:rPr lang="en-US" smtClean="0"/>
              <a:t>‹#›</a:t>
            </a:fld>
            <a:endParaRPr lang="en-US"/>
          </a:p>
        </p:txBody>
      </p:sp>
    </p:spTree>
    <p:extLst>
      <p:ext uri="{BB962C8B-B14F-4D97-AF65-F5344CB8AC3E}">
        <p14:creationId xmlns:p14="http://schemas.microsoft.com/office/powerpoint/2010/main" val="14043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Welcome to the Masterpiec</a:t>
            </a:r>
            <a:r>
              <a:rPr lang="en-US" sz="1200" i="1" kern="1200" baseline="0" dirty="0" smtClean="0">
                <a:solidFill>
                  <a:schemeClr val="tx1"/>
                </a:solidFill>
                <a:effectLst/>
                <a:latin typeface="+mn-lt"/>
                <a:ea typeface="+mn-ea"/>
                <a:cs typeface="+mn-cs"/>
              </a:rPr>
              <a:t>e Living Core Experience. Thank you for being here. </a:t>
            </a:r>
            <a:r>
              <a:rPr lang="en-US" sz="1200" b="1" i="1" kern="1200" baseline="0" dirty="0" smtClean="0">
                <a:solidFill>
                  <a:schemeClr val="tx1"/>
                </a:solidFill>
                <a:effectLst/>
                <a:latin typeface="+mn-lt"/>
                <a:ea typeface="+mn-ea"/>
                <a:cs typeface="+mn-cs"/>
              </a:rPr>
              <a:t>[Facilitator add your own introduction and welcome message]</a:t>
            </a:r>
            <a:endParaRPr lang="en-US" sz="1200" b="1"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9B733F-1E77-4B30-B97F-1FE8536D8C7E}" type="slidenum">
              <a:rPr lang="en-US" smtClean="0"/>
              <a:t>1</a:t>
            </a:fld>
            <a:endParaRPr lang="en-US"/>
          </a:p>
        </p:txBody>
      </p:sp>
    </p:spTree>
    <p:extLst>
      <p:ext uri="{BB962C8B-B14F-4D97-AF65-F5344CB8AC3E}">
        <p14:creationId xmlns:p14="http://schemas.microsoft.com/office/powerpoint/2010/main" val="754183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The</a:t>
            </a:r>
            <a:r>
              <a:rPr lang="en-US" i="1" baseline="0" dirty="0" smtClean="0">
                <a:effectLst/>
              </a:rPr>
              <a:t> research on successful aging tells us that most of how we age is based upon the little things we do every single day. Contrary to popular belief, only a small fraction of our long-term health stems from genetics. The research tells us that staying physically active, learning new things, having meaningful social connections, a sense of meaning and purpose in your life, and being surrounded by a supportive environment are the keys to living a quality life.</a:t>
            </a:r>
          </a:p>
          <a:p>
            <a:endParaRPr lang="en-US" dirty="0" smtClean="0"/>
          </a:p>
          <a:p>
            <a:r>
              <a:rPr lang="en-US" i="1" dirty="0" smtClean="0"/>
              <a:t>On this</a:t>
            </a:r>
            <a:r>
              <a:rPr lang="en-US" i="1" baseline="0" dirty="0" smtClean="0"/>
              <a:t> graph, the solid line, shows what our society believes will happen to every person as they age – that we are born, we grow and reach peak performance, and then we slowly lose functioning until we die. Who has heard the term “over the hill” in reference to a 30</a:t>
            </a:r>
            <a:r>
              <a:rPr lang="en-US" i="1" baseline="30000" dirty="0" smtClean="0"/>
              <a:t>th</a:t>
            </a:r>
            <a:r>
              <a:rPr lang="en-US" i="1" baseline="0" dirty="0" smtClean="0"/>
              <a:t> or 40</a:t>
            </a:r>
            <a:r>
              <a:rPr lang="en-US" i="1" baseline="30000" dirty="0" smtClean="0"/>
              <a:t>th</a:t>
            </a:r>
            <a:r>
              <a:rPr lang="en-US" i="1" baseline="0" dirty="0" smtClean="0"/>
              <a:t> birthday? It’s this belief that the saying refers to.</a:t>
            </a:r>
          </a:p>
          <a:p>
            <a:endParaRPr lang="en-US" i="1" baseline="0" dirty="0" smtClean="0"/>
          </a:p>
          <a:p>
            <a:r>
              <a:rPr lang="en-US" i="1" baseline="0" dirty="0" smtClean="0"/>
              <a:t>However, research tells us that if we carefully choose our lifestyle, we have a lot more control over our aging journey than we used to think, so you can stop blaming your parents for all of your physical ailments! The dotted line shows us that if we stay active and engaged we can keep most of our functioning and quality of life until the very end. Not only that, but the bump in the graph shows us that if we are practicing healthy habits, we can recover quicker and easier if we do get sick or get hurt. </a:t>
            </a:r>
            <a:endParaRPr lang="en-US" i="1" dirty="0" smtClean="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10</a:t>
            </a:fld>
            <a:endParaRPr lang="en-US"/>
          </a:p>
        </p:txBody>
      </p:sp>
    </p:spTree>
    <p:extLst>
      <p:ext uri="{BB962C8B-B14F-4D97-AF65-F5344CB8AC3E}">
        <p14:creationId xmlns:p14="http://schemas.microsoft.com/office/powerpoint/2010/main" val="3850394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lifestyle choices we make can be categorized into 4 components of successful aging. The first one is [CLICK] social engagement – meaningful interactions, a network of support. The next is [CLICK] intellectual challenge – trying new things, learning a skill, putting yourself in a new situation or environment. The third is physical – eat, sleep, physical activity, and regular checkups. Last is spiritual fulfillment – sense of meaning and purpose, emotional health. We will explore these more in the coming sessions, but for now, remember “SIPS” as a way to reflect on your successful aging lifestyle.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11</a:t>
            </a:fld>
            <a:endParaRPr lang="en-US"/>
          </a:p>
        </p:txBody>
      </p:sp>
    </p:spTree>
    <p:extLst>
      <p:ext uri="{BB962C8B-B14F-4D97-AF65-F5344CB8AC3E}">
        <p14:creationId xmlns:p14="http://schemas.microsoft.com/office/powerpoint/2010/main" val="596358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effectLst/>
              </a:rPr>
              <a:t>Now, you may be thinking, that’s great news for those</a:t>
            </a:r>
            <a:r>
              <a:rPr lang="en-US" i="1" baseline="0" dirty="0" smtClean="0">
                <a:effectLst/>
              </a:rPr>
              <a:t> who are aging. I know some older adults this would benefit, but this has nothing to do with me! I’m not aging! </a:t>
            </a:r>
            <a:r>
              <a:rPr lang="en-US" b="1" i="0" baseline="0" dirty="0" smtClean="0">
                <a:effectLst/>
              </a:rPr>
              <a:t>[Invite participants to do the following exercise.] </a:t>
            </a:r>
            <a:r>
              <a:rPr lang="en-US" i="1" baseline="0" dirty="0" smtClean="0">
                <a:effectLst/>
              </a:rPr>
              <a:t>H</a:t>
            </a:r>
            <a:r>
              <a:rPr lang="en-US" i="1" dirty="0" smtClean="0">
                <a:effectLst/>
              </a:rPr>
              <a:t>old up your hand, put your index and middle finger of your opposite hand on your wrist. Do you feel a pulse? </a:t>
            </a:r>
            <a:r>
              <a:rPr lang="en-US" b="1" i="0" dirty="0" smtClean="0">
                <a:effectLst/>
              </a:rPr>
              <a:t>[CLICK] </a:t>
            </a:r>
            <a:r>
              <a:rPr lang="en-US" i="1" dirty="0" smtClean="0">
                <a:effectLst/>
              </a:rPr>
              <a:t>If so, you are aging. If not, I will call 911! Successful Aging is for everyone not just a certain specific age - we are all aging, and the choices we make every day impact our health and well-being now and in the future. We hope this training is something you will</a:t>
            </a:r>
            <a:r>
              <a:rPr lang="en-US" i="1" baseline="0" dirty="0" smtClean="0">
                <a:effectLst/>
              </a:rPr>
              <a:t> find valuable for yourself as well as something that you will make your job more meaningful.</a:t>
            </a:r>
            <a:endParaRPr lang="en-US" i="1" dirty="0" smtClean="0">
              <a:effectLst/>
            </a:endParaRP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12</a:t>
            </a:fld>
            <a:endParaRPr lang="en-US"/>
          </a:p>
        </p:txBody>
      </p:sp>
    </p:spTree>
    <p:extLst>
      <p:ext uri="{BB962C8B-B14F-4D97-AF65-F5344CB8AC3E}">
        <p14:creationId xmlns:p14="http://schemas.microsoft.com/office/powerpoint/2010/main" val="398172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How many of you believe that growth is possible at any age? How many of you know an older adult who has learned a new skill, graduated college, or learned to walk again? The research tells us growth is possible at any age if we are surrounded by supportive people. Let’s watch this short video about Fred Kelly, a resident at a The Stayton – a Masterpiece Living community. He discovered an incredible talent and renewed sense of passion and purpose after retiring from his career.</a:t>
            </a:r>
            <a:r>
              <a:rPr lang="en-US" sz="1200" b="1" kern="1200" dirty="0" smtClean="0">
                <a:solidFill>
                  <a:schemeClr val="tx1"/>
                </a:solidFill>
                <a:effectLst/>
                <a:latin typeface="+mn-lt"/>
                <a:ea typeface="+mn-ea"/>
                <a:cs typeface="+mn-cs"/>
              </a:rPr>
              <a:t> [Play video]</a:t>
            </a:r>
            <a:endParaRPr lang="en-US" sz="1200" kern="1200" dirty="0" smtClean="0">
              <a:solidFill>
                <a:schemeClr val="tx1"/>
              </a:solidFill>
              <a:effectLst/>
              <a:latin typeface="+mn-lt"/>
              <a:ea typeface="+mn-ea"/>
              <a:cs typeface="+mn-cs"/>
            </a:endParaRPr>
          </a:p>
          <a:p>
            <a:endParaRPr lang="en-US" i="1" dirty="0" smtClean="0">
              <a:effectLst/>
            </a:endParaRPr>
          </a:p>
          <a:p>
            <a:r>
              <a:rPr lang="en-US" dirty="0" smtClean="0">
                <a:effectLst/>
              </a:rPr>
              <a:t>-Fred Kelly: http://www.youtube.com/watch?v=2UP4BsWtn6s </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13</a:t>
            </a:fld>
            <a:endParaRPr lang="en-US"/>
          </a:p>
        </p:txBody>
      </p:sp>
    </p:spTree>
    <p:extLst>
      <p:ext uri="{BB962C8B-B14F-4D97-AF65-F5344CB8AC3E}">
        <p14:creationId xmlns:p14="http://schemas.microsoft.com/office/powerpoint/2010/main" val="382871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effectLst/>
              </a:rPr>
              <a:t>We want people to see our community/organization as a supportive</a:t>
            </a:r>
            <a:r>
              <a:rPr lang="en-US" i="1" baseline="0" dirty="0" smtClean="0">
                <a:effectLst/>
              </a:rPr>
              <a:t> environment where people go to grow. We want them to know that we believe in the possibility of growth for anyone, at any age, regardless of ability to grow. We want them to know that we provide fertile soil where they can grow as far as they would like.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effectLst/>
            </a:endParaRP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14</a:t>
            </a:fld>
            <a:endParaRPr lang="en-US"/>
          </a:p>
        </p:txBody>
      </p:sp>
    </p:spTree>
    <p:extLst>
      <p:ext uri="{BB962C8B-B14F-4D97-AF65-F5344CB8AC3E}">
        <p14:creationId xmlns:p14="http://schemas.microsoft.com/office/powerpoint/2010/main" val="152646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Think of it this way: think of people as plants – plants that want to grow and thrive; and our organization as the soil. </a:t>
            </a:r>
            <a:r>
              <a:rPr lang="en-US" i="1" baseline="0" dirty="0" smtClean="0">
                <a:effectLst/>
              </a:rPr>
              <a:t>We provide the supportive environment for a person to grow and thrive. This is what you are doing already – the celebrations we heard earlier. Now, through our partnership with Masterpiece Living, we are adding a key ingredient – fertilizer! Yes, without fertilizer the plant may still grow, but with fertilizer a plant will grow stronger, faster, and more vibrantly than without.</a:t>
            </a:r>
          </a:p>
          <a:p>
            <a:endParaRPr lang="en-US" i="1" dirty="0" smtClean="0">
              <a:effectLst/>
            </a:endParaRPr>
          </a:p>
          <a:p>
            <a:r>
              <a:rPr lang="en-US" i="1" dirty="0" smtClean="0">
                <a:effectLst/>
              </a:rPr>
              <a:t>So what</a:t>
            </a:r>
            <a:r>
              <a:rPr lang="en-US" i="1" baseline="0" dirty="0" smtClean="0">
                <a:effectLst/>
              </a:rPr>
              <a:t> is Masterpiece Living? Masterpiece Living is a </a:t>
            </a:r>
            <a:r>
              <a:rPr lang="en-US" i="1" dirty="0" smtClean="0">
                <a:effectLst/>
              </a:rPr>
              <a:t>company that we partner with that is made up of a team of experts on aging. They provide research-based</a:t>
            </a:r>
            <a:r>
              <a:rPr lang="en-US" i="1" baseline="0" dirty="0" smtClean="0">
                <a:effectLst/>
              </a:rPr>
              <a:t> </a:t>
            </a:r>
            <a:r>
              <a:rPr lang="en-US" i="1" dirty="0" smtClean="0">
                <a:effectLst/>
              </a:rPr>
              <a:t>tools and resources</a:t>
            </a:r>
            <a:r>
              <a:rPr lang="en-US" i="1" baseline="0" dirty="0" smtClean="0">
                <a:effectLst/>
              </a:rPr>
              <a:t> that our entire community/organization – team members and residents/members- can use to live healthy and age successfully.</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15</a:t>
            </a:fld>
            <a:endParaRPr lang="en-US"/>
          </a:p>
        </p:txBody>
      </p:sp>
    </p:spTree>
    <p:extLst>
      <p:ext uri="{BB962C8B-B14F-4D97-AF65-F5344CB8AC3E}">
        <p14:creationId xmlns:p14="http://schemas.microsoft.com/office/powerpoint/2010/main" val="406114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effectLst/>
              </a:rPr>
              <a:t>Let’s hear from some residents at</a:t>
            </a:r>
            <a:r>
              <a:rPr lang="en-US" i="1" baseline="0" dirty="0" smtClean="0">
                <a:effectLst/>
              </a:rPr>
              <a:t> another community who has been partnered with MPL for a while to see how they describe what MPL is all about. </a:t>
            </a:r>
            <a:endParaRPr lang="en-US" i="1"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[If the video</a:t>
            </a:r>
            <a:r>
              <a:rPr lang="en-US" b="1" baseline="0" dirty="0" smtClean="0"/>
              <a:t> will not load, please view here: </a:t>
            </a:r>
            <a:r>
              <a:rPr lang="en-US" b="1" dirty="0" smtClean="0"/>
              <a:t>https://www.youtube.com/watch?v=DV4-3NR94rM]</a:t>
            </a:r>
            <a:endParaRPr lang="en-US" b="1" dirty="0"/>
          </a:p>
        </p:txBody>
      </p:sp>
      <p:sp>
        <p:nvSpPr>
          <p:cNvPr id="4" name="Slide Number Placeholder 3"/>
          <p:cNvSpPr>
            <a:spLocks noGrp="1"/>
          </p:cNvSpPr>
          <p:nvPr>
            <p:ph type="sldNum" sz="quarter" idx="10"/>
          </p:nvPr>
        </p:nvSpPr>
        <p:spPr/>
        <p:txBody>
          <a:bodyPr/>
          <a:lstStyle/>
          <a:p>
            <a:fld id="{019B733F-1E77-4B30-B97F-1FE8536D8C7E}" type="slidenum">
              <a:rPr lang="en-US" smtClean="0"/>
              <a:t>16</a:t>
            </a:fld>
            <a:endParaRPr lang="en-US"/>
          </a:p>
        </p:txBody>
      </p:sp>
    </p:spTree>
    <p:extLst>
      <p:ext uri="{BB962C8B-B14F-4D97-AF65-F5344CB8AC3E}">
        <p14:creationId xmlns:p14="http://schemas.microsoft.com/office/powerpoint/2010/main" val="2369323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Earlier,</a:t>
            </a:r>
            <a:r>
              <a:rPr lang="en-US" sz="1200" b="0" i="1" kern="1200" baseline="0" dirty="0" smtClean="0">
                <a:solidFill>
                  <a:schemeClr val="tx1"/>
                </a:solidFill>
                <a:effectLst/>
                <a:latin typeface="+mn-lt"/>
                <a:ea typeface="+mn-ea"/>
                <a:cs typeface="+mn-cs"/>
              </a:rPr>
              <a:t> you heard why our organization decided to partner with MPL. Now, let’s hear more about who Masterpiece Living benefits and how. First, MPL benefits every person in this room, the older adults we support, and anyone else who is a part of our “village” – your family members, friends, community members, etc. Of course, supporting the residents/members of our community/organization is our first priority. By providing the fertilizer for our soil, everyone benefits from a supportive environment. Additionally, those who choose to use the tools MPL provides, which we will discuss later, will benefit even more. They will have the chance to look closely at lifestyle choices and decide what, if anything, they would like to do differently based on the successful aging research.</a:t>
            </a:r>
          </a:p>
          <a:p>
            <a:endParaRPr lang="en-US" sz="1200" b="0" i="1" kern="1200" baseline="0" dirty="0" smtClean="0">
              <a:solidFill>
                <a:schemeClr val="tx1"/>
              </a:solidFill>
              <a:effectLst/>
              <a:latin typeface="+mn-lt"/>
              <a:ea typeface="+mn-ea"/>
              <a:cs typeface="+mn-cs"/>
            </a:endParaRPr>
          </a:p>
          <a:p>
            <a:pPr lvl="0"/>
            <a:r>
              <a:rPr lang="en-US" sz="1200" b="1" i="0" kern="1200" dirty="0" smtClean="0">
                <a:solidFill>
                  <a:schemeClr val="tx1"/>
                </a:solidFill>
                <a:effectLst/>
                <a:latin typeface="+mn-lt"/>
                <a:ea typeface="+mn-ea"/>
                <a:cs typeface="+mn-cs"/>
              </a:rPr>
              <a:t>[CLICK]</a:t>
            </a:r>
            <a:r>
              <a:rPr lang="en-US" sz="1200" b="1"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MPL</a:t>
            </a:r>
            <a:r>
              <a:rPr lang="en-US" sz="1200" i="1" kern="1200" baseline="0" dirty="0" smtClean="0">
                <a:solidFill>
                  <a:schemeClr val="tx1"/>
                </a:solidFill>
                <a:effectLst/>
                <a:latin typeface="+mn-lt"/>
                <a:ea typeface="+mn-ea"/>
                <a:cs typeface="+mn-cs"/>
              </a:rPr>
              <a:t> also benefits our whole community/organization by providing systems to prove that what we are doing really is providing the best environment for growth. Residents/members have the opportunity to guide what we are doing at our community when they participate in the Masterpiece Living Reviews.</a:t>
            </a:r>
          </a:p>
          <a:p>
            <a:pPr lvl="0"/>
            <a:endParaRPr lang="en-US" sz="1200" i="1" kern="1200" baseline="0" dirty="0" smtClean="0">
              <a:solidFill>
                <a:schemeClr val="tx1"/>
              </a:solidFill>
              <a:effectLst/>
              <a:latin typeface="+mn-lt"/>
              <a:ea typeface="+mn-ea"/>
              <a:cs typeface="+mn-cs"/>
            </a:endParaRPr>
          </a:p>
          <a:p>
            <a:pPr lvl="0"/>
            <a:r>
              <a:rPr lang="en-US" sz="1200" b="1" i="0" kern="1200" dirty="0" smtClean="0">
                <a:solidFill>
                  <a:schemeClr val="tx1"/>
                </a:solidFill>
                <a:effectLst/>
                <a:latin typeface="+mn-lt"/>
                <a:ea typeface="+mn-ea"/>
                <a:cs typeface="+mn-cs"/>
              </a:rPr>
              <a:t>[CLICK]</a:t>
            </a:r>
            <a:r>
              <a:rPr lang="en-US" sz="1200" b="1" i="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Finally, all of the MPL partners across the country are a part of something bigger – a movement that will change the aging experience not only for older adults of today, but for future generations as well.</a:t>
            </a:r>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17</a:t>
            </a:fld>
            <a:endParaRPr lang="en-US"/>
          </a:p>
        </p:txBody>
      </p:sp>
    </p:spTree>
    <p:extLst>
      <p:ext uri="{BB962C8B-B14F-4D97-AF65-F5344CB8AC3E}">
        <p14:creationId xmlns:p14="http://schemas.microsoft.com/office/powerpoint/2010/main" val="455270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does this pertain to my job?</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Environment</a:t>
            </a:r>
            <a:r>
              <a:rPr lang="en-US" sz="1200" i="1" kern="1200" baseline="0" dirty="0" smtClean="0">
                <a:solidFill>
                  <a:schemeClr val="tx1"/>
                </a:solidFill>
                <a:effectLst/>
                <a:latin typeface="+mn-lt"/>
                <a:ea typeface="+mn-ea"/>
                <a:cs typeface="+mn-cs"/>
              </a:rPr>
              <a:t> shapes behavior. When you walked into this room today, saw the balloons, and perceived it as a celebration, you likely felt an influence on your attitude and behavior. In a similar way, we all are responsible for creating an environment, here at </a:t>
            </a:r>
            <a:r>
              <a:rPr lang="en-US" sz="1200" b="1" i="1" kern="1200" baseline="0" dirty="0" smtClean="0">
                <a:solidFill>
                  <a:schemeClr val="tx1"/>
                </a:solidFill>
                <a:effectLst/>
                <a:latin typeface="+mn-lt"/>
                <a:ea typeface="+mn-ea"/>
                <a:cs typeface="+mn-cs"/>
              </a:rPr>
              <a:t>(community/organization name)</a:t>
            </a:r>
            <a:r>
              <a:rPr lang="en-US" sz="1200" i="1" kern="1200" baseline="0" dirty="0" smtClean="0">
                <a:solidFill>
                  <a:schemeClr val="tx1"/>
                </a:solidFill>
                <a:effectLst/>
                <a:latin typeface="+mn-lt"/>
                <a:ea typeface="+mn-ea"/>
                <a:cs typeface="+mn-cs"/>
              </a:rPr>
              <a:t> that supports successful aging for everyone. While your job title and descriptions may be different, it takes a village to create a culture. It is everyone’s role to contribute to an environment – a culture – of successful aging.</a:t>
            </a:r>
            <a:endParaRPr lang="en-US" sz="1200" i="1"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You’re probably</a:t>
            </a:r>
            <a:r>
              <a:rPr lang="en-US" sz="1200" i="1" kern="1200" baseline="0" dirty="0" smtClean="0">
                <a:solidFill>
                  <a:schemeClr val="tx1"/>
                </a:solidFill>
                <a:effectLst/>
                <a:latin typeface="+mn-lt"/>
                <a:ea typeface="+mn-ea"/>
                <a:cs typeface="+mn-cs"/>
              </a:rPr>
              <a:t> thinking, this is one more initiative, one more new thing, one more thing on my already full plate. It’s true that we like to keep current and integrate the latest here at </a:t>
            </a:r>
            <a:r>
              <a:rPr lang="en-US" sz="1200" b="1" i="1" kern="1200" baseline="0" dirty="0" smtClean="0">
                <a:solidFill>
                  <a:schemeClr val="tx1"/>
                </a:solidFill>
                <a:effectLst/>
                <a:latin typeface="+mn-lt"/>
                <a:ea typeface="+mn-ea"/>
                <a:cs typeface="+mn-cs"/>
              </a:rPr>
              <a:t>(Insert organization</a:t>
            </a:r>
            <a:r>
              <a:rPr lang="en-US" sz="1200" b="0" i="1" kern="1200" baseline="0" dirty="0" smtClean="0">
                <a:solidFill>
                  <a:schemeClr val="tx1"/>
                </a:solidFill>
                <a:effectLst/>
                <a:latin typeface="+mn-lt"/>
                <a:ea typeface="+mn-ea"/>
                <a:cs typeface="+mn-cs"/>
              </a:rPr>
              <a:t> </a:t>
            </a:r>
            <a:r>
              <a:rPr lang="en-US" sz="1200" b="1" i="1" kern="1200" baseline="0" dirty="0" smtClean="0">
                <a:solidFill>
                  <a:schemeClr val="tx1"/>
                </a:solidFill>
                <a:effectLst/>
                <a:latin typeface="+mn-lt"/>
                <a:ea typeface="+mn-ea"/>
                <a:cs typeface="+mn-cs"/>
              </a:rPr>
              <a:t>name). </a:t>
            </a:r>
            <a:r>
              <a:rPr lang="en-US" sz="1200" b="0" i="1" kern="1200" baseline="0" dirty="0" smtClean="0">
                <a:solidFill>
                  <a:schemeClr val="tx1"/>
                </a:solidFill>
                <a:effectLst/>
                <a:latin typeface="+mn-lt"/>
                <a:ea typeface="+mn-ea"/>
                <a:cs typeface="+mn-cs"/>
              </a:rPr>
              <a:t>However, Masterpiece Living shouldn’t be viewed as one more thing on your plate. </a:t>
            </a:r>
            <a:r>
              <a:rPr lang="en-US" sz="1200" b="0" i="1" kern="1200" dirty="0" smtClean="0">
                <a:solidFill>
                  <a:schemeClr val="tx1"/>
                </a:solidFill>
                <a:effectLst/>
                <a:latin typeface="+mn-lt"/>
                <a:ea typeface="+mn-ea"/>
                <a:cs typeface="+mn-cs"/>
              </a:rPr>
              <a:t>Successful</a:t>
            </a:r>
            <a:r>
              <a:rPr lang="en-US" sz="1200" i="1" kern="1200" dirty="0" smtClean="0">
                <a:solidFill>
                  <a:schemeClr val="tx1"/>
                </a:solidFill>
                <a:effectLst/>
                <a:latin typeface="+mn-lt"/>
                <a:ea typeface="+mn-ea"/>
                <a:cs typeface="+mn-cs"/>
              </a:rPr>
              <a:t> Aging culture is the lens through which we view all policies, decisions and interactions. It’s not adding more to our plate,</a:t>
            </a:r>
            <a:r>
              <a:rPr lang="en-US" sz="1200" i="1" kern="1200" baseline="0" dirty="0" smtClean="0">
                <a:solidFill>
                  <a:schemeClr val="tx1"/>
                </a:solidFill>
                <a:effectLst/>
                <a:latin typeface="+mn-lt"/>
                <a:ea typeface="+mn-ea"/>
                <a:cs typeface="+mn-cs"/>
              </a:rPr>
              <a:t> it </a:t>
            </a:r>
            <a:r>
              <a:rPr lang="en-US" sz="1200" i="1" u="sng" kern="1200" baseline="0" dirty="0" smtClean="0">
                <a:solidFill>
                  <a:schemeClr val="tx1"/>
                </a:solidFill>
                <a:effectLst/>
                <a:latin typeface="+mn-lt"/>
                <a:ea typeface="+mn-ea"/>
                <a:cs typeface="+mn-cs"/>
              </a:rPr>
              <a:t>is</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plate. It’s not about changing what you do, just looking</a:t>
            </a:r>
            <a:r>
              <a:rPr lang="en-US" sz="1200" i="1" kern="1200" baseline="0" dirty="0" smtClean="0">
                <a:solidFill>
                  <a:schemeClr val="tx1"/>
                </a:solidFill>
                <a:effectLst/>
                <a:latin typeface="+mn-lt"/>
                <a:ea typeface="+mn-ea"/>
                <a:cs typeface="+mn-cs"/>
              </a:rPr>
              <a:t> at</a:t>
            </a:r>
            <a:r>
              <a:rPr lang="en-US" sz="1200" i="1" kern="1200" dirty="0" smtClean="0">
                <a:solidFill>
                  <a:schemeClr val="tx1"/>
                </a:solidFill>
                <a:effectLst/>
                <a:latin typeface="+mn-lt"/>
                <a:ea typeface="+mn-ea"/>
                <a:cs typeface="+mn-cs"/>
              </a:rPr>
              <a:t> how you do it. It’s a different way to view what you’re already doing. </a:t>
            </a:r>
          </a:p>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In</a:t>
            </a:r>
            <a:r>
              <a:rPr lang="en-US" sz="1200" i="1" kern="1200" baseline="0" dirty="0" smtClean="0">
                <a:solidFill>
                  <a:schemeClr val="tx1"/>
                </a:solidFill>
                <a:effectLst/>
                <a:latin typeface="+mn-lt"/>
                <a:ea typeface="+mn-ea"/>
                <a:cs typeface="+mn-cs"/>
              </a:rPr>
              <a:t> fact, we feel so strongly that it be the foundation of our culture that we will be rewriting job descriptions to include successful aging language and performance evaluations will include successful aging measures as well.</a:t>
            </a:r>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18</a:t>
            </a:fld>
            <a:endParaRPr lang="en-US"/>
          </a:p>
        </p:txBody>
      </p:sp>
    </p:spTree>
    <p:extLst>
      <p:ext uri="{BB962C8B-B14F-4D97-AF65-F5344CB8AC3E}">
        <p14:creationId xmlns:p14="http://schemas.microsoft.com/office/powerpoint/2010/main" val="2260436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We’ve spent</a:t>
            </a:r>
            <a:r>
              <a:rPr lang="en-US" sz="1200" i="1" kern="1200" baseline="0" dirty="0" smtClean="0">
                <a:solidFill>
                  <a:schemeClr val="tx1"/>
                </a:solidFill>
                <a:effectLst/>
                <a:latin typeface="+mn-lt"/>
                <a:ea typeface="+mn-ea"/>
                <a:cs typeface="+mn-cs"/>
              </a:rPr>
              <a:t> a lot of time talking about successful aging and Masterpiece Living. Now it’s your turn to practice describing these concepts to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[Divide participants into groups of three. Provide each participant a Session 1 Handout and work together to answer the questions on page 1, using pages 2-6 as a reference, if necessary. Allow 5-10 minutes for this exercise.]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r>
              <a:rPr lang="en-US" b="1" dirty="0" smtClean="0"/>
              <a:t>[Questions</a:t>
            </a:r>
            <a:r>
              <a:rPr lang="en-US" b="1" baseline="0" dirty="0" smtClean="0"/>
              <a:t> include: What are the key points of the Successful Aging message? What is MPL? How would you describe MPL to a resident who says, “I’m already busy enough”? Why are we partnering with MPL?]</a:t>
            </a:r>
            <a:endParaRPr lang="en-US" b="1" dirty="0"/>
          </a:p>
        </p:txBody>
      </p:sp>
      <p:sp>
        <p:nvSpPr>
          <p:cNvPr id="4" name="Slide Number Placeholder 3"/>
          <p:cNvSpPr>
            <a:spLocks noGrp="1"/>
          </p:cNvSpPr>
          <p:nvPr>
            <p:ph type="sldNum" sz="quarter" idx="10"/>
          </p:nvPr>
        </p:nvSpPr>
        <p:spPr/>
        <p:txBody>
          <a:bodyPr/>
          <a:lstStyle/>
          <a:p>
            <a:fld id="{019B733F-1E77-4B30-B97F-1FE8536D8C7E}" type="slidenum">
              <a:rPr lang="en-US" smtClean="0"/>
              <a:t>19</a:t>
            </a:fld>
            <a:endParaRPr lang="en-US"/>
          </a:p>
        </p:txBody>
      </p:sp>
    </p:spTree>
    <p:extLst>
      <p:ext uri="{BB962C8B-B14F-4D97-AF65-F5344CB8AC3E}">
        <p14:creationId xmlns:p14="http://schemas.microsoft.com/office/powerpoint/2010/main" val="422963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You</a:t>
            </a:r>
            <a:r>
              <a:rPr lang="en-US" sz="1200" b="0" i="1" kern="1200" baseline="0" dirty="0" smtClean="0">
                <a:solidFill>
                  <a:schemeClr val="tx1"/>
                </a:solidFill>
                <a:effectLst/>
                <a:latin typeface="+mn-lt"/>
                <a:ea typeface="+mn-ea"/>
                <a:cs typeface="+mn-cs"/>
              </a:rPr>
              <a:t> may be wondering, “</a:t>
            </a:r>
            <a:r>
              <a:rPr lang="en-US" sz="1200" b="0" i="1" kern="1200" dirty="0" smtClean="0">
                <a:solidFill>
                  <a:schemeClr val="tx1"/>
                </a:solidFill>
                <a:effectLst/>
                <a:latin typeface="+mn-lt"/>
                <a:ea typeface="+mn-ea"/>
                <a:cs typeface="+mn-cs"/>
              </a:rPr>
              <a:t>Why are we here?” </a:t>
            </a:r>
            <a:r>
              <a:rPr lang="en-US" sz="1200" i="1" kern="1200" dirty="0" smtClean="0">
                <a:solidFill>
                  <a:schemeClr val="tx1"/>
                </a:solidFill>
                <a:effectLst/>
                <a:latin typeface="+mn-lt"/>
                <a:ea typeface="+mn-ea"/>
                <a:cs typeface="+mn-cs"/>
              </a:rPr>
              <a:t>We’ve made a commitment to enhance the lives of the people working and living here</a:t>
            </a:r>
            <a:r>
              <a:rPr lang="en-US" sz="1200" i="1" kern="1200" baseline="0" dirty="0" smtClean="0">
                <a:solidFill>
                  <a:schemeClr val="tx1"/>
                </a:solidFill>
                <a:effectLst/>
                <a:latin typeface="+mn-lt"/>
                <a:ea typeface="+mn-ea"/>
                <a:cs typeface="+mn-cs"/>
              </a:rPr>
              <a:t> </a:t>
            </a:r>
            <a:r>
              <a:rPr lang="en-US" sz="1200" b="1" i="1" kern="1200" baseline="0" dirty="0" smtClean="0">
                <a:solidFill>
                  <a:schemeClr val="tx1"/>
                </a:solidFill>
                <a:effectLst/>
                <a:latin typeface="+mn-lt"/>
                <a:ea typeface="+mn-ea"/>
                <a:cs typeface="+mn-cs"/>
              </a:rPr>
              <a:t>[non-residential organization: people who come into contact with and are a part of our organization]</a:t>
            </a:r>
            <a:r>
              <a:rPr lang="en-US" sz="1200" i="1" kern="1200" dirty="0" smtClean="0">
                <a:solidFill>
                  <a:schemeClr val="tx1"/>
                </a:solidFill>
                <a:effectLst/>
                <a:latin typeface="+mn-lt"/>
                <a:ea typeface="+mn-ea"/>
                <a:cs typeface="+mn-cs"/>
              </a:rPr>
              <a:t> through a partnership with Masterpiece Living. You are all here today because you play an important role in this commitment, without you, we won’t be able to be successful.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2</a:t>
            </a:fld>
            <a:endParaRPr lang="en-US"/>
          </a:p>
        </p:txBody>
      </p:sp>
    </p:spTree>
    <p:extLst>
      <p:ext uri="{BB962C8B-B14F-4D97-AF65-F5344CB8AC3E}">
        <p14:creationId xmlns:p14="http://schemas.microsoft.com/office/powerpoint/2010/main" val="2403603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Masterpiece Living is a company we have partnered with to enhance the lives of every person who is a part of our organization</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20</a:t>
            </a:fld>
            <a:endParaRPr lang="en-US"/>
          </a:p>
        </p:txBody>
      </p:sp>
    </p:spTree>
    <p:extLst>
      <p:ext uri="{BB962C8B-B14F-4D97-AF65-F5344CB8AC3E}">
        <p14:creationId xmlns:p14="http://schemas.microsoft.com/office/powerpoint/2010/main" val="2866356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participants to describe the successful aging message]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[Summarize the following key points]</a:t>
            </a:r>
            <a:endParaRPr lang="en-US" sz="1200" kern="1200" dirty="0" smtClean="0">
              <a:solidFill>
                <a:schemeClr val="tx1"/>
              </a:solidFill>
              <a:effectLst/>
              <a:latin typeface="+mn-lt"/>
              <a:ea typeface="+mn-ea"/>
              <a:cs typeface="+mn-cs"/>
            </a:endParaRPr>
          </a:p>
          <a:p>
            <a:endParaRPr lang="en-US" b="1" i="0" baseline="0" dirty="0" smtClean="0"/>
          </a:p>
          <a:p>
            <a:r>
              <a:rPr lang="en-US" i="1" baseline="0" dirty="0" smtClean="0"/>
              <a:t>It’s never too late</a:t>
            </a:r>
          </a:p>
          <a:p>
            <a:r>
              <a:rPr lang="en-US" i="1" baseline="0" dirty="0" smtClean="0"/>
              <a:t>Growth is possible for everyone (any age, any stage)</a:t>
            </a:r>
          </a:p>
          <a:p>
            <a:r>
              <a:rPr lang="en-US" i="1" baseline="0" dirty="0" smtClean="0"/>
              <a:t>Lifestyle choices – what you do every day – are the key to staying on the dotted line</a:t>
            </a:r>
          </a:p>
          <a:p>
            <a:r>
              <a:rPr lang="en-US" i="1" baseline="0" dirty="0" smtClean="0"/>
              <a:t>Supportive environment – everyone’s job to create this</a:t>
            </a:r>
          </a:p>
          <a:p>
            <a:endParaRPr lang="en-US" i="1" baseline="0" dirty="0" smtClean="0"/>
          </a:p>
        </p:txBody>
      </p:sp>
      <p:sp>
        <p:nvSpPr>
          <p:cNvPr id="4" name="Slide Number Placeholder 3"/>
          <p:cNvSpPr>
            <a:spLocks noGrp="1"/>
          </p:cNvSpPr>
          <p:nvPr>
            <p:ph type="sldNum" sz="quarter" idx="10"/>
          </p:nvPr>
        </p:nvSpPr>
        <p:spPr/>
        <p:txBody>
          <a:bodyPr/>
          <a:lstStyle/>
          <a:p>
            <a:fld id="{019B733F-1E77-4B30-B97F-1FE8536D8C7E}" type="slidenum">
              <a:rPr lang="en-US" smtClean="0"/>
              <a:t>21</a:t>
            </a:fld>
            <a:endParaRPr lang="en-US"/>
          </a:p>
        </p:txBody>
      </p:sp>
    </p:spTree>
    <p:extLst>
      <p:ext uri="{BB962C8B-B14F-4D97-AF65-F5344CB8AC3E}">
        <p14:creationId xmlns:p14="http://schemas.microsoft.com/office/powerpoint/2010/main" val="1598957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[Ask participants to answer “Why MPL?” or “Who benefits?”]</a:t>
            </a:r>
            <a:endParaRPr lang="en-US" sz="1200" kern="1200" dirty="0" smtClean="0">
              <a:solidFill>
                <a:schemeClr val="tx1"/>
              </a:solidFill>
              <a:effectLst/>
              <a:latin typeface="+mn-lt"/>
              <a:ea typeface="+mn-ea"/>
              <a:cs typeface="+mn-cs"/>
            </a:endParaRPr>
          </a:p>
          <a:p>
            <a:endParaRPr lang="en-US" i="1" dirty="0" smtClean="0"/>
          </a:p>
          <a:p>
            <a:r>
              <a:rPr lang="en-US" i="1" dirty="0" smtClean="0"/>
              <a:t>Who</a:t>
            </a:r>
            <a:r>
              <a:rPr lang="en-US" i="1" baseline="0" dirty="0" smtClean="0"/>
              <a:t> benefits? Every person who is  a part of our “village” – each of us in this room, the older adults we support, and those we share the successful aging message with – personally benefit from knowing the research on aging, putting it into practice, and being immersed in a supportive environment. Our community/organization benefits from having a team of experts that focus 100% on providing us the tools we need to enhance this culture of growth and see measurable results. Finally, the nation benefits. As we change the experience of aging for the older adults we support, we are also changing the future of the aging services field.</a:t>
            </a:r>
            <a:endParaRPr lang="en-US" i="1" dirty="0"/>
          </a:p>
        </p:txBody>
      </p:sp>
      <p:sp>
        <p:nvSpPr>
          <p:cNvPr id="4" name="Slide Number Placeholder 3"/>
          <p:cNvSpPr>
            <a:spLocks noGrp="1"/>
          </p:cNvSpPr>
          <p:nvPr>
            <p:ph type="sldNum" sz="quarter" idx="10"/>
          </p:nvPr>
        </p:nvSpPr>
        <p:spPr/>
        <p:txBody>
          <a:bodyPr/>
          <a:lstStyle/>
          <a:p>
            <a:fld id="{019B733F-1E77-4B30-B97F-1FE8536D8C7E}" type="slidenum">
              <a:rPr lang="en-US" smtClean="0"/>
              <a:t>22</a:t>
            </a:fld>
            <a:endParaRPr lang="en-US"/>
          </a:p>
        </p:txBody>
      </p:sp>
    </p:spTree>
    <p:extLst>
      <p:ext uri="{BB962C8B-B14F-4D97-AF65-F5344CB8AC3E}">
        <p14:creationId xmlns:p14="http://schemas.microsoft.com/office/powerpoint/2010/main" val="2168850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Now it’s time to share</a:t>
            </a:r>
            <a:r>
              <a:rPr lang="en-US" sz="1200" b="0" i="1" kern="1200" baseline="0" dirty="0" smtClean="0">
                <a:solidFill>
                  <a:schemeClr val="tx1"/>
                </a:solidFill>
                <a:effectLst/>
                <a:latin typeface="+mn-lt"/>
                <a:ea typeface="+mn-ea"/>
                <a:cs typeface="+mn-cs"/>
              </a:rPr>
              <a:t> what you’ve learned today with others. We are handing out 2 things to help you take what you’ve learned today and apply it. The first is a pin for you to wear that says, “Ask me about MPL”. We encourage you to wear these pins to spark conversations with residents and family members about the message of successful aging. You might find it helpful to memorize 1 or 2 phrases you like best from your handout. That way, when someone asks about MPL or successful aging, you’ll be prepared to tell them what you’ve learned! Finally, you have a chance to try out a tool that MPL provides, which guides you in reflecting upon your own lifestyle choices in the 4 components and decide where you want to grow. We are handing out a Lifestyle Review for each of you to take home and complete before the next session.</a:t>
            </a:r>
            <a:endParaRPr lang="en-US" sz="1200" b="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[Hand out </a:t>
            </a:r>
            <a:r>
              <a:rPr lang="en-US" sz="1200" b="1" kern="1200" baseline="0" dirty="0" smtClean="0">
                <a:solidFill>
                  <a:schemeClr val="tx1"/>
                </a:solidFill>
                <a:effectLst/>
                <a:latin typeface="+mn-lt"/>
                <a:ea typeface="+mn-ea"/>
                <a:cs typeface="+mn-cs"/>
              </a:rPr>
              <a:t>MPL pins and instructions for the online Outreach Lifestyle Review or self-scoring Lifestyle Review]</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23</a:t>
            </a:fld>
            <a:endParaRPr lang="en-US"/>
          </a:p>
        </p:txBody>
      </p:sp>
    </p:spTree>
    <p:extLst>
      <p:ext uri="{BB962C8B-B14F-4D97-AF65-F5344CB8AC3E}">
        <p14:creationId xmlns:p14="http://schemas.microsoft.com/office/powerpoint/2010/main" val="3843407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Does anyone have any questions? I</a:t>
            </a:r>
            <a:r>
              <a:rPr lang="en-US" i="1" baseline="0" dirty="0" smtClean="0"/>
              <a:t> look forward to our next session where we will dive further into culture, beliefs about aging and older adults, and how our everyday interactions can enhance the “soil” here at </a:t>
            </a:r>
            <a:r>
              <a:rPr lang="en-US" b="1" i="1" baseline="0" dirty="0" smtClean="0"/>
              <a:t>(community name). </a:t>
            </a:r>
          </a:p>
          <a:p>
            <a:endParaRPr lang="en-US" i="1" baseline="0" dirty="0" smtClean="0"/>
          </a:p>
          <a:p>
            <a:r>
              <a:rPr lang="en-US" i="1" baseline="0" dirty="0" smtClean="0"/>
              <a:t>Make each day a Masterpiece! </a:t>
            </a:r>
            <a:endParaRPr lang="en-US" i="1" dirty="0"/>
          </a:p>
        </p:txBody>
      </p:sp>
      <p:sp>
        <p:nvSpPr>
          <p:cNvPr id="4" name="Slide Number Placeholder 3"/>
          <p:cNvSpPr>
            <a:spLocks noGrp="1"/>
          </p:cNvSpPr>
          <p:nvPr>
            <p:ph type="sldNum" sz="quarter" idx="10"/>
          </p:nvPr>
        </p:nvSpPr>
        <p:spPr/>
        <p:txBody>
          <a:bodyPr/>
          <a:lstStyle/>
          <a:p>
            <a:fld id="{019B733F-1E77-4B30-B97F-1FE8536D8C7E}" type="slidenum">
              <a:rPr lang="en-US" smtClean="0"/>
              <a:t>24</a:t>
            </a:fld>
            <a:endParaRPr lang="en-US"/>
          </a:p>
        </p:txBody>
      </p:sp>
    </p:spTree>
    <p:extLst>
      <p:ext uri="{BB962C8B-B14F-4D97-AF65-F5344CB8AC3E}">
        <p14:creationId xmlns:p14="http://schemas.microsoft.com/office/powerpoint/2010/main" val="656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Our community has grown to one that is solid and sturdy. Some of us have worked here for many years. Some of us are new.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All of us bring the gift of ourselves to the community- our talents, our experience, our personalities, our personal stories.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goal after partnering with Masterpiece Living is to grow together. Maximizing the potential of all who live</a:t>
            </a:r>
            <a:r>
              <a:rPr lang="en-US" sz="1200" i="1" kern="1200" baseline="0" dirty="0" smtClean="0">
                <a:solidFill>
                  <a:schemeClr val="tx1"/>
                </a:solidFill>
                <a:effectLst/>
                <a:latin typeface="+mn-lt"/>
                <a:ea typeface="+mn-ea"/>
                <a:cs typeface="+mn-cs"/>
              </a:rPr>
              <a:t> </a:t>
            </a:r>
            <a:r>
              <a:rPr lang="en-US" sz="1200" i="1" kern="1200" baseline="0" dirty="0" smtClean="0">
                <a:solidFill>
                  <a:srgbClr val="FF0000"/>
                </a:solidFill>
                <a:effectLst/>
                <a:latin typeface="+mn-lt"/>
                <a:ea typeface="+mn-ea"/>
                <a:cs typeface="+mn-cs"/>
              </a:rPr>
              <a:t>and work here</a:t>
            </a:r>
            <a:r>
              <a:rPr lang="en-US" sz="1200" i="1" kern="1200" dirty="0" smtClean="0">
                <a:solidFill>
                  <a:srgbClr val="FF0000"/>
                </a:solidFill>
                <a:effectLst/>
                <a:latin typeface="+mn-lt"/>
                <a:ea typeface="+mn-ea"/>
                <a:cs typeface="+mn-cs"/>
              </a:rPr>
              <a:t> </a:t>
            </a:r>
            <a:r>
              <a:rPr lang="en-US" sz="1200" b="1" i="1" kern="1200" dirty="0" smtClean="0">
                <a:solidFill>
                  <a:schemeClr val="tx1"/>
                </a:solidFill>
                <a:effectLst/>
                <a:latin typeface="+mn-lt"/>
                <a:ea typeface="+mn-ea"/>
                <a:cs typeface="+mn-cs"/>
              </a:rPr>
              <a:t>[non-residential</a:t>
            </a:r>
            <a:r>
              <a:rPr lang="en-US" sz="1200" b="1" i="1" kern="1200" baseline="0" dirty="0" smtClean="0">
                <a:solidFill>
                  <a:schemeClr val="tx1"/>
                </a:solidFill>
                <a:effectLst/>
                <a:latin typeface="+mn-lt"/>
                <a:ea typeface="+mn-ea"/>
                <a:cs typeface="+mn-cs"/>
              </a:rPr>
              <a:t> organization: are a part of our organization]</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Thank you for coming to today’s training, let’s get started by discussing what we will learn today</a:t>
            </a:r>
            <a:r>
              <a:rPr lang="en-US" sz="1200" i="1" kern="1200" baseline="0" dirty="0" smtClean="0">
                <a:solidFill>
                  <a:schemeClr val="tx1"/>
                </a:solidFill>
                <a:effectLst/>
                <a:latin typeface="+mn-lt"/>
                <a:ea typeface="+mn-ea"/>
                <a:cs typeface="+mn-cs"/>
              </a:rPr>
              <a:t> and in the coming weeks…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3</a:t>
            </a:fld>
            <a:endParaRPr lang="en-US"/>
          </a:p>
        </p:txBody>
      </p:sp>
    </p:spTree>
    <p:extLst>
      <p:ext uri="{BB962C8B-B14F-4D97-AF65-F5344CB8AC3E}">
        <p14:creationId xmlns:p14="http://schemas.microsoft.com/office/powerpoint/2010/main" val="198067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By</a:t>
            </a:r>
            <a:r>
              <a:rPr lang="en-US" sz="1200" i="1" kern="1200" baseline="0" dirty="0" smtClean="0">
                <a:solidFill>
                  <a:schemeClr val="tx1"/>
                </a:solidFill>
                <a:effectLst/>
                <a:latin typeface="+mn-lt"/>
                <a:ea typeface="+mn-ea"/>
                <a:cs typeface="+mn-cs"/>
              </a:rPr>
              <a:t> the end of this 4-part Masterpiece Living Core Experience  you will be armed with the knowledge and skills to impact not only the older adults you support, but it can benefit your family, friends, and your personal health as well. This certification will provide you with exciting knowledge of what is possible with aging, will help you find increased sense of purpose in your job, and sets you ahead of most others who are doing your job across the country. Masterpiece Living is a network of cutting edge organizations across the country and the Masterpiece Academy has a wealth of resources for you to use in your job as well as in your personal life. </a:t>
            </a:r>
            <a:endParaRPr lang="en-US" sz="1200"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eaLnBrk="1" hangingPunct="1">
              <a:spcBef>
                <a:spcPct val="0"/>
              </a:spcBef>
            </a:pPr>
            <a:endParaRPr lang="en-US" dirty="0" smtClean="0"/>
          </a:p>
        </p:txBody>
      </p:sp>
    </p:spTree>
    <p:extLst>
      <p:ext uri="{BB962C8B-B14F-4D97-AF65-F5344CB8AC3E}">
        <p14:creationId xmlns:p14="http://schemas.microsoft.com/office/powerpoint/2010/main" val="222771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mn-lt"/>
                <a:ea typeface="+mn-ea"/>
                <a:cs typeface="+mn-cs"/>
              </a:rPr>
              <a:t>Today we will learn about this</a:t>
            </a:r>
            <a:r>
              <a:rPr lang="en-US" sz="1200" i="1" kern="1200" baseline="0" dirty="0" smtClean="0">
                <a:solidFill>
                  <a:schemeClr val="tx1"/>
                </a:solidFill>
                <a:effectLst/>
                <a:latin typeface="+mn-lt"/>
                <a:ea typeface="+mn-ea"/>
                <a:cs typeface="+mn-cs"/>
              </a:rPr>
              <a:t> partnership with Masterpiece Living, how it will benefit each of us and the older adults we support. We will learn about the exciting research on aging and how what we do today can impact our health tomorrow. Finally, we will discuss how we can share this message in our daily interactions and how this impacts each of our jobs. </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5</a:t>
            </a:fld>
            <a:endParaRPr lang="en-US"/>
          </a:p>
        </p:txBody>
      </p:sp>
    </p:spTree>
    <p:extLst>
      <p:ext uri="{BB962C8B-B14F-4D97-AF65-F5344CB8AC3E}">
        <p14:creationId xmlns:p14="http://schemas.microsoft.com/office/powerpoint/2010/main" val="211054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Celebration of Success</a:t>
            </a:r>
          </a:p>
          <a:p>
            <a:r>
              <a:rPr lang="en-US" sz="1200" b="0" i="1" kern="1200" dirty="0" smtClean="0">
                <a:solidFill>
                  <a:schemeClr val="tx1"/>
                </a:solidFill>
                <a:effectLst/>
                <a:latin typeface="+mn-lt"/>
                <a:ea typeface="+mn-ea"/>
                <a:cs typeface="+mn-cs"/>
              </a:rPr>
              <a:t>You may have noticed</a:t>
            </a:r>
            <a:r>
              <a:rPr lang="en-US" sz="1200" b="0" i="1" kern="1200" baseline="0" dirty="0" smtClean="0">
                <a:solidFill>
                  <a:schemeClr val="tx1"/>
                </a:solidFill>
                <a:effectLst/>
                <a:latin typeface="+mn-lt"/>
                <a:ea typeface="+mn-ea"/>
                <a:cs typeface="+mn-cs"/>
              </a:rPr>
              <a:t> the invitation to attend this session was very much like an invitation to a festive event. When you walked in, the environment reflected that as well. We are celebrating a couple of things today. First, we are celebrating all the things our community is already doing well. We are very proud of our existing culture here at [organization name]. Culture is something we will talk a lot about in the next 4 weeks but right now we will define it as shared values, attitudes, and beliefs. </a:t>
            </a:r>
            <a:r>
              <a:rPr lang="en-US" sz="1200" b="1" i="1" kern="1200" baseline="0" dirty="0" smtClean="0">
                <a:solidFill>
                  <a:schemeClr val="tx1"/>
                </a:solidFill>
                <a:effectLst/>
                <a:latin typeface="+mn-lt"/>
                <a:ea typeface="+mn-ea"/>
                <a:cs typeface="+mn-cs"/>
              </a:rPr>
              <a:t>[Facilitator: Share a summary of some of the traits of your existing culture] </a:t>
            </a:r>
            <a:r>
              <a:rPr lang="en-US" b="1" dirty="0" smtClean="0">
                <a:effectLst/>
              </a:rPr>
              <a:t>[Open discussion: What are you most proud of</a:t>
            </a:r>
            <a:r>
              <a:rPr lang="en-US" b="1" baseline="0" dirty="0" smtClean="0">
                <a:effectLst/>
              </a:rPr>
              <a:t> here at our organization?]</a:t>
            </a:r>
            <a:r>
              <a:rPr lang="en-US" b="1" dirty="0" smtClean="0">
                <a:effectLst/>
              </a:rPr>
              <a:t> </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6</a:t>
            </a:fld>
            <a:endParaRPr lang="en-US"/>
          </a:p>
        </p:txBody>
      </p:sp>
    </p:spTree>
    <p:extLst>
      <p:ext uri="{BB962C8B-B14F-4D97-AF65-F5344CB8AC3E}">
        <p14:creationId xmlns:p14="http://schemas.microsoft.com/office/powerpoint/2010/main" val="108722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There are so</a:t>
            </a:r>
            <a:r>
              <a:rPr lang="en-US" sz="1200" b="0" i="1" kern="1200" baseline="0" dirty="0" smtClean="0">
                <a:solidFill>
                  <a:schemeClr val="tx1"/>
                </a:solidFill>
                <a:effectLst/>
                <a:latin typeface="+mn-lt"/>
                <a:ea typeface="+mn-ea"/>
                <a:cs typeface="+mn-cs"/>
              </a:rPr>
              <a:t> many things to celebrate about our existing culture. Yet, we are all so busy every single day reacting to things as they arise, that we have an opportunity to work smarter, not harder. That’s why we partnered </a:t>
            </a:r>
            <a:r>
              <a:rPr lang="en-US" sz="1200" b="0" i="1" kern="1200" dirty="0" smtClean="0">
                <a:solidFill>
                  <a:schemeClr val="tx1"/>
                </a:solidFill>
                <a:effectLst/>
                <a:latin typeface="+mn-lt"/>
                <a:ea typeface="+mn-ea"/>
                <a:cs typeface="+mn-cs"/>
              </a:rPr>
              <a:t>with a team of experts on aging that will provide a lot of resources that</a:t>
            </a:r>
            <a:r>
              <a:rPr lang="en-US" sz="1200" b="0" i="1" kern="1200" baseline="0" dirty="0" smtClean="0">
                <a:solidFill>
                  <a:schemeClr val="tx1"/>
                </a:solidFill>
                <a:effectLst/>
                <a:latin typeface="+mn-lt"/>
                <a:ea typeface="+mn-ea"/>
                <a:cs typeface="+mn-cs"/>
              </a:rPr>
              <a:t> will support and validate</a:t>
            </a:r>
            <a:r>
              <a:rPr lang="en-US" sz="1200" b="0" i="1" kern="1200" dirty="0" smtClean="0">
                <a:solidFill>
                  <a:schemeClr val="tx1"/>
                </a:solidFill>
                <a:effectLst/>
                <a:latin typeface="+mn-lt"/>
                <a:ea typeface="+mn-ea"/>
                <a:cs typeface="+mn-cs"/>
              </a:rPr>
              <a:t> the good work we’re doing. </a:t>
            </a:r>
            <a:r>
              <a:rPr lang="en-US" sz="1200" i="1" kern="1200" dirty="0" smtClean="0">
                <a:solidFill>
                  <a:schemeClr val="tx1"/>
                </a:solidFill>
                <a:effectLst/>
                <a:latin typeface="+mn-lt"/>
                <a:ea typeface="+mn-ea"/>
                <a:cs typeface="+mn-cs"/>
              </a:rPr>
              <a:t>Our field is changing, older adults expecting a different experience and we have to evolve to stay ahead of the curve. This changing field can impact everyone’s job. We invite you</a:t>
            </a:r>
            <a:r>
              <a:rPr lang="en-US" sz="1200" i="1" kern="1200" baseline="0" dirty="0" smtClean="0">
                <a:solidFill>
                  <a:schemeClr val="tx1"/>
                </a:solidFill>
                <a:effectLst/>
                <a:latin typeface="+mn-lt"/>
                <a:ea typeface="+mn-ea"/>
                <a:cs typeface="+mn-cs"/>
              </a:rPr>
              <a:t> to be a part of this initiative with us.</a:t>
            </a:r>
            <a:r>
              <a:rPr lang="en-US" sz="1200" i="1" kern="1200" dirty="0" smtClean="0">
                <a:solidFill>
                  <a:schemeClr val="tx1"/>
                </a:solidFill>
                <a:effectLst/>
                <a:latin typeface="+mn-lt"/>
                <a:ea typeface="+mn-ea"/>
                <a:cs typeface="+mn-cs"/>
              </a:rPr>
              <a:t> Today, we are</a:t>
            </a:r>
            <a:r>
              <a:rPr lang="en-US" sz="1200" i="1" kern="1200" baseline="0" dirty="0" smtClean="0">
                <a:solidFill>
                  <a:schemeClr val="tx1"/>
                </a:solidFill>
                <a:effectLst/>
                <a:latin typeface="+mn-lt"/>
                <a:ea typeface="+mn-ea"/>
                <a:cs typeface="+mn-cs"/>
              </a:rPr>
              <a:t> celebrating the beginning of a partnership that has potential to enhance the lives of every person in this room as well as every person who is a part of our organization. </a:t>
            </a:r>
            <a:r>
              <a:rPr lang="en-US" sz="1200" b="1" i="1" kern="1200" baseline="0" dirty="0" smtClean="0">
                <a:solidFill>
                  <a:schemeClr val="tx1"/>
                </a:solidFill>
                <a:effectLst/>
                <a:latin typeface="+mn-lt"/>
                <a:ea typeface="+mn-ea"/>
                <a:cs typeface="+mn-cs"/>
              </a:rPr>
              <a:t>[Organization leader shares leadership declaration]</a:t>
            </a:r>
            <a:endParaRPr lang="en-US"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7</a:t>
            </a:fld>
            <a:endParaRPr lang="en-US"/>
          </a:p>
        </p:txBody>
      </p:sp>
    </p:spTree>
    <p:extLst>
      <p:ext uri="{BB962C8B-B14F-4D97-AF65-F5344CB8AC3E}">
        <p14:creationId xmlns:p14="http://schemas.microsoft.com/office/powerpoint/2010/main" val="334678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Some of you</a:t>
            </a:r>
            <a:r>
              <a:rPr lang="en-US" i="1" baseline="0" dirty="0" smtClean="0">
                <a:effectLst/>
              </a:rPr>
              <a:t> may be familiar with the term “successful aging”. Before we go further, let’s work together to paint a picture of what it means to be aging successfully.</a:t>
            </a:r>
            <a:endParaRPr lang="en-US" i="1" dirty="0" smtClean="0">
              <a:effectLst/>
            </a:endParaRPr>
          </a:p>
          <a:p>
            <a:r>
              <a:rPr lang="en-US" b="1" dirty="0" smtClean="0">
                <a:effectLst/>
              </a:rPr>
              <a:t>[Activity: Describe someone who is “aging successfully” what words would you use to describe them and what their lifestyle? Walk up and write anything that comes to mind on the board.] </a:t>
            </a:r>
          </a:p>
          <a:p>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8</a:t>
            </a:fld>
            <a:endParaRPr lang="en-US"/>
          </a:p>
        </p:txBody>
      </p:sp>
    </p:spTree>
    <p:extLst>
      <p:ext uri="{BB962C8B-B14F-4D97-AF65-F5344CB8AC3E}">
        <p14:creationId xmlns:p14="http://schemas.microsoft.com/office/powerpoint/2010/main" val="184378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of the characteristics of successful</a:t>
            </a:r>
            <a:r>
              <a:rPr lang="en-US" i="1" baseline="0" dirty="0" smtClean="0"/>
              <a:t> agers are listed here, many of which you already mentioned or described. Many of you are doing things to age successfully and most of us know someone who stands out as aging successfully. But what does that really mean and what can we learn from the research on successful aging?</a:t>
            </a:r>
            <a:endParaRPr lang="en-US" i="1" dirty="0"/>
          </a:p>
        </p:txBody>
      </p:sp>
      <p:sp>
        <p:nvSpPr>
          <p:cNvPr id="4" name="Slide Number Placeholder 3"/>
          <p:cNvSpPr>
            <a:spLocks noGrp="1"/>
          </p:cNvSpPr>
          <p:nvPr>
            <p:ph type="sldNum" sz="quarter" idx="10"/>
          </p:nvPr>
        </p:nvSpPr>
        <p:spPr/>
        <p:txBody>
          <a:bodyPr/>
          <a:lstStyle/>
          <a:p>
            <a:fld id="{019B733F-1E77-4B30-B97F-1FE8536D8C7E}" type="slidenum">
              <a:rPr lang="en-US" smtClean="0"/>
              <a:t>9</a:t>
            </a:fld>
            <a:endParaRPr lang="en-US"/>
          </a:p>
        </p:txBody>
      </p:sp>
    </p:spTree>
    <p:extLst>
      <p:ext uri="{BB962C8B-B14F-4D97-AF65-F5344CB8AC3E}">
        <p14:creationId xmlns:p14="http://schemas.microsoft.com/office/powerpoint/2010/main" val="319259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ctr"/>
            <a:fld id="{18C846BA-F8E0-4B55-A464-885D036885C2}" type="datetimeFigureOut">
              <a:rPr lang="en-US" smtClean="0"/>
              <a:pPr algn="ctr"/>
              <a:t>8/20/2015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3389-1FC3-4EA7-93CD-98082BE8D5CE}" type="slidenum">
              <a:rPr lang="en-US" smtClean="0"/>
              <a:t>‹#›</a:t>
            </a:fld>
            <a:endParaRPr lang="en-US"/>
          </a:p>
        </p:txBody>
      </p:sp>
    </p:spTree>
    <p:extLst>
      <p:ext uri="{BB962C8B-B14F-4D97-AF65-F5344CB8AC3E}">
        <p14:creationId xmlns:p14="http://schemas.microsoft.com/office/powerpoint/2010/main" val="70828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C846BA-F8E0-4B55-A464-885D036885C2}" type="datetimeFigureOut">
              <a:rPr lang="en-US" smtClean="0"/>
              <a:t>8/20/2015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297892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251530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846BA-F8E0-4B55-A464-885D036885C2}"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33741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846BA-F8E0-4B55-A464-885D036885C2}"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410166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846BA-F8E0-4B55-A464-885D036885C2}"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413032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846BA-F8E0-4B55-A464-885D036885C2}"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3389-1FC3-4EA7-93CD-98082BE8D5CE}" type="slidenum">
              <a:rPr lang="en-US" smtClean="0"/>
              <a:t>‹#›</a:t>
            </a:fld>
            <a:endParaRPr lang="en-US"/>
          </a:p>
        </p:txBody>
      </p:sp>
    </p:spTree>
    <p:extLst>
      <p:ext uri="{BB962C8B-B14F-4D97-AF65-F5344CB8AC3E}">
        <p14:creationId xmlns:p14="http://schemas.microsoft.com/office/powerpoint/2010/main" val="32646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2" name="Content Placeholder 7"/>
          <p:cNvSpPr>
            <a:spLocks noGrp="1"/>
          </p:cNvSpPr>
          <p:nvPr>
            <p:ph sz="quarter" idx="1"/>
          </p:nvPr>
        </p:nvSpPr>
        <p:spPr>
          <a:xfrm>
            <a:off x="1093694" y="17526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19020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Tree>
    <p:extLst>
      <p:ext uri="{BB962C8B-B14F-4D97-AF65-F5344CB8AC3E}">
        <p14:creationId xmlns:p14="http://schemas.microsoft.com/office/powerpoint/2010/main" val="319020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46"/>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9" y="6043621"/>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9525" y="6069013"/>
            <a:ext cx="2249488" cy="685800"/>
          </a:xfr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lvl1pPr algn="ctr" fontAlgn="base">
              <a:spcBef>
                <a:spcPct val="0"/>
              </a:spcBef>
              <a:spcAft>
                <a:spcPct val="0"/>
              </a:spcAft>
              <a:defRPr lang="en-US" sz="1800">
                <a:solidFill>
                  <a:prstClr val="white"/>
                </a:solidFill>
                <a:latin typeface="+mn-lt"/>
              </a:defRPr>
            </a:lvl1pPr>
          </a:lstStyle>
          <a:p>
            <a:pPr>
              <a:defRPr/>
            </a:pPr>
            <a:fld id="{FC45B950-5D4A-4C29-A7BA-F0D900D9C4CE}" type="datetimeFigureOut">
              <a:rPr lang="en-US"/>
              <a:pPr>
                <a:defRPr/>
              </a:pPr>
              <a:t>8/20/2015</a:t>
            </a:fld>
            <a:endParaRPr dirty="0"/>
          </a:p>
        </p:txBody>
      </p:sp>
      <p:sp>
        <p:nvSpPr>
          <p:cNvPr id="10" name="Footer Placeholder 16"/>
          <p:cNvSpPr>
            <a:spLocks noGrp="1"/>
          </p:cNvSpPr>
          <p:nvPr>
            <p:ph type="ftr" sz="quarter" idx="11"/>
          </p:nvPr>
        </p:nvSpPr>
        <p:spPr>
          <a:xfrm>
            <a:off x="2085975" y="236546"/>
            <a:ext cx="5867400" cy="365125"/>
          </a:xfrm>
        </p:spPr>
        <p:txBody>
          <a:bodyPr/>
          <a:lstStyle>
            <a:lvl1pPr algn="r" fontAlgn="base">
              <a:spcBef>
                <a:spcPct val="0"/>
              </a:spcBef>
              <a:spcAft>
                <a:spcPct val="0"/>
              </a:spcAft>
              <a:defRPr>
                <a:solidFill>
                  <a:srgbClr val="464653"/>
                </a:solidFill>
                <a:latin typeface="Arial" pitchFamily="34" charset="0"/>
                <a:cs typeface="Arial" pitchFamily="34"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fontAlgn="auto">
              <a:spcBef>
                <a:spcPts val="0"/>
              </a:spcBef>
              <a:spcAft>
                <a:spcPts val="0"/>
              </a:spcAft>
              <a:defRPr>
                <a:solidFill>
                  <a:srgbClr val="464653"/>
                </a:solidFill>
                <a:latin typeface="Tw Cen MT"/>
                <a:cs typeface="+mn-cs"/>
              </a:defRPr>
            </a:lvl1pPr>
          </a:lstStyle>
          <a:p>
            <a:pPr>
              <a:defRPr/>
            </a:pPr>
            <a:fld id="{3CE86E3D-4353-4888-8FAE-8E1CA2070567}" type="slidenum">
              <a:rPr lang="en-US"/>
              <a:pPr>
                <a:defRPr/>
              </a:pPr>
              <a:t>‹#›</a:t>
            </a:fld>
            <a:endParaRPr lang="en-US"/>
          </a:p>
        </p:txBody>
      </p:sp>
    </p:spTree>
    <p:extLst>
      <p:ext uri="{BB962C8B-B14F-4D97-AF65-F5344CB8AC3E}">
        <p14:creationId xmlns:p14="http://schemas.microsoft.com/office/powerpoint/2010/main" val="212880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pic>
        <p:nvPicPr>
          <p:cNvPr id="3074" name="Picture 2" descr="C:\Users\Gina Thurber\AppData\Local\Microsoft\Windows\Temporary Internet Files\Content.Outlook\CEER5K3W\Powerpoint Slide Bkground3 (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19200" y="76200"/>
            <a:ext cx="7924800" cy="1143000"/>
          </a:xfrm>
        </p:spPr>
        <p:txBody>
          <a:bodyPr/>
          <a:lstStyle>
            <a:lvl1pPr algn="l">
              <a:defRPr>
                <a:solidFill>
                  <a:schemeClr val="tx2">
                    <a:lumMod val="50000"/>
                  </a:schemeClr>
                </a:solidFill>
                <a:latin typeface="Tw Cen M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752600"/>
            <a:ext cx="8001000" cy="4525963"/>
          </a:xfrm>
        </p:spPr>
        <p:txBody>
          <a:bodyPr/>
          <a:lstStyle>
            <a:lvl1pPr marL="342900" indent="-342900">
              <a:buClr>
                <a:srgbClr val="92D050"/>
              </a:buClr>
              <a:buFont typeface="Wingdings" pitchFamily="2" charset="2"/>
              <a:buChar char="q"/>
              <a:defRPr>
                <a:solidFill>
                  <a:schemeClr val="tx2">
                    <a:lumMod val="50000"/>
                  </a:schemeClr>
                </a:solidFill>
                <a:latin typeface="Tw Cen MT" pitchFamily="34" charset="0"/>
              </a:defRPr>
            </a:lvl1pPr>
            <a:lvl2pPr marL="742950" indent="-285750">
              <a:buClr>
                <a:schemeClr val="accent1">
                  <a:lumMod val="75000"/>
                </a:schemeClr>
              </a:buClr>
              <a:buFont typeface="Wingdings" pitchFamily="2" charset="2"/>
              <a:buChar char="q"/>
              <a:defRPr>
                <a:solidFill>
                  <a:schemeClr val="tx2">
                    <a:lumMod val="50000"/>
                  </a:schemeClr>
                </a:solidFill>
                <a:latin typeface="Tw Cen MT" pitchFamily="34" charset="0"/>
              </a:defRPr>
            </a:lvl2pPr>
            <a:lvl3pPr marL="1143000" indent="-228600">
              <a:buClr>
                <a:srgbClr val="92D050"/>
              </a:buClr>
              <a:buFont typeface="Wingdings" pitchFamily="2" charset="2"/>
              <a:buChar char="§"/>
              <a:defRPr>
                <a:solidFill>
                  <a:schemeClr val="tx2">
                    <a:lumMod val="50000"/>
                  </a:schemeClr>
                </a:solidFill>
                <a:latin typeface="Tw Cen MT" pitchFamily="34" charset="0"/>
              </a:defRPr>
            </a:lvl3pPr>
            <a:lvl4pPr marL="1600200" indent="-228600">
              <a:buClr>
                <a:schemeClr val="accent1">
                  <a:lumMod val="75000"/>
                </a:schemeClr>
              </a:buClr>
              <a:buFont typeface="Wingdings" pitchFamily="2" charset="2"/>
              <a:buChar char="§"/>
              <a:defRPr>
                <a:solidFill>
                  <a:schemeClr val="tx2">
                    <a:lumMod val="50000"/>
                  </a:schemeClr>
                </a:solidFill>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18C846BA-F8E0-4B55-A464-885D036885C2}"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2070411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762000" y="762000"/>
            <a:ext cx="228600"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739775" y="0"/>
            <a:ext cx="228600"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2" descr="C:\Users\Gina Thurber\Pictures\Masterpiece\MPL Logos\Masterpiece color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79" y="457200"/>
            <a:ext cx="995363" cy="12573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26729" y="114300"/>
            <a:ext cx="7841071"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57943" y="1714517"/>
            <a:ext cx="8153400" cy="4495800"/>
          </a:xfr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91B51BE-92A9-4FEE-BEAB-C29934172935}" type="datetimeFigureOut">
              <a:rPr lang="en-US"/>
              <a:pPr>
                <a:defRPr/>
              </a:pPr>
              <a:t>8/20/2015</a:t>
            </a:fld>
            <a:endParaRPr lang="en-US"/>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8173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cxnSp>
        <p:nvCxnSpPr>
          <p:cNvPr id="4" name="Straight Connector 3"/>
          <p:cNvCxnSpPr/>
          <p:nvPr userDrawn="1"/>
        </p:nvCxnSpPr>
        <p:spPr>
          <a:xfrm>
            <a:off x="1066800" y="0"/>
            <a:ext cx="0" cy="6858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38200" y="0"/>
            <a:ext cx="0" cy="6858000"/>
          </a:xfrm>
          <a:prstGeom prst="line">
            <a:avLst/>
          </a:prstGeom>
          <a:ln w="254000"/>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93725"/>
            <a:ext cx="990600" cy="1250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lang="en-US" smtClean="0"/>
              <a:t>Click to edit Master title style</a:t>
            </a:r>
            <a:endParaRPr lang="en-US"/>
          </a:p>
        </p:txBody>
      </p:sp>
      <p:sp>
        <p:nvSpPr>
          <p:cNvPr id="12" name="Content Placeholder 7"/>
          <p:cNvSpPr>
            <a:spLocks noGrp="1"/>
          </p:cNvSpPr>
          <p:nvPr>
            <p:ph sz="quarter" idx="1"/>
          </p:nvPr>
        </p:nvSpPr>
        <p:spPr>
          <a:xfrm>
            <a:off x="1093694" y="17526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CD05807-6301-4E95-9E9D-5D4CBE948C9C}" type="datetimeFigureOut">
              <a:rPr lang="en-US"/>
              <a:pPr>
                <a:defRPr/>
              </a:pPr>
              <a:t>8/20/2015</a:t>
            </a:fld>
            <a:endParaRPr lang="en-US"/>
          </a:p>
        </p:txBody>
      </p:sp>
      <p:sp>
        <p:nvSpPr>
          <p:cNvPr id="8"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3"/>
          <p:cNvSpPr>
            <a:spLocks noGrp="1"/>
          </p:cNvSpPr>
          <p:nvPr>
            <p:ph type="sldNum" sz="quarter" idx="12"/>
          </p:nvPr>
        </p:nvSpPr>
        <p:spPr>
          <a:xfrm>
            <a:off x="0" y="6248400"/>
            <a:ext cx="533400" cy="381000"/>
          </a:xfrm>
          <a:prstGeom prst="rect">
            <a:avLst/>
          </a:prstGeom>
        </p:spPr>
        <p:txBody>
          <a:bodyPr/>
          <a:lstStyle>
            <a:lvl1pPr fontAlgn="auto">
              <a:spcBef>
                <a:spcPts val="0"/>
              </a:spcBef>
              <a:spcAft>
                <a:spcPts val="0"/>
              </a:spcAft>
              <a:defRPr>
                <a:solidFill>
                  <a:srgbClr val="464653"/>
                </a:solidFill>
                <a:latin typeface="Tw Cen MT"/>
                <a:cs typeface="+mn-cs"/>
              </a:defRPr>
            </a:lvl1pPr>
          </a:lstStyle>
          <a:p>
            <a:pPr>
              <a:defRPr/>
            </a:pPr>
            <a:fld id="{B1211443-C1D0-43C1-B09B-EAC997E6EE7E}" type="slidenum">
              <a:rPr lang="en-US"/>
              <a:pPr>
                <a:defRPr/>
              </a:pPr>
              <a:t>‹#›</a:t>
            </a:fld>
            <a:endParaRPr lang="en-US"/>
          </a:p>
        </p:txBody>
      </p:sp>
    </p:spTree>
    <p:extLst>
      <p:ext uri="{BB962C8B-B14F-4D97-AF65-F5344CB8AC3E}">
        <p14:creationId xmlns:p14="http://schemas.microsoft.com/office/powerpoint/2010/main" val="338702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2"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643B65B-22A8-4AD1-9D56-3AC0C94D20B1}" type="datetimeFigureOut">
              <a:rPr lang="en-US"/>
              <a:pPr>
                <a:defRPr/>
              </a:pPr>
              <a:t>8/20/2015</a:t>
            </a:fld>
            <a:endParaRPr lang="en-US"/>
          </a:p>
        </p:txBody>
      </p:sp>
      <p:sp>
        <p:nvSpPr>
          <p:cNvPr id="8" name="Footer Placeholder 1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36877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Arial" pitchFamily="34" charset="0"/>
                <a:cs typeface="Arial" pitchFamily="34" charset="0"/>
              </a:defRPr>
            </a:lvl1pPr>
          </a:lstStyle>
          <a:p>
            <a:pPr>
              <a:defRPr/>
            </a:pPr>
            <a:fld id="{E9130572-4C58-4E38-85DA-FDADBAF27EF5}" type="datetimeFigureOut">
              <a:rPr lang="en-US"/>
              <a:pPr>
                <a:defRPr/>
              </a:pPr>
              <a:t>8/20/2015</a:t>
            </a:fld>
            <a:endParaRPr lang="en-US"/>
          </a:p>
        </p:txBody>
      </p:sp>
      <p:sp>
        <p:nvSpPr>
          <p:cNvPr id="6" name="Footer Placeholder 11"/>
          <p:cNvSpPr>
            <a:spLocks noGrp="1"/>
          </p:cNvSpPr>
          <p:nvPr>
            <p:ph type="ftr" sz="quarter" idx="11"/>
          </p:nvPr>
        </p:nvSpPr>
        <p:spPr/>
        <p:txBody>
          <a:bodyPr rtlCol="0"/>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7524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8/20/2015</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a:xfrm>
            <a:off x="4649096" y="224499"/>
            <a:ext cx="1332156" cy="365125"/>
          </a:xfrm>
          <a:prstGeom prst="rect">
            <a:avLst/>
          </a:prstGeom>
        </p:spPr>
        <p:txBody>
          <a:bodyPr/>
          <a:lstStyle/>
          <a:p>
            <a:pPr fontAlgn="base">
              <a:spcBef>
                <a:spcPct val="0"/>
              </a:spcBef>
              <a:spcAft>
                <a:spcPct val="0"/>
              </a:spcAft>
            </a:pPr>
            <a:fld id="{B6F15528-21DE-4FAA-801E-634DDDAF4B2B}" type="slidenum">
              <a:rPr lang="en-US" smtClean="0">
                <a:solidFill>
                  <a:prstClr val="black"/>
                </a:solidFill>
                <a:latin typeface="Arial" pitchFamily="34" charset="0"/>
                <a:cs typeface="Arial" pitchFamily="34" charset="0"/>
              </a:rPr>
              <a:pPr fontAlgn="base">
                <a:spcBef>
                  <a:spcPct val="0"/>
                </a:spcBef>
                <a:spcAft>
                  <a:spcPct val="0"/>
                </a:spcAft>
              </a:pPr>
              <a:t>‹#›</a:t>
            </a:fld>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8337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146" name="Picture 2" descr="C:\Users\Gina Thurber\AppData\Local\Microsoft\Windows\Temporary Internet Files\Content.Outlook\CEER5K3W\Powerpoint Slide Bkground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00" y="152400"/>
            <a:ext cx="7772400" cy="1143000"/>
          </a:xfrm>
        </p:spPr>
        <p:txBody>
          <a:bodyPr/>
          <a:lstStyle>
            <a:lvl1pPr algn="l">
              <a:defRPr>
                <a:latin typeface="Tw Cen MT"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8C846BA-F8E0-4B55-A464-885D036885C2}" type="datetimeFigureOut">
              <a:rPr lang="en-US" smtClean="0"/>
              <a:pPr/>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p>
            <a:pPr fontAlgn="base">
              <a:spcBef>
                <a:spcPct val="0"/>
              </a:spcBef>
              <a:spcAft>
                <a:spcPct val="0"/>
              </a:spcAft>
            </a:pPr>
            <a:fld id="{08D46A23-973F-4236-909F-C2F3A35D8698}" type="slidenum">
              <a:rPr lang="en-US">
                <a:solidFill>
                  <a:prstClr val="black"/>
                </a:solidFill>
                <a:latin typeface="Arial" pitchFamily="34" charset="0"/>
                <a:cs typeface="Arial" pitchFamily="34" charset="0"/>
              </a:rPr>
              <a:pPr fontAlgn="base">
                <a:spcBef>
                  <a:spcPct val="0"/>
                </a:spcBef>
                <a:spcAft>
                  <a:spcPct val="0"/>
                </a:spcAft>
              </a:pPr>
              <a:t>‹#›</a:t>
            </a:fld>
            <a:endParaRPr lang="en-US">
              <a:solidFill>
                <a:prstClr val="black"/>
              </a:solidFill>
              <a:latin typeface="Arial" pitchFamily="34" charset="0"/>
              <a:cs typeface="Arial" pitchFamily="34" charset="0"/>
            </a:endParaRPr>
          </a:p>
        </p:txBody>
      </p:sp>
      <p:sp>
        <p:nvSpPr>
          <p:cNvPr id="8" name="Content Placeholder 2"/>
          <p:cNvSpPr>
            <a:spLocks noGrp="1"/>
          </p:cNvSpPr>
          <p:nvPr>
            <p:ph idx="1"/>
          </p:nvPr>
        </p:nvSpPr>
        <p:spPr>
          <a:xfrm>
            <a:off x="685800" y="1828807"/>
            <a:ext cx="8077200" cy="4449763"/>
          </a:xfrm>
        </p:spPr>
        <p:txBody>
          <a:bodyPr/>
          <a:lstStyle>
            <a:lvl1pPr marL="342882" indent="-342882">
              <a:buClr>
                <a:srgbClr val="92D050"/>
              </a:buClr>
              <a:buFont typeface="Wingdings" pitchFamily="2" charset="2"/>
              <a:buChar char="q"/>
              <a:defRPr>
                <a:latin typeface="Tw Cen MT" pitchFamily="34" charset="0"/>
              </a:defRPr>
            </a:lvl1pPr>
            <a:lvl2pPr marL="742913" indent="-285737">
              <a:buClr>
                <a:schemeClr val="accent1">
                  <a:lumMod val="75000"/>
                </a:schemeClr>
              </a:buClr>
              <a:buFont typeface="Wingdings" pitchFamily="2" charset="2"/>
              <a:buChar char="q"/>
              <a:defRPr>
                <a:latin typeface="Tw Cen MT" pitchFamily="34" charset="0"/>
              </a:defRPr>
            </a:lvl2pPr>
            <a:lvl3pPr marL="1142942" indent="-228589">
              <a:buClr>
                <a:srgbClr val="92D050"/>
              </a:buClr>
              <a:buFont typeface="Wingdings" pitchFamily="2" charset="2"/>
              <a:buChar char="§"/>
              <a:defRPr>
                <a:latin typeface="Tw Cen MT" pitchFamily="34" charset="0"/>
              </a:defRPr>
            </a:lvl3pPr>
            <a:lvl4pPr marL="1600120" indent="-228589">
              <a:buClr>
                <a:schemeClr val="accent1">
                  <a:lumMod val="75000"/>
                </a:schemeClr>
              </a:buClr>
              <a:buFont typeface="Wingdings" pitchFamily="2" charset="2"/>
              <a:buChar char="§"/>
              <a:defRPr>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6140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pPr/>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pPr fontAlgn="base">
              <a:spcBef>
                <a:spcPct val="0"/>
              </a:spcBef>
              <a:spcAft>
                <a:spcPct val="0"/>
              </a:spcAft>
            </a:pPr>
            <a:fld id="{BA413389-1FC3-4EA7-93CD-98082BE8D5CE}" type="slidenum">
              <a:rPr lang="en-US" smtClean="0">
                <a:solidFill>
                  <a:srgbClr val="464653"/>
                </a:solidFill>
                <a:latin typeface="Arial" pitchFamily="34" charset="0"/>
                <a:cs typeface="Arial" pitchFamily="34" charset="0"/>
              </a:rPr>
              <a:pPr fontAlgn="base">
                <a:spcBef>
                  <a:spcPct val="0"/>
                </a:spcBef>
                <a:spcAft>
                  <a:spcPct val="0"/>
                </a:spcAft>
              </a:pPr>
              <a:t>‹#›</a:t>
            </a:fld>
            <a:endParaRPr lang="en-US">
              <a:solidFill>
                <a:srgbClr val="464653"/>
              </a:solidFill>
              <a:latin typeface="Arial" pitchFamily="34" charset="0"/>
              <a:cs typeface="Arial" pitchFamily="34" charset="0"/>
            </a:endParaRPr>
          </a:p>
        </p:txBody>
      </p:sp>
      <p:cxnSp>
        <p:nvCxnSpPr>
          <p:cNvPr id="5" name="Straight Connector 4"/>
          <p:cNvCxnSpPr/>
          <p:nvPr userDrawn="1"/>
        </p:nvCxnSpPr>
        <p:spPr>
          <a:xfrm>
            <a:off x="1066800" y="0"/>
            <a:ext cx="0" cy="6858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14400" y="0"/>
            <a:ext cx="0" cy="685800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1371600"/>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52"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28698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pPr/>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pPr fontAlgn="base">
              <a:spcBef>
                <a:spcPct val="0"/>
              </a:spcBef>
              <a:spcAft>
                <a:spcPct val="0"/>
              </a:spcAft>
            </a:pPr>
            <a:fld id="{BA413389-1FC3-4EA7-93CD-98082BE8D5CE}" type="slidenum">
              <a:rPr lang="en-US" smtClean="0">
                <a:solidFill>
                  <a:srgbClr val="464653"/>
                </a:solidFill>
                <a:latin typeface="Arial" pitchFamily="34" charset="0"/>
                <a:cs typeface="Arial" pitchFamily="34" charset="0"/>
              </a:rPr>
              <a:pPr fontAlgn="base">
                <a:spcBef>
                  <a:spcPct val="0"/>
                </a:spcBef>
                <a:spcAft>
                  <a:spcPct val="0"/>
                </a:spcAft>
              </a:pPr>
              <a:t>‹#›</a:t>
            </a:fld>
            <a:endParaRPr lang="en-US">
              <a:solidFill>
                <a:srgbClr val="464653"/>
              </a:solidFill>
              <a:latin typeface="Arial" pitchFamily="34" charset="0"/>
              <a:cs typeface="Arial" pitchFamily="34" charset="0"/>
            </a:endParaRPr>
          </a:p>
        </p:txBody>
      </p:sp>
      <p:cxnSp>
        <p:nvCxnSpPr>
          <p:cNvPr id="5" name="Straight Connector 4"/>
          <p:cNvCxnSpPr/>
          <p:nvPr userDrawn="1"/>
        </p:nvCxnSpPr>
        <p:spPr>
          <a:xfrm>
            <a:off x="1066800" y="0"/>
            <a:ext cx="0" cy="6858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14400" y="0"/>
            <a:ext cx="0" cy="685800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1371600"/>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52"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20373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pPr/>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pPr fontAlgn="base">
              <a:spcBef>
                <a:spcPct val="0"/>
              </a:spcBef>
              <a:spcAft>
                <a:spcPct val="0"/>
              </a:spcAft>
            </a:pPr>
            <a:fld id="{BA413389-1FC3-4EA7-93CD-98082BE8D5CE}" type="slidenum">
              <a:rPr lang="en-US" smtClean="0">
                <a:solidFill>
                  <a:srgbClr val="464653"/>
                </a:solidFill>
                <a:latin typeface="Arial" pitchFamily="34" charset="0"/>
                <a:cs typeface="Arial" pitchFamily="34" charset="0"/>
              </a:rPr>
              <a:pPr fontAlgn="base">
                <a:spcBef>
                  <a:spcPct val="0"/>
                </a:spcBef>
                <a:spcAft>
                  <a:spcPct val="0"/>
                </a:spcAft>
              </a:pPr>
              <a:t>‹#›</a:t>
            </a:fld>
            <a:endParaRPr lang="en-US">
              <a:solidFill>
                <a:srgbClr val="464653"/>
              </a:solidFill>
              <a:latin typeface="Arial" pitchFamily="34" charset="0"/>
              <a:cs typeface="Arial" pitchFamily="34" charset="0"/>
            </a:endParaRPr>
          </a:p>
        </p:txBody>
      </p:sp>
      <p:cxnSp>
        <p:nvCxnSpPr>
          <p:cNvPr id="5" name="Straight Connector 4"/>
          <p:cNvCxnSpPr/>
          <p:nvPr userDrawn="1"/>
        </p:nvCxnSpPr>
        <p:spPr>
          <a:xfrm>
            <a:off x="1066800" y="0"/>
            <a:ext cx="0" cy="6858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14400" y="0"/>
            <a:ext cx="0" cy="685800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1371600"/>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52"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17778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solidFill>
                  <a:prstClr val="black">
                    <a:tint val="75000"/>
                  </a:prstClr>
                </a:solidFill>
              </a:defRPr>
            </a:lvl1pPr>
          </a:lstStyle>
          <a:p>
            <a:pPr>
              <a:defRPr/>
            </a:pPr>
            <a:fld id="{D1D0839A-8016-4E6A-8489-E6D1E50F62BD}" type="datetimeFigureOut">
              <a:rPr lang="en-US"/>
              <a:pPr>
                <a:defRPr/>
              </a:pPr>
              <a:t>8/20/2015</a:t>
            </a:fld>
            <a:endParaRPr lang="en-US"/>
          </a:p>
        </p:txBody>
      </p:sp>
      <p:sp>
        <p:nvSpPr>
          <p:cNvPr id="3"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5"/>
          <p:cNvSpPr>
            <a:spLocks noGrp="1"/>
          </p:cNvSpPr>
          <p:nvPr>
            <p:ph type="sldNum" sz="quarter" idx="12"/>
          </p:nvPr>
        </p:nvSpPr>
        <p:spPr>
          <a:xfrm>
            <a:off x="6553200" y="6356358"/>
            <a:ext cx="2133600" cy="365125"/>
          </a:xfrm>
          <a:prstGeom prst="rect">
            <a:avLst/>
          </a:prstGeom>
        </p:spPr>
        <p:txBody>
          <a:bodyPr/>
          <a:lstStyle>
            <a:lvl1pPr>
              <a:defRPr>
                <a:solidFill>
                  <a:prstClr val="black">
                    <a:tint val="75000"/>
                  </a:prstClr>
                </a:solidFill>
              </a:defRPr>
            </a:lvl1pPr>
          </a:lstStyle>
          <a:p>
            <a:pPr fontAlgn="base">
              <a:spcBef>
                <a:spcPct val="0"/>
              </a:spcBef>
              <a:spcAft>
                <a:spcPct val="0"/>
              </a:spcAft>
              <a:defRPr/>
            </a:pPr>
            <a:fld id="{52F1B311-CEDB-4D43-ACEE-544C03AAF1BC}"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7456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4098" name="Picture 2" descr="C:\Users\Gina Thurber\AppData\Local\Microsoft\Windows\Temporary Internet Files\Content.Outlook\CEER5K3W\Powerpoint Slide Bkground5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18C846BA-F8E0-4B55-A464-885D036885C2}"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8" name="Title 1"/>
          <p:cNvSpPr>
            <a:spLocks noGrp="1"/>
          </p:cNvSpPr>
          <p:nvPr>
            <p:ph type="title"/>
          </p:nvPr>
        </p:nvSpPr>
        <p:spPr>
          <a:xfrm>
            <a:off x="1371600" y="152400"/>
            <a:ext cx="7772400" cy="1143000"/>
          </a:xfrm>
        </p:spPr>
        <p:txBody>
          <a:bodyPr/>
          <a:lstStyle>
            <a:lvl1pPr algn="l">
              <a:defRPr>
                <a:solidFill>
                  <a:schemeClr val="tx2">
                    <a:lumMod val="50000"/>
                  </a:schemeClr>
                </a:solidFill>
                <a:latin typeface="Tw Cen MT" pitchFamily="34" charset="0"/>
              </a:defRPr>
            </a:lvl1pPr>
          </a:lstStyle>
          <a:p>
            <a:r>
              <a:rPr lang="en-US" dirty="0" smtClean="0"/>
              <a:t>Click to edit Master title style</a:t>
            </a:r>
            <a:endParaRPr lang="en-US" dirty="0"/>
          </a:p>
        </p:txBody>
      </p:sp>
      <p:sp>
        <p:nvSpPr>
          <p:cNvPr id="9" name="Content Placeholder 2"/>
          <p:cNvSpPr>
            <a:spLocks noGrp="1"/>
          </p:cNvSpPr>
          <p:nvPr>
            <p:ph idx="13"/>
          </p:nvPr>
        </p:nvSpPr>
        <p:spPr>
          <a:xfrm>
            <a:off x="1143000" y="1828800"/>
            <a:ext cx="8001000" cy="4525963"/>
          </a:xfrm>
        </p:spPr>
        <p:txBody>
          <a:bodyPr/>
          <a:lstStyle>
            <a:lvl1pPr marL="342900" indent="-342900">
              <a:buClr>
                <a:srgbClr val="92D050"/>
              </a:buClr>
              <a:buFont typeface="Wingdings" pitchFamily="2" charset="2"/>
              <a:buChar char="q"/>
              <a:defRPr>
                <a:solidFill>
                  <a:schemeClr val="tx2">
                    <a:lumMod val="50000"/>
                  </a:schemeClr>
                </a:solidFill>
                <a:latin typeface="Tw Cen MT" pitchFamily="34" charset="0"/>
              </a:defRPr>
            </a:lvl1pPr>
            <a:lvl2pPr marL="742950" indent="-285750">
              <a:buClr>
                <a:schemeClr val="accent1">
                  <a:lumMod val="75000"/>
                </a:schemeClr>
              </a:buClr>
              <a:buFont typeface="Wingdings" pitchFamily="2" charset="2"/>
              <a:buChar char="q"/>
              <a:defRPr>
                <a:solidFill>
                  <a:schemeClr val="tx2">
                    <a:lumMod val="50000"/>
                  </a:schemeClr>
                </a:solidFill>
                <a:latin typeface="Tw Cen MT" pitchFamily="34" charset="0"/>
              </a:defRPr>
            </a:lvl2pPr>
            <a:lvl3pPr marL="1143000" indent="-228600">
              <a:buClr>
                <a:srgbClr val="92D050"/>
              </a:buClr>
              <a:buFont typeface="Wingdings" pitchFamily="2" charset="2"/>
              <a:buChar char="§"/>
              <a:defRPr>
                <a:solidFill>
                  <a:schemeClr val="tx2">
                    <a:lumMod val="50000"/>
                  </a:schemeClr>
                </a:solidFill>
                <a:latin typeface="Tw Cen MT" pitchFamily="34" charset="0"/>
              </a:defRPr>
            </a:lvl3pPr>
            <a:lvl4pPr marL="1600200" indent="-228600">
              <a:buClr>
                <a:schemeClr val="accent1">
                  <a:lumMod val="75000"/>
                </a:schemeClr>
              </a:buClr>
              <a:buFont typeface="Wingdings" pitchFamily="2" charset="2"/>
              <a:buChar char="§"/>
              <a:defRPr>
                <a:solidFill>
                  <a:schemeClr val="tx2">
                    <a:lumMod val="50000"/>
                  </a:schemeClr>
                </a:solidFill>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90881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122" name="Picture 2" descr="C:\Users\Gina Thurber\AppData\Local\Microsoft\Windows\Temporary Internet Files\Content.Outlook\CEER5K3W\Powerpoint Slide Bkground7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18C846BA-F8E0-4B55-A464-885D036885C2}"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9" name="Content Placeholder 2"/>
          <p:cNvSpPr>
            <a:spLocks noGrp="1"/>
          </p:cNvSpPr>
          <p:nvPr>
            <p:ph idx="1"/>
          </p:nvPr>
        </p:nvSpPr>
        <p:spPr>
          <a:xfrm>
            <a:off x="838200" y="1752600"/>
            <a:ext cx="8001000" cy="4525963"/>
          </a:xfrm>
        </p:spPr>
        <p:txBody>
          <a:bodyPr/>
          <a:lstStyle>
            <a:lvl1pPr marL="342900" indent="-342900">
              <a:buClr>
                <a:srgbClr val="92D050"/>
              </a:buClr>
              <a:buFont typeface="Wingdings" pitchFamily="2" charset="2"/>
              <a:buChar char="q"/>
              <a:defRPr>
                <a:solidFill>
                  <a:schemeClr val="tx2">
                    <a:lumMod val="50000"/>
                  </a:schemeClr>
                </a:solidFill>
                <a:latin typeface="Tw Cen MT" pitchFamily="34" charset="0"/>
              </a:defRPr>
            </a:lvl1pPr>
            <a:lvl2pPr marL="742950" indent="-285750">
              <a:buClr>
                <a:schemeClr val="accent1">
                  <a:lumMod val="75000"/>
                </a:schemeClr>
              </a:buClr>
              <a:buFont typeface="Wingdings" pitchFamily="2" charset="2"/>
              <a:buChar char="q"/>
              <a:defRPr>
                <a:solidFill>
                  <a:schemeClr val="tx2">
                    <a:lumMod val="50000"/>
                  </a:schemeClr>
                </a:solidFill>
                <a:latin typeface="Tw Cen MT" pitchFamily="34" charset="0"/>
              </a:defRPr>
            </a:lvl2pPr>
            <a:lvl3pPr marL="1143000" indent="-228600">
              <a:buClr>
                <a:srgbClr val="92D050"/>
              </a:buClr>
              <a:buFont typeface="Wingdings" pitchFamily="2" charset="2"/>
              <a:buChar char="§"/>
              <a:defRPr>
                <a:solidFill>
                  <a:schemeClr val="tx2">
                    <a:lumMod val="50000"/>
                  </a:schemeClr>
                </a:solidFill>
                <a:latin typeface="Tw Cen MT" pitchFamily="34" charset="0"/>
              </a:defRPr>
            </a:lvl3pPr>
            <a:lvl4pPr marL="1600200" indent="-228600">
              <a:buClr>
                <a:schemeClr val="accent1">
                  <a:lumMod val="75000"/>
                </a:schemeClr>
              </a:buClr>
              <a:buFont typeface="Wingdings" pitchFamily="2" charset="2"/>
              <a:buChar char="§"/>
              <a:defRPr>
                <a:solidFill>
                  <a:schemeClr val="tx2">
                    <a:lumMod val="50000"/>
                  </a:schemeClr>
                </a:solidFill>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p:nvPr>
        </p:nvSpPr>
        <p:spPr>
          <a:xfrm>
            <a:off x="1143000" y="152400"/>
            <a:ext cx="8001000" cy="1143000"/>
          </a:xfrm>
        </p:spPr>
        <p:txBody>
          <a:bodyPr/>
          <a:lstStyle>
            <a:lvl1pPr algn="l">
              <a:defRPr>
                <a:solidFill>
                  <a:schemeClr val="tx2">
                    <a:lumMod val="50000"/>
                  </a:schemeClr>
                </a:solidFill>
                <a:latin typeface="Tw Cen MT"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9088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146" name="Picture 2" descr="C:\Users\Gina Thurber\AppData\Local\Microsoft\Windows\Temporary Internet Files\Content.Outlook\CEER5K3W\Powerpoint Slide Bkground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00" y="152400"/>
            <a:ext cx="7772400" cy="1143000"/>
          </a:xfrm>
        </p:spPr>
        <p:txBody>
          <a:bodyPr/>
          <a:lstStyle>
            <a:lvl1pPr algn="l">
              <a:defRPr>
                <a:solidFill>
                  <a:srgbClr val="10253F"/>
                </a:solidFill>
                <a:latin typeface="Tw Cen MT"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8C846BA-F8E0-4B55-A464-885D036885C2}"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8" name="Content Placeholder 2"/>
          <p:cNvSpPr>
            <a:spLocks noGrp="1"/>
          </p:cNvSpPr>
          <p:nvPr>
            <p:ph idx="1"/>
          </p:nvPr>
        </p:nvSpPr>
        <p:spPr>
          <a:xfrm>
            <a:off x="685800" y="1828800"/>
            <a:ext cx="8077200" cy="4449763"/>
          </a:xfrm>
        </p:spPr>
        <p:txBody>
          <a:bodyPr/>
          <a:lstStyle>
            <a:lvl1pPr marL="342900" indent="-342900">
              <a:buClr>
                <a:srgbClr val="92D050"/>
              </a:buClr>
              <a:buFont typeface="Wingdings" pitchFamily="2" charset="2"/>
              <a:buChar char="q"/>
              <a:defRPr>
                <a:solidFill>
                  <a:srgbClr val="10253F"/>
                </a:solidFill>
                <a:latin typeface="Tw Cen MT" pitchFamily="34" charset="0"/>
              </a:defRPr>
            </a:lvl1pPr>
            <a:lvl2pPr marL="742950" indent="-285750">
              <a:buClr>
                <a:schemeClr val="accent1">
                  <a:lumMod val="75000"/>
                </a:schemeClr>
              </a:buClr>
              <a:buFont typeface="Wingdings" pitchFamily="2" charset="2"/>
              <a:buChar char="q"/>
              <a:defRPr>
                <a:solidFill>
                  <a:srgbClr val="10253F"/>
                </a:solidFill>
                <a:latin typeface="Tw Cen MT" pitchFamily="34" charset="0"/>
              </a:defRPr>
            </a:lvl2pPr>
            <a:lvl3pPr marL="1143000" indent="-228600">
              <a:buClr>
                <a:srgbClr val="92D050"/>
              </a:buClr>
              <a:buFont typeface="Wingdings" pitchFamily="2" charset="2"/>
              <a:buChar char="§"/>
              <a:defRPr>
                <a:solidFill>
                  <a:srgbClr val="10253F"/>
                </a:solidFill>
                <a:latin typeface="Tw Cen MT" pitchFamily="34" charset="0"/>
              </a:defRPr>
            </a:lvl3pPr>
            <a:lvl4pPr marL="1600200" indent="-228600">
              <a:buClr>
                <a:schemeClr val="accent1">
                  <a:lumMod val="75000"/>
                </a:schemeClr>
              </a:buClr>
              <a:buFont typeface="Wingdings" pitchFamily="2" charset="2"/>
              <a:buChar char="§"/>
              <a:defRPr>
                <a:solidFill>
                  <a:srgbClr val="10253F"/>
                </a:solidFill>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9088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26" name="Picture 2" descr="C:\Users\Gina Thurber\AppData\Local\Microsoft\Windows\Temporary Internet Files\Content.Outlook\CEER5K3W\Powerpoint Slide Bkground2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48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62200" y="4419600"/>
            <a:ext cx="6781800" cy="1362075"/>
          </a:xfrm>
        </p:spPr>
        <p:txBody>
          <a:bodyPr anchor="t"/>
          <a:lstStyle>
            <a:lvl1pPr algn="l">
              <a:defRPr sz="4000" b="0" cap="all">
                <a:solidFill>
                  <a:schemeClr val="tx2">
                    <a:lumMod val="50000"/>
                  </a:schemeClr>
                </a:solidFill>
                <a:latin typeface="Tw Cen MT"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362200" y="5943600"/>
            <a:ext cx="6781800" cy="761999"/>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4841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0" name="Picture 2" descr="C:\Users\Gina Thurber\AppData\Local\Microsoft\Windows\Temporary Internet Files\Content.Outlook\CEER5K3W\Powerpoint Slide Bkground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1600201"/>
            <a:ext cx="7772400" cy="1066800"/>
          </a:xfrm>
        </p:spPr>
        <p:txBody>
          <a:bodyPr anchor="t"/>
          <a:lstStyle>
            <a:lvl1pPr algn="l">
              <a:defRPr sz="4000" b="0" cap="all">
                <a:solidFill>
                  <a:schemeClr val="bg1"/>
                </a:solidFill>
                <a:latin typeface="Tw Cen MT"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8C846BA-F8E0-4B55-A464-885D036885C2}"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8" name="Content Placeholder 2"/>
          <p:cNvSpPr>
            <a:spLocks noGrp="1"/>
          </p:cNvSpPr>
          <p:nvPr>
            <p:ph idx="1"/>
          </p:nvPr>
        </p:nvSpPr>
        <p:spPr>
          <a:xfrm>
            <a:off x="1295400" y="2895601"/>
            <a:ext cx="7315200" cy="3352800"/>
          </a:xfrm>
        </p:spPr>
        <p:txBody>
          <a:bodyPr/>
          <a:lstStyle>
            <a:lvl1pPr marL="342900" indent="-342900">
              <a:buClr>
                <a:srgbClr val="92D050"/>
              </a:buClr>
              <a:buFont typeface="Wingdings" pitchFamily="2" charset="2"/>
              <a:buChar char="q"/>
              <a:defRPr>
                <a:solidFill>
                  <a:srgbClr val="10253F"/>
                </a:solidFill>
                <a:latin typeface="Tw Cen MT" pitchFamily="34" charset="0"/>
              </a:defRPr>
            </a:lvl1pPr>
            <a:lvl2pPr marL="742950" indent="-285750">
              <a:buClr>
                <a:schemeClr val="accent1">
                  <a:lumMod val="75000"/>
                </a:schemeClr>
              </a:buClr>
              <a:buFont typeface="Wingdings" pitchFamily="2" charset="2"/>
              <a:buChar char="q"/>
              <a:defRPr>
                <a:solidFill>
                  <a:srgbClr val="10253F"/>
                </a:solidFill>
                <a:latin typeface="Tw Cen MT" pitchFamily="34" charset="0"/>
              </a:defRPr>
            </a:lvl2pPr>
            <a:lvl3pPr marL="1143000" indent="-228600">
              <a:buClr>
                <a:srgbClr val="92D050"/>
              </a:buClr>
              <a:buFont typeface="Wingdings" pitchFamily="2" charset="2"/>
              <a:buChar char="§"/>
              <a:defRPr>
                <a:solidFill>
                  <a:srgbClr val="10253F"/>
                </a:solidFill>
                <a:latin typeface="Tw Cen MT" pitchFamily="34" charset="0"/>
              </a:defRPr>
            </a:lvl3pPr>
            <a:lvl4pPr marL="1600200" indent="-228600">
              <a:buClr>
                <a:schemeClr val="accent1">
                  <a:lumMod val="75000"/>
                </a:schemeClr>
              </a:buClr>
              <a:buFont typeface="Wingdings" pitchFamily="2" charset="2"/>
              <a:buChar char="§"/>
              <a:defRPr>
                <a:solidFill>
                  <a:srgbClr val="10253F"/>
                </a:solidFill>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579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C846BA-F8E0-4B55-A464-885D036885C2}"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54683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846BA-F8E0-4B55-A464-885D036885C2}"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14257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846BA-F8E0-4B55-A464-885D036885C2}" type="datetimeFigureOut">
              <a:rPr lang="en-US" smtClean="0"/>
              <a:t>8/20/2015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46A23-973F-4236-909F-C2F3A35D8698}" type="slidenum">
              <a:rPr lang="en-US" smtClean="0"/>
              <a:t>‹#›</a:t>
            </a:fld>
            <a:endParaRPr lang="en-US"/>
          </a:p>
        </p:txBody>
      </p:sp>
    </p:spTree>
    <p:extLst>
      <p:ext uri="{BB962C8B-B14F-4D97-AF65-F5344CB8AC3E}">
        <p14:creationId xmlns:p14="http://schemas.microsoft.com/office/powerpoint/2010/main" val="14497144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63" r:id="rId3"/>
    <p:sldLayoutId id="2147483764" r:id="rId4"/>
    <p:sldLayoutId id="2147483765" r:id="rId5"/>
    <p:sldLayoutId id="2147483751" r:id="rId6"/>
    <p:sldLayoutId id="2147483762"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4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6"/>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8"/>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464653"/>
                </a:solidFill>
                <a:latin typeface="Tw Cen MT"/>
                <a:cs typeface="+mn-cs"/>
              </a:defRPr>
            </a:lvl1pPr>
          </a:lstStyle>
          <a:p>
            <a:pPr>
              <a:defRPr/>
            </a:pPr>
            <a:fld id="{BBA053EA-DFDE-418C-AC39-B573B311DC36}" type="datetimeFigureOut">
              <a:rPr lang="en-US"/>
              <a:pPr>
                <a:defRPr/>
              </a:pPr>
              <a:t>8/20/2015</a:t>
            </a:fld>
            <a:endParaRPr lang="en-US"/>
          </a:p>
        </p:txBody>
      </p:sp>
      <p:sp>
        <p:nvSpPr>
          <p:cNvPr id="3" name="Footer Placeholder 2"/>
          <p:cNvSpPr>
            <a:spLocks noGrp="1"/>
          </p:cNvSpPr>
          <p:nvPr>
            <p:ph type="ftr" sz="quarter" idx="3"/>
          </p:nvPr>
        </p:nvSpPr>
        <p:spPr>
          <a:xfrm>
            <a:off x="609604" y="6248408"/>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464653"/>
                </a:solidFill>
                <a:latin typeface="Tw Cen M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97693724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189" algn="l" rtl="0" fontAlgn="base">
        <a:spcBef>
          <a:spcPct val="0"/>
        </a:spcBef>
        <a:spcAft>
          <a:spcPct val="0"/>
        </a:spcAft>
        <a:defRPr sz="4400">
          <a:solidFill>
            <a:schemeClr val="tx2"/>
          </a:solidFill>
          <a:latin typeface="Tw Cen MT" pitchFamily="34" charset="0"/>
        </a:defRPr>
      </a:lvl6pPr>
      <a:lvl7pPr marL="914377" algn="l" rtl="0" fontAlgn="base">
        <a:spcBef>
          <a:spcPct val="0"/>
        </a:spcBef>
        <a:spcAft>
          <a:spcPct val="0"/>
        </a:spcAft>
        <a:defRPr sz="4400">
          <a:solidFill>
            <a:schemeClr val="tx2"/>
          </a:solidFill>
          <a:latin typeface="Tw Cen MT" pitchFamily="34" charset="0"/>
        </a:defRPr>
      </a:lvl7pPr>
      <a:lvl8pPr marL="1371566" algn="l" rtl="0" fontAlgn="base">
        <a:spcBef>
          <a:spcPct val="0"/>
        </a:spcBef>
        <a:spcAft>
          <a:spcPct val="0"/>
        </a:spcAft>
        <a:defRPr sz="4400">
          <a:solidFill>
            <a:schemeClr val="tx2"/>
          </a:solidFill>
          <a:latin typeface="Tw Cen MT" pitchFamily="34" charset="0"/>
        </a:defRPr>
      </a:lvl8pPr>
      <a:lvl9pPr marL="1828754" algn="l" rtl="0" fontAlgn="base">
        <a:spcBef>
          <a:spcPct val="0"/>
        </a:spcBef>
        <a:spcAft>
          <a:spcPct val="0"/>
        </a:spcAft>
        <a:defRPr sz="4400">
          <a:solidFill>
            <a:schemeClr val="tx2"/>
          </a:solidFill>
          <a:latin typeface="Tw Cen MT" pitchFamily="34" charset="0"/>
        </a:defRPr>
      </a:lvl9pPr>
    </p:titleStyle>
    <p:bodyStyle>
      <a:lvl1pPr marL="319080" indent="-319080"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47" indent="-273044" algn="l" rtl="0" eaLnBrk="0" fontAlgn="base" hangingPunct="0">
        <a:spcBef>
          <a:spcPts val="551"/>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377" indent="-228594"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566" indent="-228594" algn="l" rtl="0" eaLnBrk="0" fontAlgn="base" hangingPunct="0">
        <a:spcBef>
          <a:spcPts val="400"/>
        </a:spcBef>
        <a:spcAft>
          <a:spcPct val="0"/>
        </a:spcAft>
        <a:buClr>
          <a:srgbClr val="D2DA7A"/>
        </a:buClr>
        <a:buSzPct val="75000"/>
        <a:buFont typeface="Wingdings" pitchFamily="2" charset="2"/>
        <a:buChar char=""/>
        <a:defRPr sz="2000" kern="1200">
          <a:solidFill>
            <a:schemeClr val="tx1"/>
          </a:solidFill>
          <a:latin typeface="+mn-lt"/>
          <a:ea typeface="+mn-ea"/>
          <a:cs typeface="+mn-cs"/>
        </a:defRPr>
      </a:lvl4pPr>
      <a:lvl5pPr marL="1828754" indent="-228594" algn="l" rtl="0" eaLnBrk="0" fontAlgn="base" hangingPunct="0">
        <a:spcBef>
          <a:spcPts val="400"/>
        </a:spcBef>
        <a:spcAft>
          <a:spcPct val="0"/>
        </a:spcAft>
        <a:buClr>
          <a:srgbClr val="FFC000"/>
        </a:buClr>
        <a:buSzPct val="65000"/>
        <a:buFont typeface="Wingdings" pitchFamily="2" charset="2"/>
        <a:buChar char=""/>
        <a:defRPr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ideo" Target="https://www.youtube.com/embed/2UP4BsWtn6s" TargetMode="Externa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ideo" Target="https://www.youtube.com/embed/DV4-3NR94rM"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419600"/>
            <a:ext cx="6781800" cy="1362075"/>
          </a:xfrm>
        </p:spPr>
        <p:txBody>
          <a:bodyPr>
            <a:noAutofit/>
          </a:bodyPr>
          <a:lstStyle/>
          <a:p>
            <a:pPr algn="ctr"/>
            <a:r>
              <a:rPr lang="en-US" sz="4400" dirty="0" smtClean="0"/>
              <a:t>The masterpiece Living</a:t>
            </a:r>
            <a:br>
              <a:rPr lang="en-US" sz="4400" dirty="0" smtClean="0"/>
            </a:br>
            <a:r>
              <a:rPr lang="en-US" sz="4400" dirty="0" smtClean="0"/>
              <a:t>core experience</a:t>
            </a:r>
            <a:endParaRPr lang="en-US" sz="4400" dirty="0"/>
          </a:p>
        </p:txBody>
      </p:sp>
      <p:sp>
        <p:nvSpPr>
          <p:cNvPr id="3" name="Text Placeholder 2"/>
          <p:cNvSpPr>
            <a:spLocks noGrp="1"/>
          </p:cNvSpPr>
          <p:nvPr>
            <p:ph type="body" idx="1"/>
          </p:nvPr>
        </p:nvSpPr>
        <p:spPr/>
        <p:txBody>
          <a:bodyPr>
            <a:noAutofit/>
          </a:bodyPr>
          <a:lstStyle/>
          <a:p>
            <a:r>
              <a:rPr lang="en-US" sz="4400" dirty="0" smtClean="0"/>
              <a:t>What &amp; Why MPL</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62200" y="661262"/>
            <a:ext cx="4686954" cy="3467584"/>
          </a:xfrm>
          <a:prstGeom prst="rect">
            <a:avLst/>
          </a:prstGeom>
        </p:spPr>
      </p:pic>
    </p:spTree>
    <p:extLst>
      <p:ext uri="{BB962C8B-B14F-4D97-AF65-F5344CB8AC3E}">
        <p14:creationId xmlns:p14="http://schemas.microsoft.com/office/powerpoint/2010/main" val="48207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838200" y="1833805"/>
            <a:ext cx="7239000" cy="5024195"/>
            <a:chOff x="381000" y="1676400"/>
            <a:chExt cx="7239000" cy="5024195"/>
          </a:xfrm>
        </p:grpSpPr>
        <p:pic>
          <p:nvPicPr>
            <p:cNvPr id="7" name="Picture 2" descr="C:\Users\gthurber\Pictures\Masterpiece\successful aging curve graph.jpg"/>
            <p:cNvPicPr>
              <a:picLocks noChangeAspect="1" noChangeArrowheads="1"/>
            </p:cNvPicPr>
            <p:nvPr/>
          </p:nvPicPr>
          <p:blipFill rotWithShape="1">
            <a:blip r:embed="rId3">
              <a:extLst>
                <a:ext uri="{28A0092B-C50C-407E-A947-70E740481C1C}">
                  <a14:useLocalDpi xmlns:a14="http://schemas.microsoft.com/office/drawing/2010/main" val="0"/>
                </a:ext>
              </a:extLst>
            </a:blip>
            <a:srcRect l="9602" t="7274" r="7823" b="7402"/>
            <a:stretch/>
          </p:blipFill>
          <p:spPr bwMode="auto">
            <a:xfrm>
              <a:off x="381000" y="1676400"/>
              <a:ext cx="7239000" cy="49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41194" y="1752600"/>
              <a:ext cx="2823411" cy="523220"/>
            </a:xfrm>
            <a:prstGeom prst="rect">
              <a:avLst/>
            </a:prstGeom>
            <a:solidFill>
              <a:schemeClr val="bg1"/>
            </a:solidFill>
          </p:spPr>
          <p:txBody>
            <a:bodyPr wrap="square" rtlCol="0">
              <a:spAutoFit/>
            </a:bodyPr>
            <a:lstStyle/>
            <a:p>
              <a:pPr algn="ctr"/>
              <a:r>
                <a:rPr lang="en-US" sz="2800" dirty="0" smtClean="0">
                  <a:solidFill>
                    <a:srgbClr val="015A7E"/>
                  </a:solidFill>
                  <a:latin typeface="Gill Sans MT" panose="020B0502020104020203" pitchFamily="34" charset="0"/>
                </a:rPr>
                <a:t>Successful Aging</a:t>
              </a:r>
              <a:endParaRPr lang="en-US" sz="2800" dirty="0">
                <a:solidFill>
                  <a:srgbClr val="015A7E"/>
                </a:solidFill>
                <a:latin typeface="Gill Sans MT" panose="020B0502020104020203" pitchFamily="34" charset="0"/>
              </a:endParaRPr>
            </a:p>
          </p:txBody>
        </p:sp>
        <p:sp>
          <p:nvSpPr>
            <p:cNvPr id="9" name="TextBox 8"/>
            <p:cNvSpPr txBox="1"/>
            <p:nvPr/>
          </p:nvSpPr>
          <p:spPr>
            <a:xfrm rot="3154913">
              <a:off x="5110124" y="5088835"/>
              <a:ext cx="2823411" cy="400110"/>
            </a:xfrm>
            <a:prstGeom prst="rect">
              <a:avLst/>
            </a:prstGeom>
            <a:noFill/>
          </p:spPr>
          <p:txBody>
            <a:bodyPr wrap="square" rtlCol="0">
              <a:spAutoFit/>
            </a:bodyPr>
            <a:lstStyle/>
            <a:p>
              <a:pPr algn="ctr"/>
              <a:r>
                <a:rPr lang="en-US" sz="2000" dirty="0" smtClean="0">
                  <a:solidFill>
                    <a:srgbClr val="015A7E"/>
                  </a:solidFill>
                  <a:latin typeface="Gill Sans MT" panose="020B0502020104020203" pitchFamily="34" charset="0"/>
                </a:rPr>
                <a:t>Usual aging</a:t>
              </a:r>
              <a:endParaRPr lang="en-US" sz="2000" dirty="0">
                <a:solidFill>
                  <a:srgbClr val="015A7E"/>
                </a:solidFill>
                <a:latin typeface="Gill Sans MT" panose="020B0502020104020203" pitchFamily="34" charset="0"/>
              </a:endParaRPr>
            </a:p>
          </p:txBody>
        </p:sp>
        <p:sp>
          <p:nvSpPr>
            <p:cNvPr id="10" name="Rounded Rectangle 9"/>
            <p:cNvSpPr/>
            <p:nvPr/>
          </p:nvSpPr>
          <p:spPr>
            <a:xfrm>
              <a:off x="2741194" y="3652771"/>
              <a:ext cx="2438400" cy="1186890"/>
            </a:xfrm>
            <a:prstGeom prst="roundRect">
              <a:avLst/>
            </a:prstGeom>
            <a:solidFill>
              <a:schemeClr val="bg1"/>
            </a:solidFill>
            <a:ln>
              <a:solidFill>
                <a:srgbClr val="005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6180"/>
                  </a:solidFill>
                  <a:latin typeface="Gill Sans MT" panose="020B0502020104020203" pitchFamily="34" charset="0"/>
                </a:rPr>
                <a:t>Your aging journey is mostly determined by your </a:t>
              </a:r>
              <a:r>
                <a:rPr lang="en-US" sz="2000" b="1" i="1" dirty="0" smtClean="0">
                  <a:solidFill>
                    <a:srgbClr val="006180"/>
                  </a:solidFill>
                  <a:latin typeface="Gill Sans MT" panose="020B0502020104020203" pitchFamily="34" charset="0"/>
                </a:rPr>
                <a:t>lifestyle</a:t>
              </a:r>
              <a:r>
                <a:rPr lang="en-US" sz="2000" dirty="0" smtClean="0">
                  <a:solidFill>
                    <a:srgbClr val="006180"/>
                  </a:solidFill>
                  <a:latin typeface="Gill Sans MT" panose="020B0502020104020203" pitchFamily="34" charset="0"/>
                </a:rPr>
                <a:t>.</a:t>
              </a:r>
              <a:endParaRPr lang="en-US" sz="2000" dirty="0">
                <a:solidFill>
                  <a:srgbClr val="006180"/>
                </a:solidFill>
                <a:latin typeface="Gill Sans MT" panose="020B0502020104020203" pitchFamily="34" charset="0"/>
              </a:endParaRPr>
            </a:p>
          </p:txBody>
        </p:sp>
        <p:cxnSp>
          <p:nvCxnSpPr>
            <p:cNvPr id="12" name="Straight Arrow Connector 11"/>
            <p:cNvCxnSpPr/>
            <p:nvPr/>
          </p:nvCxnSpPr>
          <p:spPr>
            <a:xfrm flipV="1">
              <a:off x="4925015" y="2519065"/>
              <a:ext cx="639590" cy="1122038"/>
            </a:xfrm>
            <a:prstGeom prst="straightConnector1">
              <a:avLst/>
            </a:prstGeom>
            <a:ln w="44450">
              <a:solidFill>
                <a:srgbClr val="3B718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79594" y="4514013"/>
              <a:ext cx="840206" cy="19649"/>
            </a:xfrm>
            <a:prstGeom prst="straightConnector1">
              <a:avLst/>
            </a:prstGeom>
            <a:ln w="44450">
              <a:solidFill>
                <a:srgbClr val="3B7189"/>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itle 21"/>
          <p:cNvSpPr>
            <a:spLocks noGrp="1"/>
          </p:cNvSpPr>
          <p:nvPr>
            <p:ph type="title"/>
          </p:nvPr>
        </p:nvSpPr>
        <p:spPr/>
        <p:txBody>
          <a:bodyPr/>
          <a:lstStyle/>
          <a:p>
            <a:r>
              <a:rPr lang="en-US" dirty="0" smtClean="0"/>
              <a:t>Your Aging Journey</a:t>
            </a:r>
            <a:endParaRPr lang="en-US" dirty="0"/>
          </a:p>
        </p:txBody>
      </p:sp>
    </p:spTree>
    <p:extLst>
      <p:ext uri="{BB962C8B-B14F-4D97-AF65-F5344CB8AC3E}">
        <p14:creationId xmlns:p14="http://schemas.microsoft.com/office/powerpoint/2010/main" val="188142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	   SIPS of Successful Aging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360" y="2286003"/>
            <a:ext cx="2798440" cy="2754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8684" y="4038601"/>
            <a:ext cx="2686635" cy="26025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6233" y="1217497"/>
            <a:ext cx="2604355" cy="267095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279" y="2463482"/>
            <a:ext cx="2855068" cy="2848835"/>
          </a:xfrm>
          <a:prstGeom prst="rect">
            <a:avLst/>
          </a:prstGeom>
        </p:spPr>
      </p:pic>
      <p:pic>
        <p:nvPicPr>
          <p:cNvPr id="9" name="Picture 8"/>
          <p:cNvPicPr>
            <a:picLocks noChangeAspect="1"/>
          </p:cNvPicPr>
          <p:nvPr/>
        </p:nvPicPr>
        <p:blipFill>
          <a:blip r:embed="rId7"/>
          <a:stretch>
            <a:fillRect/>
          </a:stretch>
        </p:blipFill>
        <p:spPr>
          <a:xfrm>
            <a:off x="250021" y="274638"/>
            <a:ext cx="1491935" cy="1758495"/>
          </a:xfrm>
          <a:prstGeom prst="rect">
            <a:avLst/>
          </a:prstGeom>
        </p:spPr>
      </p:pic>
    </p:spTree>
    <p:extLst>
      <p:ext uri="{BB962C8B-B14F-4D97-AF65-F5344CB8AC3E}">
        <p14:creationId xmlns:p14="http://schemas.microsoft.com/office/powerpoint/2010/main" val="23565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528843"/>
            <a:ext cx="8153400" cy="1128757"/>
          </a:xfrm>
        </p:spPr>
        <p:txBody>
          <a:bodyPr>
            <a:noAutofit/>
          </a:bodyPr>
          <a:lstStyle/>
          <a:p>
            <a:pPr algn="ctr"/>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~Pulse Check~</a:t>
            </a:r>
            <a:endPar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endParaRPr>
          </a:p>
        </p:txBody>
      </p:sp>
      <p:sp>
        <p:nvSpPr>
          <p:cNvPr id="2" name="Rectangle 1"/>
          <p:cNvSpPr/>
          <p:nvPr/>
        </p:nvSpPr>
        <p:spPr>
          <a:xfrm>
            <a:off x="3505200" y="-990600"/>
            <a:ext cx="3148234" cy="9248686"/>
          </a:xfrm>
          <a:prstGeom prst="rect">
            <a:avLst/>
          </a:prstGeom>
          <a:noFill/>
        </p:spPr>
        <p:txBody>
          <a:bodyPr wrap="square" lIns="91440" tIns="45720" rIns="91440" bIns="45720">
            <a:spAutoFit/>
          </a:bodyPr>
          <a:lstStyle/>
          <a:p>
            <a:pPr algn="ctr"/>
            <a:r>
              <a:rPr lang="en-US" sz="595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595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18278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435">
                                          <p:stCondLst>
                                            <p:cond delay="0"/>
                                          </p:stCondLst>
                                        </p:cTn>
                                        <p:tgtEl>
                                          <p:spTgt spid="4"/>
                                        </p:tgtEl>
                                      </p:cBhvr>
                                    </p:animEffect>
                                    <p:anim calcmode="lin" valueType="num">
                                      <p:cBhvr>
                                        <p:cTn id="12"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7" dur="20">
                                          <p:stCondLst>
                                            <p:cond delay="487"/>
                                          </p:stCondLst>
                                        </p:cTn>
                                        <p:tgtEl>
                                          <p:spTgt spid="4"/>
                                        </p:tgtEl>
                                      </p:cBhvr>
                                      <p:to x="100000" y="60000"/>
                                    </p:animScale>
                                    <p:animScale>
                                      <p:cBhvr>
                                        <p:cTn id="18" dur="124" decel="50000">
                                          <p:stCondLst>
                                            <p:cond delay="507"/>
                                          </p:stCondLst>
                                        </p:cTn>
                                        <p:tgtEl>
                                          <p:spTgt spid="4"/>
                                        </p:tgtEl>
                                      </p:cBhvr>
                                      <p:to x="100000" y="100000"/>
                                    </p:animScale>
                                    <p:animScale>
                                      <p:cBhvr>
                                        <p:cTn id="19" dur="20">
                                          <p:stCondLst>
                                            <p:cond delay="984"/>
                                          </p:stCondLst>
                                        </p:cTn>
                                        <p:tgtEl>
                                          <p:spTgt spid="4"/>
                                        </p:tgtEl>
                                      </p:cBhvr>
                                      <p:to x="100000" y="80000"/>
                                    </p:animScale>
                                    <p:animScale>
                                      <p:cBhvr>
                                        <p:cTn id="20" dur="124" decel="50000">
                                          <p:stCondLst>
                                            <p:cond delay="1004"/>
                                          </p:stCondLst>
                                        </p:cTn>
                                        <p:tgtEl>
                                          <p:spTgt spid="4"/>
                                        </p:tgtEl>
                                      </p:cBhvr>
                                      <p:to x="100000" y="100000"/>
                                    </p:animScale>
                                    <p:animScale>
                                      <p:cBhvr>
                                        <p:cTn id="21" dur="20">
                                          <p:stCondLst>
                                            <p:cond delay="1231"/>
                                          </p:stCondLst>
                                        </p:cTn>
                                        <p:tgtEl>
                                          <p:spTgt spid="4"/>
                                        </p:tgtEl>
                                      </p:cBhvr>
                                      <p:to x="100000" y="90000"/>
                                    </p:animScale>
                                    <p:animScale>
                                      <p:cBhvr>
                                        <p:cTn id="22" dur="124" decel="50000">
                                          <p:stCondLst>
                                            <p:cond delay="1251"/>
                                          </p:stCondLst>
                                        </p:cTn>
                                        <p:tgtEl>
                                          <p:spTgt spid="4"/>
                                        </p:tgtEl>
                                      </p:cBhvr>
                                      <p:to x="100000" y="100000"/>
                                    </p:animScale>
                                    <p:animScale>
                                      <p:cBhvr>
                                        <p:cTn id="23" dur="20">
                                          <p:stCondLst>
                                            <p:cond delay="1356"/>
                                          </p:stCondLst>
                                        </p:cTn>
                                        <p:tgtEl>
                                          <p:spTgt spid="4"/>
                                        </p:tgtEl>
                                      </p:cBhvr>
                                      <p:to x="100000" y="95000"/>
                                    </p:animScale>
                                    <p:animScale>
                                      <p:cBhvr>
                                        <p:cTn id="24"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Aging – Fred Kelly</a:t>
            </a:r>
            <a:endParaRPr lang="en-US" dirty="0"/>
          </a:p>
        </p:txBody>
      </p:sp>
      <p:pic>
        <p:nvPicPr>
          <p:cNvPr id="5" name="2UP4BsWtn6s"/>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143000" y="2100262"/>
            <a:ext cx="6934200" cy="3900488"/>
          </a:xfrm>
        </p:spPr>
      </p:pic>
    </p:spTree>
    <p:extLst>
      <p:ext uri="{BB962C8B-B14F-4D97-AF65-F5344CB8AC3E}">
        <p14:creationId xmlns:p14="http://schemas.microsoft.com/office/powerpoint/2010/main" val="176153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7648" y="0"/>
            <a:ext cx="6862952" cy="6858000"/>
          </a:xfrm>
          <a:prstGeom prst="rect">
            <a:avLst/>
          </a:prstGeom>
        </p:spPr>
      </p:pic>
      <p:sp>
        <p:nvSpPr>
          <p:cNvPr id="6" name="Rectangle 5"/>
          <p:cNvSpPr/>
          <p:nvPr/>
        </p:nvSpPr>
        <p:spPr>
          <a:xfrm>
            <a:off x="2895600" y="533400"/>
            <a:ext cx="1958998" cy="4247317"/>
          </a:xfrm>
          <a:prstGeom prst="rect">
            <a:avLst/>
          </a:prstGeom>
          <a:noFill/>
        </p:spPr>
        <p:txBody>
          <a:bodyPr wrap="none" lIns="91440" tIns="45720" rIns="91440" bIns="45720">
            <a:spAutoFit/>
          </a:bodyPr>
          <a:lstStyle/>
          <a:p>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How </a:t>
            </a:r>
          </a:p>
          <a:p>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far </a:t>
            </a:r>
          </a:p>
          <a:p>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can </a:t>
            </a:r>
          </a:p>
          <a:p>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you </a:t>
            </a:r>
          </a:p>
          <a:p>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grow?</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7537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Masterpiece Living?</a:t>
            </a:r>
            <a:endParaRPr lang="en-US" dirty="0"/>
          </a:p>
        </p:txBody>
      </p:sp>
      <p:pic>
        <p:nvPicPr>
          <p:cNvPr id="4" name="Content Placeholder 3"/>
          <p:cNvPicPr>
            <a:picLocks noGrp="1" noChangeAspect="1"/>
          </p:cNvPicPr>
          <p:nvPr>
            <p:ph idx="1"/>
          </p:nvPr>
        </p:nvPicPr>
        <p:blipFill>
          <a:blip r:embed="rId3"/>
          <a:stretch>
            <a:fillRect/>
          </a:stretch>
        </p:blipFill>
        <p:spPr>
          <a:xfrm>
            <a:off x="2805879" y="1524000"/>
            <a:ext cx="4446642" cy="515670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7800" y="1478477"/>
            <a:ext cx="6725082" cy="5379523"/>
          </a:xfrm>
          <a:prstGeom prst="rect">
            <a:avLst/>
          </a:prstGeom>
        </p:spPr>
      </p:pic>
    </p:spTree>
    <p:extLst>
      <p:ext uri="{BB962C8B-B14F-4D97-AF65-F5344CB8AC3E}">
        <p14:creationId xmlns:p14="http://schemas.microsoft.com/office/powerpoint/2010/main" val="385506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3"/>
                                        </p:tgtEl>
                                      </p:cBhvr>
                                    </p:animEffect>
                                    <p:set>
                                      <p:cBhvr>
                                        <p:cTn id="7" dur="1" fill="hold">
                                          <p:stCondLst>
                                            <p:cond delay="1499"/>
                                          </p:stCondLst>
                                        </p:cTn>
                                        <p:tgtEl>
                                          <p:spTgt spid="3"/>
                                        </p:tgtEl>
                                        <p:attrNameLst>
                                          <p:attrName>style.visibility</p:attrName>
                                        </p:attrNameLst>
                                      </p:cBhvr>
                                      <p:to>
                                        <p:strVal val="hidden"/>
                                      </p:to>
                                    </p:se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Residents Speak: What is MPL?</a:t>
            </a:r>
            <a:endParaRPr lang="en-US" dirty="0"/>
          </a:p>
        </p:txBody>
      </p:sp>
      <p:pic>
        <p:nvPicPr>
          <p:cNvPr id="7" name="DV4-3NR94rM"/>
          <p:cNvPicPr>
            <a:picLocks noGrp="1" noRot="1" noChangeAspect="1"/>
          </p:cNvPicPr>
          <p:nvPr>
            <p:ph idx="1"/>
            <a:videoFile r:link="rId1"/>
          </p:nvPr>
        </p:nvPicPr>
        <p:blipFill>
          <a:blip r:embed="rId4"/>
          <a:stretch>
            <a:fillRect/>
          </a:stretch>
        </p:blipFill>
        <p:spPr>
          <a:xfrm>
            <a:off x="762000" y="2133600"/>
            <a:ext cx="7662332" cy="4310062"/>
          </a:xfrm>
          <a:prstGeom prst="rect">
            <a:avLst/>
          </a:prstGeom>
        </p:spPr>
      </p:pic>
    </p:spTree>
    <p:extLst>
      <p:ext uri="{BB962C8B-B14F-4D97-AF65-F5344CB8AC3E}">
        <p14:creationId xmlns:p14="http://schemas.microsoft.com/office/powerpoint/2010/main" val="138319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86000" y="1600200"/>
            <a:ext cx="5029200" cy="5029200"/>
            <a:chOff x="2286000" y="1600200"/>
            <a:chExt cx="5029200" cy="5029200"/>
          </a:xfrm>
        </p:grpSpPr>
        <p:sp>
          <p:nvSpPr>
            <p:cNvPr id="3" name="Oval 2"/>
            <p:cNvSpPr/>
            <p:nvPr/>
          </p:nvSpPr>
          <p:spPr>
            <a:xfrm>
              <a:off x="2286000" y="1600200"/>
              <a:ext cx="5029200" cy="5029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TextBox 7"/>
            <p:cNvSpPr txBox="1"/>
            <p:nvPr/>
          </p:nvSpPr>
          <p:spPr>
            <a:xfrm>
              <a:off x="3008897" y="1870641"/>
              <a:ext cx="3581400" cy="646331"/>
            </a:xfrm>
            <a:prstGeom prst="rect">
              <a:avLst/>
            </a:prstGeom>
            <a:noFill/>
          </p:spPr>
          <p:txBody>
            <a:bodyPr wrap="square" rtlCol="0">
              <a:spAutoFit/>
            </a:bodyPr>
            <a:lstStyle/>
            <a:p>
              <a:pPr algn="ctr"/>
              <a:r>
                <a:rPr lang="en-US" sz="3600" dirty="0" smtClean="0">
                  <a:solidFill>
                    <a:schemeClr val="bg1"/>
                  </a:solidFill>
                </a:rPr>
                <a:t>The Nation </a:t>
              </a:r>
              <a:endParaRPr lang="en-US" sz="3600" dirty="0">
                <a:solidFill>
                  <a:schemeClr val="bg1"/>
                </a:solidFill>
              </a:endParaRPr>
            </a:p>
          </p:txBody>
        </p:sp>
      </p:grpSp>
      <p:sp>
        <p:nvSpPr>
          <p:cNvPr id="2" name="Title 1"/>
          <p:cNvSpPr>
            <a:spLocks noGrp="1"/>
          </p:cNvSpPr>
          <p:nvPr>
            <p:ph type="title"/>
          </p:nvPr>
        </p:nvSpPr>
        <p:spPr/>
        <p:txBody>
          <a:bodyPr/>
          <a:lstStyle/>
          <a:p>
            <a:r>
              <a:rPr lang="en-US" dirty="0" smtClean="0"/>
              <a:t>Why Masterpiece Living?</a:t>
            </a:r>
            <a:endParaRPr lang="en-US" dirty="0"/>
          </a:p>
        </p:txBody>
      </p:sp>
      <p:grpSp>
        <p:nvGrpSpPr>
          <p:cNvPr id="9" name="Group 8"/>
          <p:cNvGrpSpPr/>
          <p:nvPr/>
        </p:nvGrpSpPr>
        <p:grpSpPr>
          <a:xfrm>
            <a:off x="2817395" y="2669006"/>
            <a:ext cx="3964405" cy="3964405"/>
            <a:chOff x="2817395" y="2669006"/>
            <a:chExt cx="3964405" cy="3964405"/>
          </a:xfrm>
        </p:grpSpPr>
        <p:sp>
          <p:nvSpPr>
            <p:cNvPr id="5" name="Oval 4"/>
            <p:cNvSpPr/>
            <p:nvPr/>
          </p:nvSpPr>
          <p:spPr>
            <a:xfrm>
              <a:off x="2817395" y="2669006"/>
              <a:ext cx="3964405" cy="39644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TextBox 6"/>
            <p:cNvSpPr txBox="1"/>
            <p:nvPr/>
          </p:nvSpPr>
          <p:spPr>
            <a:xfrm>
              <a:off x="2973805" y="3011269"/>
              <a:ext cx="3581400" cy="646331"/>
            </a:xfrm>
            <a:prstGeom prst="rect">
              <a:avLst/>
            </a:prstGeom>
            <a:noFill/>
          </p:spPr>
          <p:txBody>
            <a:bodyPr wrap="square" rtlCol="0">
              <a:spAutoFit/>
            </a:bodyPr>
            <a:lstStyle/>
            <a:p>
              <a:pPr algn="ctr"/>
              <a:r>
                <a:rPr lang="en-US" sz="3600" dirty="0" smtClean="0">
                  <a:solidFill>
                    <a:schemeClr val="bg1"/>
                  </a:solidFill>
                </a:rPr>
                <a:t>Organization</a:t>
              </a:r>
              <a:endParaRPr lang="en-US" sz="3600" dirty="0">
                <a:solidFill>
                  <a:schemeClr val="bg1"/>
                </a:solidFill>
              </a:endParaRPr>
            </a:p>
          </p:txBody>
        </p:sp>
      </p:grpSp>
      <p:sp>
        <p:nvSpPr>
          <p:cNvPr id="6" name="Oval 5"/>
          <p:cNvSpPr/>
          <p:nvPr/>
        </p:nvSpPr>
        <p:spPr>
          <a:xfrm>
            <a:off x="3280611" y="3661611"/>
            <a:ext cx="2967789" cy="296778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smtClean="0"/>
              <a:t>Individual</a:t>
            </a:r>
            <a:endParaRPr lang="en-US" sz="3600" dirty="0"/>
          </a:p>
        </p:txBody>
      </p:sp>
    </p:spTree>
    <p:extLst>
      <p:ext uri="{BB962C8B-B14F-4D97-AF65-F5344CB8AC3E}">
        <p14:creationId xmlns:p14="http://schemas.microsoft.com/office/powerpoint/2010/main" val="323998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impact my job?</a:t>
            </a:r>
            <a:endParaRPr lang="en-US" dirty="0"/>
          </a:p>
        </p:txBody>
      </p:sp>
      <p:pic>
        <p:nvPicPr>
          <p:cNvPr id="4" name="Content Placeholder 3"/>
          <p:cNvPicPr>
            <a:picLocks noGrp="1" noChangeAspect="1"/>
          </p:cNvPicPr>
          <p:nvPr>
            <p:ph idx="1"/>
          </p:nvPr>
        </p:nvPicPr>
        <p:blipFill>
          <a:blip r:embed="rId3"/>
          <a:stretch>
            <a:fillRect/>
          </a:stretch>
        </p:blipFill>
        <p:spPr>
          <a:xfrm>
            <a:off x="831055" y="1867910"/>
            <a:ext cx="7474745" cy="4983163"/>
          </a:xfrm>
          <a:prstGeom prst="rect">
            <a:avLst/>
          </a:prstGeom>
        </p:spPr>
      </p:pic>
    </p:spTree>
    <p:extLst>
      <p:ext uri="{BB962C8B-B14F-4D97-AF65-F5344CB8AC3E}">
        <p14:creationId xmlns:p14="http://schemas.microsoft.com/office/powerpoint/2010/main" val="165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1295400" y="-464127"/>
            <a:ext cx="7315200" cy="7315200"/>
          </a:xfrm>
        </p:spPr>
      </p:pic>
    </p:spTree>
    <p:extLst>
      <p:ext uri="{BB962C8B-B14F-4D97-AF65-F5344CB8AC3E}">
        <p14:creationId xmlns:p14="http://schemas.microsoft.com/office/powerpoint/2010/main" val="106149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799" y="2637203"/>
            <a:ext cx="7772400" cy="1470025"/>
          </a:xfrm>
        </p:spPr>
        <p:txBody>
          <a:bodyPr/>
          <a:lstStyle/>
          <a:p>
            <a:r>
              <a:rPr lang="en-US" dirty="0" smtClean="0">
                <a:solidFill>
                  <a:srgbClr val="303A46"/>
                </a:solidFill>
              </a:rPr>
              <a:t/>
            </a:r>
            <a:br>
              <a:rPr lang="en-US" dirty="0" smtClean="0">
                <a:solidFill>
                  <a:srgbClr val="303A46"/>
                </a:solidFill>
              </a:rPr>
            </a:br>
            <a:r>
              <a:rPr lang="en-US" dirty="0" smtClean="0">
                <a:solidFill>
                  <a:srgbClr val="303A46"/>
                </a:solidFill>
              </a:rPr>
              <a:t>Welcomes Masterpiece Living</a:t>
            </a:r>
            <a:endParaRPr lang="en-US" dirty="0">
              <a:solidFill>
                <a:srgbClr val="303A46"/>
              </a:solidFill>
            </a:endParaRPr>
          </a:p>
        </p:txBody>
      </p:sp>
      <p:sp>
        <p:nvSpPr>
          <p:cNvPr id="6" name="Rectangle 5"/>
          <p:cNvSpPr/>
          <p:nvPr/>
        </p:nvSpPr>
        <p:spPr>
          <a:xfrm>
            <a:off x="0" y="5066522"/>
            <a:ext cx="9144000" cy="1625203"/>
          </a:xfrm>
          <a:prstGeom prst="rect">
            <a:avLst/>
          </a:prstGeom>
          <a:solidFill>
            <a:srgbClr val="6D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102190"/>
            <a:ext cx="1292275" cy="1522141"/>
          </a:xfrm>
          <a:prstGeom prst="rect">
            <a:avLst/>
          </a:prstGeom>
        </p:spPr>
      </p:pic>
      <p:sp>
        <p:nvSpPr>
          <p:cNvPr id="9" name="Subtitle 8"/>
          <p:cNvSpPr>
            <a:spLocks noGrp="1"/>
          </p:cNvSpPr>
          <p:nvPr>
            <p:ph type="subTitle" idx="1"/>
          </p:nvPr>
        </p:nvSpPr>
        <p:spPr>
          <a:xfrm>
            <a:off x="1524000" y="5410200"/>
            <a:ext cx="7255095" cy="1752600"/>
          </a:xfrm>
        </p:spPr>
        <p:txBody>
          <a:bodyPr>
            <a:normAutofit/>
          </a:bodyPr>
          <a:lstStyle/>
          <a:p>
            <a:r>
              <a:rPr lang="en-US" sz="4000" dirty="0" smtClean="0">
                <a:solidFill>
                  <a:schemeClr val="bg1"/>
                </a:solidFill>
              </a:rPr>
              <a:t>A Masterpiece Living Partner</a:t>
            </a:r>
            <a:endParaRPr lang="en-US" sz="4000" dirty="0">
              <a:solidFill>
                <a:schemeClr val="bg1"/>
              </a:solidFill>
            </a:endParaRPr>
          </a:p>
        </p:txBody>
      </p:sp>
      <p:pic>
        <p:nvPicPr>
          <p:cNvPr id="2" name="Picture 1"/>
          <p:cNvPicPr>
            <a:picLocks noChangeAspect="1"/>
          </p:cNvPicPr>
          <p:nvPr/>
        </p:nvPicPr>
        <p:blipFill>
          <a:blip r:embed="rId4"/>
          <a:stretch>
            <a:fillRect/>
          </a:stretch>
        </p:blipFill>
        <p:spPr>
          <a:xfrm>
            <a:off x="914082" y="3108278"/>
            <a:ext cx="7315834" cy="1219306"/>
          </a:xfrm>
          <a:prstGeom prst="rect">
            <a:avLst/>
          </a:prstGeom>
        </p:spPr>
      </p:pic>
      <p:sp>
        <p:nvSpPr>
          <p:cNvPr id="10" name="Rectangle 9"/>
          <p:cNvSpPr/>
          <p:nvPr/>
        </p:nvSpPr>
        <p:spPr>
          <a:xfrm>
            <a:off x="1749475" y="744473"/>
            <a:ext cx="5807296" cy="2209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800" dirty="0" smtClean="0"/>
              <a:t>Insert Organizational Logo Here</a:t>
            </a:r>
            <a:endParaRPr lang="en-US" sz="2800" dirty="0"/>
          </a:p>
        </p:txBody>
      </p:sp>
    </p:spTree>
    <p:extLst>
      <p:ext uri="{BB962C8B-B14F-4D97-AF65-F5344CB8AC3E}">
        <p14:creationId xmlns:p14="http://schemas.microsoft.com/office/powerpoint/2010/main" val="363868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did we learn?</a:t>
            </a:r>
            <a:endParaRPr lang="en-US" dirty="0"/>
          </a:p>
        </p:txBody>
      </p:sp>
      <p:sp>
        <p:nvSpPr>
          <p:cNvPr id="5" name="Content Placeholder 4"/>
          <p:cNvSpPr>
            <a:spLocks noGrp="1"/>
          </p:cNvSpPr>
          <p:nvPr>
            <p:ph idx="1"/>
          </p:nvPr>
        </p:nvSpPr>
        <p:spPr>
          <a:xfrm>
            <a:off x="685800" y="1828801"/>
            <a:ext cx="7696200" cy="1600200"/>
          </a:xfrm>
        </p:spPr>
        <p:txBody>
          <a:bodyPr/>
          <a:lstStyle/>
          <a:p>
            <a:pPr marL="0" indent="0" algn="ctr">
              <a:buNone/>
            </a:pPr>
            <a:r>
              <a:rPr lang="en-US" dirty="0" smtClean="0"/>
              <a:t>Masterpiece Living is a company we have partnered with to enhance the lives of every person who is a part of our organization</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568586"/>
            <a:ext cx="2286000" cy="2692627"/>
          </a:xfrm>
          <a:prstGeom prst="rect">
            <a:avLst/>
          </a:prstGeom>
        </p:spPr>
      </p:pic>
      <p:sp>
        <p:nvSpPr>
          <p:cNvPr id="7" name="Rectangle 6"/>
          <p:cNvSpPr/>
          <p:nvPr/>
        </p:nvSpPr>
        <p:spPr>
          <a:xfrm>
            <a:off x="4052455" y="3962402"/>
            <a:ext cx="4329545" cy="1808016"/>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800" dirty="0" smtClean="0"/>
              <a:t>Insert Organizational Logo Here</a:t>
            </a:r>
            <a:endParaRPr lang="en-US" sz="2800" dirty="0"/>
          </a:p>
        </p:txBody>
      </p:sp>
    </p:spTree>
    <p:extLst>
      <p:ext uri="{BB962C8B-B14F-4D97-AF65-F5344CB8AC3E}">
        <p14:creationId xmlns:p14="http://schemas.microsoft.com/office/powerpoint/2010/main" val="99751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a:xfrm>
            <a:off x="1752600" y="1692156"/>
            <a:ext cx="6040771" cy="4449763"/>
          </a:xfrm>
        </p:spPr>
        <p:txBody>
          <a:bodyPr/>
          <a:lstStyle/>
          <a:p>
            <a:pPr marL="0" indent="0" algn="ctr">
              <a:buNone/>
            </a:pPr>
            <a:r>
              <a:rPr lang="en-US" sz="3600" dirty="0"/>
              <a:t>It is everyone’s role to share the message of successful </a:t>
            </a:r>
            <a:r>
              <a:rPr lang="en-US" sz="3600" dirty="0" smtClean="0"/>
              <a:t>aging!</a:t>
            </a:r>
            <a:endParaRPr lang="en-US" sz="3600" dirty="0"/>
          </a:p>
          <a:p>
            <a:endParaRPr lang="en-US" dirty="0"/>
          </a:p>
        </p:txBody>
      </p:sp>
      <p:grpSp>
        <p:nvGrpSpPr>
          <p:cNvPr id="11" name="Group 10"/>
          <p:cNvGrpSpPr/>
          <p:nvPr/>
        </p:nvGrpSpPr>
        <p:grpSpPr>
          <a:xfrm>
            <a:off x="375097" y="2865771"/>
            <a:ext cx="5720903" cy="3946999"/>
            <a:chOff x="-1876426" y="2476898"/>
            <a:chExt cx="7548414" cy="5207846"/>
          </a:xfrm>
        </p:grpSpPr>
        <p:pic>
          <p:nvPicPr>
            <p:cNvPr id="5" name="Picture 2" descr="C:\Users\gthurber\Pictures\Masterpiece\successful aging curve graph.jpg"/>
            <p:cNvPicPr>
              <a:picLocks noChangeAspect="1" noChangeArrowheads="1"/>
            </p:cNvPicPr>
            <p:nvPr/>
          </p:nvPicPr>
          <p:blipFill rotWithShape="1">
            <a:blip r:embed="rId3">
              <a:extLst>
                <a:ext uri="{28A0092B-C50C-407E-A947-70E740481C1C}">
                  <a14:useLocalDpi xmlns:a14="http://schemas.microsoft.com/office/drawing/2010/main" val="0"/>
                </a:ext>
              </a:extLst>
            </a:blip>
            <a:srcRect l="9602" t="7274" r="7823" b="7402"/>
            <a:stretch/>
          </p:blipFill>
          <p:spPr bwMode="auto">
            <a:xfrm>
              <a:off x="-1876426" y="2476898"/>
              <a:ext cx="7548414" cy="520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7034" y="2476898"/>
              <a:ext cx="6189022" cy="527923"/>
            </a:xfrm>
            <a:prstGeom prst="rect">
              <a:avLst/>
            </a:prstGeom>
            <a:solidFill>
              <a:schemeClr val="bg1"/>
            </a:solidFill>
          </p:spPr>
          <p:txBody>
            <a:bodyPr wrap="square" rtlCol="0">
              <a:spAutoFit/>
            </a:bodyPr>
            <a:lstStyle/>
            <a:p>
              <a:pPr algn="ctr"/>
              <a:r>
                <a:rPr lang="en-US" sz="2000" dirty="0" smtClean="0">
                  <a:solidFill>
                    <a:srgbClr val="015A7E"/>
                  </a:solidFill>
                  <a:latin typeface="Gill Sans MT" panose="020B0502020104020203" pitchFamily="34" charset="0"/>
                </a:rPr>
                <a:t>Successful Aging</a:t>
              </a:r>
              <a:endParaRPr lang="en-US" sz="2000" dirty="0">
                <a:solidFill>
                  <a:srgbClr val="015A7E"/>
                </a:solidFill>
                <a:latin typeface="Gill Sans MT" panose="020B0502020104020203" pitchFamily="34" charset="0"/>
              </a:endParaRPr>
            </a:p>
          </p:txBody>
        </p:sp>
        <p:sp>
          <p:nvSpPr>
            <p:cNvPr id="7" name="TextBox 6"/>
            <p:cNvSpPr txBox="1"/>
            <p:nvPr/>
          </p:nvSpPr>
          <p:spPr>
            <a:xfrm rot="3154913">
              <a:off x="2856172" y="5653746"/>
              <a:ext cx="2823411" cy="487313"/>
            </a:xfrm>
            <a:prstGeom prst="rect">
              <a:avLst/>
            </a:prstGeom>
            <a:noFill/>
          </p:spPr>
          <p:txBody>
            <a:bodyPr wrap="square" rtlCol="0">
              <a:spAutoFit/>
            </a:bodyPr>
            <a:lstStyle/>
            <a:p>
              <a:pPr algn="ctr"/>
              <a:r>
                <a:rPr lang="en-US" dirty="0" smtClean="0">
                  <a:solidFill>
                    <a:srgbClr val="015A7E"/>
                  </a:solidFill>
                  <a:latin typeface="Gill Sans MT" panose="020B0502020104020203" pitchFamily="34" charset="0"/>
                </a:rPr>
                <a:t>Usual aging</a:t>
              </a:r>
              <a:endParaRPr lang="en-US" dirty="0">
                <a:solidFill>
                  <a:srgbClr val="015A7E"/>
                </a:solidFill>
                <a:latin typeface="Gill Sans MT" panose="020B0502020104020203" pitchFamily="34" charset="0"/>
              </a:endParaRPr>
            </a:p>
          </p:txBody>
        </p:sp>
      </p:grpSp>
      <p:sp>
        <p:nvSpPr>
          <p:cNvPr id="4" name="Rectangle 3"/>
          <p:cNvSpPr/>
          <p:nvPr/>
        </p:nvSpPr>
        <p:spPr>
          <a:xfrm>
            <a:off x="5657578" y="4065322"/>
            <a:ext cx="3222083" cy="974003"/>
          </a:xfrm>
          <a:prstGeom prst="rect">
            <a:avLst/>
          </a:prstGeom>
        </p:spPr>
        <p:txBody>
          <a:bodyPr wrap="square">
            <a:spAutoFit/>
          </a:bodyPr>
          <a:lstStyle/>
          <a:p>
            <a:pPr lvl="1" algn="ctr">
              <a:spcBef>
                <a:spcPct val="20000"/>
              </a:spcBef>
              <a:buClr>
                <a:srgbClr val="4F81BD">
                  <a:lumMod val="75000"/>
                </a:srgbClr>
              </a:buClr>
            </a:pPr>
            <a:r>
              <a:rPr lang="en-US" sz="2800" i="1" dirty="0">
                <a:solidFill>
                  <a:srgbClr val="075977"/>
                </a:solidFill>
                <a:latin typeface="Tw Cen MT" pitchFamily="34" charset="0"/>
              </a:rPr>
              <a:t>Growth is possible at any age</a:t>
            </a:r>
          </a:p>
        </p:txBody>
      </p:sp>
      <p:sp>
        <p:nvSpPr>
          <p:cNvPr id="9" name="Rectangle 8"/>
          <p:cNvSpPr/>
          <p:nvPr/>
        </p:nvSpPr>
        <p:spPr>
          <a:xfrm>
            <a:off x="3235548" y="3628481"/>
            <a:ext cx="3222083" cy="830997"/>
          </a:xfrm>
          <a:prstGeom prst="rect">
            <a:avLst/>
          </a:prstGeom>
        </p:spPr>
        <p:txBody>
          <a:bodyPr wrap="square">
            <a:spAutoFit/>
          </a:bodyPr>
          <a:lstStyle/>
          <a:p>
            <a:pPr lvl="1" algn="ctr">
              <a:spcBef>
                <a:spcPct val="20000"/>
              </a:spcBef>
              <a:buClr>
                <a:srgbClr val="4F81BD">
                  <a:lumMod val="75000"/>
                </a:srgbClr>
              </a:buClr>
            </a:pPr>
            <a:r>
              <a:rPr lang="en-US" sz="4800" b="1" i="1" dirty="0" smtClean="0">
                <a:solidFill>
                  <a:srgbClr val="10253F"/>
                </a:solidFill>
                <a:latin typeface="Tw Cen MT" pitchFamily="34" charset="0"/>
              </a:rPr>
              <a:t>70%</a:t>
            </a:r>
            <a:endParaRPr lang="en-US" sz="4800" b="1" i="1" dirty="0">
              <a:solidFill>
                <a:srgbClr val="10253F"/>
              </a:solidFill>
              <a:latin typeface="Tw Cen MT" pitchFamily="34" charset="0"/>
            </a:endParaRPr>
          </a:p>
        </p:txBody>
      </p:sp>
    </p:spTree>
    <p:extLst>
      <p:ext uri="{BB962C8B-B14F-4D97-AF65-F5344CB8AC3E}">
        <p14:creationId xmlns:p14="http://schemas.microsoft.com/office/powerpoint/2010/main" val="265419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86000" y="1600200"/>
            <a:ext cx="5029200" cy="5029200"/>
            <a:chOff x="2286000" y="1600200"/>
            <a:chExt cx="5029200" cy="5029200"/>
          </a:xfrm>
        </p:grpSpPr>
        <p:sp>
          <p:nvSpPr>
            <p:cNvPr id="3" name="Oval 2"/>
            <p:cNvSpPr/>
            <p:nvPr/>
          </p:nvSpPr>
          <p:spPr>
            <a:xfrm>
              <a:off x="2286000" y="1600200"/>
              <a:ext cx="5029200" cy="5029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TextBox 7"/>
            <p:cNvSpPr txBox="1"/>
            <p:nvPr/>
          </p:nvSpPr>
          <p:spPr>
            <a:xfrm>
              <a:off x="3008897" y="1870641"/>
              <a:ext cx="3581400" cy="646331"/>
            </a:xfrm>
            <a:prstGeom prst="rect">
              <a:avLst/>
            </a:prstGeom>
            <a:noFill/>
          </p:spPr>
          <p:txBody>
            <a:bodyPr wrap="square" rtlCol="0">
              <a:spAutoFit/>
            </a:bodyPr>
            <a:lstStyle/>
            <a:p>
              <a:pPr algn="ctr"/>
              <a:r>
                <a:rPr lang="en-US" sz="3600" dirty="0" smtClean="0">
                  <a:solidFill>
                    <a:schemeClr val="bg1"/>
                  </a:solidFill>
                </a:rPr>
                <a:t>The Nation </a:t>
              </a:r>
              <a:endParaRPr lang="en-US" sz="3600" dirty="0">
                <a:solidFill>
                  <a:schemeClr val="bg1"/>
                </a:solidFill>
              </a:endParaRPr>
            </a:p>
          </p:txBody>
        </p:sp>
      </p:grpSp>
      <p:sp>
        <p:nvSpPr>
          <p:cNvPr id="2" name="Title 1"/>
          <p:cNvSpPr>
            <a:spLocks noGrp="1"/>
          </p:cNvSpPr>
          <p:nvPr>
            <p:ph type="title"/>
          </p:nvPr>
        </p:nvSpPr>
        <p:spPr/>
        <p:txBody>
          <a:bodyPr/>
          <a:lstStyle/>
          <a:p>
            <a:r>
              <a:rPr lang="en-US" dirty="0" smtClean="0"/>
              <a:t>What did we learn?</a:t>
            </a:r>
            <a:endParaRPr lang="en-US" dirty="0"/>
          </a:p>
        </p:txBody>
      </p:sp>
      <p:grpSp>
        <p:nvGrpSpPr>
          <p:cNvPr id="9" name="Group 8"/>
          <p:cNvGrpSpPr/>
          <p:nvPr/>
        </p:nvGrpSpPr>
        <p:grpSpPr>
          <a:xfrm>
            <a:off x="2817395" y="2669006"/>
            <a:ext cx="3964405" cy="3964405"/>
            <a:chOff x="2817395" y="2669006"/>
            <a:chExt cx="3964405" cy="3964405"/>
          </a:xfrm>
        </p:grpSpPr>
        <p:sp>
          <p:nvSpPr>
            <p:cNvPr id="5" name="Oval 4"/>
            <p:cNvSpPr/>
            <p:nvPr/>
          </p:nvSpPr>
          <p:spPr>
            <a:xfrm>
              <a:off x="2817395" y="2669006"/>
              <a:ext cx="3964405" cy="39644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TextBox 6"/>
            <p:cNvSpPr txBox="1"/>
            <p:nvPr/>
          </p:nvSpPr>
          <p:spPr>
            <a:xfrm>
              <a:off x="2973805" y="3011269"/>
              <a:ext cx="3581400" cy="646331"/>
            </a:xfrm>
            <a:prstGeom prst="rect">
              <a:avLst/>
            </a:prstGeom>
            <a:noFill/>
          </p:spPr>
          <p:txBody>
            <a:bodyPr wrap="square" rtlCol="0">
              <a:spAutoFit/>
            </a:bodyPr>
            <a:lstStyle/>
            <a:p>
              <a:pPr algn="ctr"/>
              <a:r>
                <a:rPr lang="en-US" sz="3600" dirty="0" smtClean="0">
                  <a:solidFill>
                    <a:schemeClr val="bg1"/>
                  </a:solidFill>
                </a:rPr>
                <a:t>Organization</a:t>
              </a:r>
              <a:endParaRPr lang="en-US" sz="3600" dirty="0">
                <a:solidFill>
                  <a:schemeClr val="bg1"/>
                </a:solidFill>
              </a:endParaRPr>
            </a:p>
          </p:txBody>
        </p:sp>
      </p:grpSp>
      <p:sp>
        <p:nvSpPr>
          <p:cNvPr id="6" name="Oval 5"/>
          <p:cNvSpPr/>
          <p:nvPr/>
        </p:nvSpPr>
        <p:spPr>
          <a:xfrm>
            <a:off x="3280611" y="3661611"/>
            <a:ext cx="2967789" cy="296778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smtClean="0"/>
              <a:t>Individual</a:t>
            </a:r>
            <a:endParaRPr lang="en-US" sz="3600" dirty="0"/>
          </a:p>
        </p:txBody>
      </p:sp>
    </p:spTree>
    <p:extLst>
      <p:ext uri="{BB962C8B-B14F-4D97-AF65-F5344CB8AC3E}">
        <p14:creationId xmlns:p14="http://schemas.microsoft.com/office/powerpoint/2010/main" val="428441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sp>
        <p:nvSpPr>
          <p:cNvPr id="3" name="Content Placeholder 2"/>
          <p:cNvSpPr>
            <a:spLocks noGrp="1"/>
          </p:cNvSpPr>
          <p:nvPr>
            <p:ph idx="1"/>
          </p:nvPr>
        </p:nvSpPr>
        <p:spPr>
          <a:xfrm>
            <a:off x="685800" y="1828800"/>
            <a:ext cx="3962400" cy="5029200"/>
          </a:xfrm>
        </p:spPr>
        <p:txBody>
          <a:bodyPr>
            <a:normAutofit lnSpcReduction="10000"/>
          </a:bodyPr>
          <a:lstStyle/>
          <a:p>
            <a:r>
              <a:rPr lang="en-US" dirty="0" smtClean="0"/>
              <a:t>Wear your “Ask Me About MPL” pin</a:t>
            </a:r>
          </a:p>
          <a:p>
            <a:r>
              <a:rPr lang="en-US" dirty="0" smtClean="0"/>
              <a:t>Practice describing MPL and successful aging</a:t>
            </a:r>
          </a:p>
          <a:p>
            <a:r>
              <a:rPr lang="en-US" dirty="0" smtClean="0"/>
              <a:t>Complete the Lifestyle Review</a:t>
            </a:r>
          </a:p>
          <a:p>
            <a:r>
              <a:rPr lang="en-US" dirty="0" smtClean="0"/>
              <a:t>Think about your own Successful Aging journey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806388"/>
            <a:ext cx="3657917" cy="4645555"/>
          </a:xfrm>
          <a:prstGeom prst="rect">
            <a:avLst/>
          </a:prstGeom>
        </p:spPr>
      </p:pic>
    </p:spTree>
    <p:extLst>
      <p:ext uri="{BB962C8B-B14F-4D97-AF65-F5344CB8AC3E}">
        <p14:creationId xmlns:p14="http://schemas.microsoft.com/office/powerpoint/2010/main" val="61761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0026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2209800" cy="5257800"/>
          </a:xfrm>
        </p:spPr>
        <p:txBody>
          <a:bodyPr/>
          <a:lstStyle/>
          <a:p>
            <a:pPr algn="ctr"/>
            <a:r>
              <a:rPr lang="en-US" dirty="0" smtClean="0">
                <a:solidFill>
                  <a:srgbClr val="10253F"/>
                </a:solidFill>
              </a:rPr>
              <a:t>We </a:t>
            </a:r>
            <a:br>
              <a:rPr lang="en-US" dirty="0" smtClean="0">
                <a:solidFill>
                  <a:srgbClr val="10253F"/>
                </a:solidFill>
              </a:rPr>
            </a:br>
            <a:r>
              <a:rPr lang="en-US" dirty="0">
                <a:solidFill>
                  <a:srgbClr val="10253F"/>
                </a:solidFill>
              </a:rPr>
              <a:t/>
            </a:r>
            <a:br>
              <a:rPr lang="en-US" dirty="0">
                <a:solidFill>
                  <a:srgbClr val="10253F"/>
                </a:solidFill>
              </a:rPr>
            </a:br>
            <a:r>
              <a:rPr lang="en-US" dirty="0" smtClean="0">
                <a:solidFill>
                  <a:srgbClr val="10253F"/>
                </a:solidFill>
              </a:rPr>
              <a:t>Grow </a:t>
            </a:r>
            <a:br>
              <a:rPr lang="en-US" dirty="0" smtClean="0">
                <a:solidFill>
                  <a:srgbClr val="10253F"/>
                </a:solidFill>
              </a:rPr>
            </a:br>
            <a:r>
              <a:rPr lang="en-US" dirty="0">
                <a:solidFill>
                  <a:srgbClr val="10253F"/>
                </a:solidFill>
              </a:rPr>
              <a:t/>
            </a:r>
            <a:br>
              <a:rPr lang="en-US" dirty="0">
                <a:solidFill>
                  <a:srgbClr val="10253F"/>
                </a:solidFill>
              </a:rPr>
            </a:br>
            <a:r>
              <a:rPr lang="en-US" dirty="0" smtClean="0">
                <a:solidFill>
                  <a:srgbClr val="10253F"/>
                </a:solidFill>
              </a:rPr>
              <a:t>Together</a:t>
            </a:r>
            <a:endParaRPr lang="en-US" dirty="0">
              <a:solidFill>
                <a:srgbClr val="10253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12032"/>
            <a:ext cx="4648200" cy="6964089"/>
          </a:xfrm>
          <a:prstGeom prst="rect">
            <a:avLst/>
          </a:prstGeom>
        </p:spPr>
      </p:pic>
    </p:spTree>
    <p:extLst>
      <p:ext uri="{BB962C8B-B14F-4D97-AF65-F5344CB8AC3E}">
        <p14:creationId xmlns:p14="http://schemas.microsoft.com/office/powerpoint/2010/main" val="332243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965859"/>
            <a:ext cx="3733800" cy="4892141"/>
          </a:xfrm>
          <a:prstGeom prst="rect">
            <a:avLst/>
          </a:prstGeom>
        </p:spPr>
      </p:pic>
      <p:sp>
        <p:nvSpPr>
          <p:cNvPr id="9" name="Title 8"/>
          <p:cNvSpPr>
            <a:spLocks noGrp="1"/>
          </p:cNvSpPr>
          <p:nvPr>
            <p:ph type="title"/>
          </p:nvPr>
        </p:nvSpPr>
        <p:spPr/>
        <p:txBody>
          <a:bodyPr>
            <a:noAutofit/>
          </a:bodyPr>
          <a:lstStyle/>
          <a:p>
            <a:r>
              <a:rPr lang="en-US" sz="3400" dirty="0" smtClean="0">
                <a:solidFill>
                  <a:srgbClr val="10253F"/>
                </a:solidFill>
              </a:rPr>
              <a:t>Masterpiece Living (MPL) Core Certification</a:t>
            </a:r>
            <a:endParaRPr lang="en-US" sz="3400" dirty="0">
              <a:solidFill>
                <a:srgbClr val="10253F"/>
              </a:solidFill>
            </a:endParaRPr>
          </a:p>
        </p:txBody>
      </p:sp>
      <p:sp>
        <p:nvSpPr>
          <p:cNvPr id="11" name="Content Placeholder 10"/>
          <p:cNvSpPr>
            <a:spLocks noGrp="1"/>
          </p:cNvSpPr>
          <p:nvPr>
            <p:ph idx="1"/>
          </p:nvPr>
        </p:nvSpPr>
        <p:spPr>
          <a:xfrm>
            <a:off x="457200" y="2187047"/>
            <a:ext cx="4648200" cy="4449763"/>
          </a:xfrm>
        </p:spPr>
        <p:txBody>
          <a:bodyPr>
            <a:normAutofit/>
          </a:bodyPr>
          <a:lstStyle/>
          <a:p>
            <a:r>
              <a:rPr lang="en-US" sz="3600" dirty="0" smtClean="0">
                <a:solidFill>
                  <a:srgbClr val="10253F"/>
                </a:solidFill>
              </a:rPr>
              <a:t>What MPL provides our organization</a:t>
            </a:r>
          </a:p>
          <a:p>
            <a:endParaRPr lang="en-US" sz="3600" dirty="0" smtClean="0">
              <a:solidFill>
                <a:srgbClr val="10253F"/>
              </a:solidFill>
            </a:endParaRPr>
          </a:p>
          <a:p>
            <a:r>
              <a:rPr lang="en-US" sz="3600" dirty="0" smtClean="0">
                <a:solidFill>
                  <a:srgbClr val="10253F"/>
                </a:solidFill>
              </a:rPr>
              <a:t>How it benefits those we support</a:t>
            </a:r>
          </a:p>
          <a:p>
            <a:endParaRPr lang="en-US" sz="3600" dirty="0" smtClean="0">
              <a:solidFill>
                <a:srgbClr val="10253F"/>
              </a:solidFill>
            </a:endParaRPr>
          </a:p>
          <a:p>
            <a:r>
              <a:rPr lang="en-US" sz="3600" dirty="0" smtClean="0">
                <a:solidFill>
                  <a:srgbClr val="10253F"/>
                </a:solidFill>
              </a:rPr>
              <a:t>Personal benefit</a:t>
            </a:r>
          </a:p>
        </p:txBody>
      </p:sp>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2895600"/>
            <a:ext cx="1691651" cy="1992557"/>
          </a:xfrm>
          <a:prstGeom prst="rect">
            <a:avLst/>
          </a:prstGeom>
          <a:scene3d>
            <a:camera prst="perspectiveLeft"/>
            <a:lightRig rig="threePt" dir="t"/>
          </a:scene3d>
        </p:spPr>
      </p:pic>
    </p:spTree>
    <p:extLst>
      <p:ext uri="{BB962C8B-B14F-4D97-AF65-F5344CB8AC3E}">
        <p14:creationId xmlns:p14="http://schemas.microsoft.com/office/powerpoint/2010/main" val="118899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Today we will explore</a:t>
            </a:r>
            <a:endParaRPr lang="en-US" dirty="0"/>
          </a:p>
        </p:txBody>
      </p:sp>
      <p:sp>
        <p:nvSpPr>
          <p:cNvPr id="4" name="Content Placeholder 3"/>
          <p:cNvSpPr>
            <a:spLocks noGrp="1"/>
          </p:cNvSpPr>
          <p:nvPr>
            <p:ph idx="1"/>
          </p:nvPr>
        </p:nvSpPr>
        <p:spPr/>
        <p:txBody>
          <a:bodyPr>
            <a:normAutofit/>
          </a:bodyPr>
          <a:lstStyle/>
          <a:p>
            <a:pPr>
              <a:lnSpc>
                <a:spcPct val="150000"/>
              </a:lnSpc>
            </a:pPr>
            <a:r>
              <a:rPr lang="en-US" sz="3600" dirty="0" smtClean="0"/>
              <a:t>What is Masterpiece Living?</a:t>
            </a:r>
          </a:p>
          <a:p>
            <a:pPr>
              <a:lnSpc>
                <a:spcPct val="150000"/>
              </a:lnSpc>
            </a:pPr>
            <a:r>
              <a:rPr lang="en-US" sz="3600" dirty="0"/>
              <a:t>Who benefits from this partnership?</a:t>
            </a:r>
          </a:p>
          <a:p>
            <a:pPr>
              <a:lnSpc>
                <a:spcPct val="150000"/>
              </a:lnSpc>
            </a:pPr>
            <a:r>
              <a:rPr lang="en-US" sz="3600" dirty="0" smtClean="0">
                <a:solidFill>
                  <a:srgbClr val="10253F"/>
                </a:solidFill>
              </a:rPr>
              <a:t>What is Successful Aging?</a:t>
            </a:r>
            <a:endParaRPr lang="en-US" sz="3600" dirty="0" smtClean="0"/>
          </a:p>
          <a:p>
            <a:pPr>
              <a:lnSpc>
                <a:spcPct val="150000"/>
              </a:lnSpc>
            </a:pPr>
            <a:r>
              <a:rPr lang="en-US" sz="3600" dirty="0" smtClean="0"/>
              <a:t>What does this mean for me?</a:t>
            </a:r>
            <a:endParaRPr lang="en-US" sz="3600" dirty="0"/>
          </a:p>
        </p:txBody>
      </p:sp>
    </p:spTree>
    <p:extLst>
      <p:ext uri="{BB962C8B-B14F-4D97-AF65-F5344CB8AC3E}">
        <p14:creationId xmlns:p14="http://schemas.microsoft.com/office/powerpoint/2010/main" val="276001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28600"/>
            <a:ext cx="7614205" cy="6858000"/>
          </a:xfrm>
          <a:prstGeom prst="rect">
            <a:avLst/>
          </a:prstGeom>
        </p:spPr>
      </p:pic>
      <p:sp>
        <p:nvSpPr>
          <p:cNvPr id="2" name="Title 1"/>
          <p:cNvSpPr>
            <a:spLocks noGrp="1"/>
          </p:cNvSpPr>
          <p:nvPr>
            <p:ph type="title"/>
          </p:nvPr>
        </p:nvSpPr>
        <p:spPr>
          <a:xfrm>
            <a:off x="1066800" y="0"/>
            <a:ext cx="7772400" cy="1143000"/>
          </a:xfrm>
        </p:spPr>
        <p:txBody>
          <a:bodyPr>
            <a:normAutofit/>
          </a:bodyPr>
          <a:lstStyle/>
          <a:p>
            <a:pPr algn="ctr"/>
            <a:r>
              <a:rPr lang="en-US" sz="5400" dirty="0" smtClean="0">
                <a:solidFill>
                  <a:srgbClr val="303A46"/>
                </a:solidFill>
                <a:effectLst>
                  <a:outerShdw blurRad="38100" dist="38100" dir="2700000" algn="tl">
                    <a:srgbClr val="000000">
                      <a:alpha val="43137"/>
                    </a:srgbClr>
                  </a:outerShdw>
                </a:effectLst>
              </a:rPr>
              <a:t>Let’s celebrate!</a:t>
            </a:r>
            <a:endParaRPr lang="en-US" sz="5400" dirty="0">
              <a:solidFill>
                <a:srgbClr val="303A4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176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 Smarter, Not Harder</a:t>
            </a:r>
            <a:endParaRPr lang="en-US" dirty="0"/>
          </a:p>
        </p:txBody>
      </p:sp>
      <p:pic>
        <p:nvPicPr>
          <p:cNvPr id="5" name="Content Placeholder 4"/>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2209800" y="1083027"/>
            <a:ext cx="6242854" cy="5546373"/>
          </a:xfrm>
        </p:spPr>
      </p:pic>
    </p:spTree>
    <p:extLst>
      <p:ext uri="{BB962C8B-B14F-4D97-AF65-F5344CB8AC3E}">
        <p14:creationId xmlns:p14="http://schemas.microsoft.com/office/powerpoint/2010/main" val="304573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924800" cy="1143000"/>
          </a:xfrm>
        </p:spPr>
        <p:txBody>
          <a:bodyPr/>
          <a:lstStyle/>
          <a:p>
            <a:pPr algn="ctr"/>
            <a:r>
              <a:rPr lang="en-US" i="1" dirty="0" smtClean="0"/>
              <a:t>What is Successful Aging?</a:t>
            </a:r>
            <a:endParaRPr lang="en-US" i="1"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24000" y="1538411"/>
            <a:ext cx="6934200" cy="5471989"/>
          </a:xfrm>
        </p:spPr>
      </p:pic>
    </p:spTree>
    <p:extLst>
      <p:ext uri="{BB962C8B-B14F-4D97-AF65-F5344CB8AC3E}">
        <p14:creationId xmlns:p14="http://schemas.microsoft.com/office/powerpoint/2010/main" val="330720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rotWithShape="1">
          <a:blip r:embed="rId3"/>
          <a:srcRect l="20000" t="11551" r="19048" b="17303"/>
          <a:stretch/>
        </p:blipFill>
        <p:spPr>
          <a:xfrm>
            <a:off x="-616908" y="76200"/>
            <a:ext cx="10103048" cy="6629400"/>
          </a:xfrm>
          <a:prstGeom prst="rect">
            <a:avLst/>
          </a:prstGeom>
        </p:spPr>
      </p:pic>
    </p:spTree>
    <p:extLst>
      <p:ext uri="{BB962C8B-B14F-4D97-AF65-F5344CB8AC3E}">
        <p14:creationId xmlns:p14="http://schemas.microsoft.com/office/powerpoint/2010/main" val="375703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Custom 19">
      <a:dk1>
        <a:sysClr val="windowText" lastClr="000000"/>
      </a:dk1>
      <a:lt1>
        <a:sysClr val="window" lastClr="FFFFFF"/>
      </a:lt1>
      <a:dk2>
        <a:srgbClr val="464653"/>
      </a:dk2>
      <a:lt2>
        <a:srgbClr val="DDE9EC"/>
      </a:lt2>
      <a:accent1>
        <a:srgbClr val="727CA3"/>
      </a:accent1>
      <a:accent2>
        <a:srgbClr val="92D050"/>
      </a:accent2>
      <a:accent3>
        <a:srgbClr val="D2DA7A"/>
      </a:accent3>
      <a:accent4>
        <a:srgbClr val="FFC000"/>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D1C3B8A59E9941A257D274973474E9" ma:contentTypeVersion="8" ma:contentTypeDescription="Create a new document." ma:contentTypeScope="" ma:versionID="44fe21313dc5909f36692951caa24d8b">
  <xsd:schema xmlns:xsd="http://www.w3.org/2001/XMLSchema" xmlns:xs="http://www.w3.org/2001/XMLSchema" xmlns:p="http://schemas.microsoft.com/office/2006/metadata/properties" xmlns:ns2="32ff1fab-8b41-4f2e-92dc-64315901b0b2" xmlns:ns3="7d8d5be9-feec-4703-a953-5957ef49d632" xmlns:ns4="a4eb4f8d-6d8c-471b-9f3e-6c54a88a4e30" targetNamespace="http://schemas.microsoft.com/office/2006/metadata/properties" ma:root="true" ma:fieldsID="2ab99399df4eaaada89a50a2a24020a0" ns2:_="" ns3:_="" ns4:_="">
    <xsd:import namespace="32ff1fab-8b41-4f2e-92dc-64315901b0b2"/>
    <xsd:import namespace="7d8d5be9-feec-4703-a953-5957ef49d632"/>
    <xsd:import namespace="a4eb4f8d-6d8c-471b-9f3e-6c54a88a4e30"/>
    <xsd:element name="properties">
      <xsd:complexType>
        <xsd:sequence>
          <xsd:element name="documentManagement">
            <xsd:complexType>
              <xsd:all>
                <xsd:element ref="ns2:SharedWithUsers" minOccurs="0"/>
                <xsd:element ref="ns3:SIPS_x0020_Categories" minOccurs="0"/>
                <xsd:element ref="ns3:Tags" minOccurs="0"/>
                <xsd:element ref="ns3:Community" minOccurs="0"/>
                <xsd:element ref="ns3:Phase_x0020_of_x0020_Service" minOccurs="0"/>
                <xsd:element ref="ns3:Update_x0020_Monthly_x0020_Call_x0020_Agenda_x0020_List_x0020_Workflow" minOccurs="0"/>
                <xsd:element ref="ns4: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ff1fab-8b41-4f2e-92dc-64315901b0b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8d5be9-feec-4703-a953-5957ef49d632" elementFormDefault="qualified">
    <xsd:import namespace="http://schemas.microsoft.com/office/2006/documentManagement/types"/>
    <xsd:import namespace="http://schemas.microsoft.com/office/infopath/2007/PartnerControls"/>
    <xsd:element name="SIPS_x0020_Categories" ma:index="9" nillable="true" ma:displayName="SIPS Categories" ma:default="Social" ma:internalName="SIPS_x0020_Categories">
      <xsd:complexType>
        <xsd:complexContent>
          <xsd:extension base="dms:MultiChoice">
            <xsd:sequence>
              <xsd:element name="Value" maxOccurs="unbounded" minOccurs="0" nillable="true">
                <xsd:simpleType>
                  <xsd:restriction base="dms:Choice">
                    <xsd:enumeration value="Social"/>
                    <xsd:enumeration value="Intellectual"/>
                    <xsd:enumeration value="Physical"/>
                    <xsd:enumeration value="Spiritual"/>
                  </xsd:restriction>
                </xsd:simpleType>
              </xsd:element>
            </xsd:sequence>
          </xsd:extension>
        </xsd:complexContent>
      </xsd:complexType>
    </xsd:element>
    <xsd:element name="Tags" ma:index="10" nillable="true" ma:displayName="Tags" ma:internalName="Tags">
      <xsd:simpleType>
        <xsd:restriction base="dms:Text">
          <xsd:maxLength value="255"/>
        </xsd:restriction>
      </xsd:simpleType>
    </xsd:element>
    <xsd:element name="Community" ma:index="11" nillable="true" ma:displayName="Community" ma:description="" ma:list="{ebdeff2a-e64b-4dd6-8159-3cb5059ac8d5}" ma:internalName="Community" ma:showField="Title" ma:web="{32FF1FAB-8B41-4F2E-92DC-64315901B0B2}">
      <xsd:simpleType>
        <xsd:restriction base="dms:Lookup"/>
      </xsd:simpleType>
    </xsd:element>
    <xsd:element name="Phase_x0020_of_x0020_Service" ma:index="12" nillable="true" ma:displayName="Phase of Service" ma:description="Phase" ma:list="{d975dda8-aa1f-479e-a142-b526911eee59}" ma:internalName="Phase_x0020_of_x0020_Service" ma:showField="Title" ma:web="{32FF1FAB-8B41-4F2E-92DC-64315901B0B2}">
      <xsd:simpleType>
        <xsd:restriction base="dms:Lookup"/>
      </xsd:simpleType>
    </xsd:element>
    <xsd:element name="Update_x0020_Monthly_x0020_Call_x0020_Agenda_x0020_List_x0020_Workflow" ma:index="13" nillable="true" ma:displayName="Update Monthly Call Agenda List Workflow" ma:internalName="Update_x0020_Monthly_x0020_Call_x0020_Agenda_x0020_List_x0020_Workflow">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4eb4f8d-6d8c-471b-9f3e-6c54a88a4e30" elementFormDefault="qualified">
    <xsd:import namespace="http://schemas.microsoft.com/office/2006/documentManagement/types"/>
    <xsd:import namespace="http://schemas.microsoft.com/office/infopath/2007/PartnerControls"/>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gs xmlns="7d8d5be9-feec-4703-a953-5957ef49d632">Core Experience, Team Member Training, Pilot</Tags>
    <SIPS_x0020_Categories xmlns="7d8d5be9-feec-4703-a953-5957ef49d632"/>
    <Community xmlns="7d8d5be9-feec-4703-a953-5957ef49d632" xsi:nil="true"/>
    <Phase_x0020_of_x0020_Service xmlns="7d8d5be9-feec-4703-a953-5957ef49d632" xsi:nil="true"/>
    <Update_x0020_Monthly_x0020_Call_x0020_Agenda_x0020_List_x0020_Workflow xmlns="7d8d5be9-feec-4703-a953-5957ef49d632">
      <Url xsi:nil="true"/>
      <Description xsi:nil="true"/>
    </Update_x0020_Monthly_x0020_Call_x0020_Agenda_x0020_List_x0020_Workflow>
  </documentManagement>
</p:properties>
</file>

<file path=customXml/itemProps1.xml><?xml version="1.0" encoding="utf-8"?>
<ds:datastoreItem xmlns:ds="http://schemas.openxmlformats.org/officeDocument/2006/customXml" ds:itemID="{6E761B8C-000F-44FC-9517-520B989B3CD5}">
  <ds:schemaRefs>
    <ds:schemaRef ds:uri="http://schemas.microsoft.com/sharepoint/v3/contenttype/forms"/>
  </ds:schemaRefs>
</ds:datastoreItem>
</file>

<file path=customXml/itemProps2.xml><?xml version="1.0" encoding="utf-8"?>
<ds:datastoreItem xmlns:ds="http://schemas.openxmlformats.org/officeDocument/2006/customXml" ds:itemID="{3DFA8965-84F4-4873-B258-0EB3C73E9D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ff1fab-8b41-4f2e-92dc-64315901b0b2"/>
    <ds:schemaRef ds:uri="7d8d5be9-feec-4703-a953-5957ef49d632"/>
    <ds:schemaRef ds:uri="a4eb4f8d-6d8c-471b-9f3e-6c54a88a4e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1081D2-2460-4ECC-AB52-3DA01BFEDC45}">
  <ds:schemaRefs>
    <ds:schemaRef ds:uri="http://schemas.microsoft.com/office/2006/documentManagement/types"/>
    <ds:schemaRef ds:uri="http://www.w3.org/XML/1998/namespace"/>
    <ds:schemaRef ds:uri="http://schemas.microsoft.com/office/infopath/2007/PartnerControls"/>
    <ds:schemaRef ds:uri="7d8d5be9-feec-4703-a953-5957ef49d632"/>
    <ds:schemaRef ds:uri="http://purl.org/dc/elements/1.1/"/>
    <ds:schemaRef ds:uri="32ff1fab-8b41-4f2e-92dc-64315901b0b2"/>
    <ds:schemaRef ds:uri="http://schemas.microsoft.com/office/2006/metadata/properties"/>
    <ds:schemaRef ds:uri="a4eb4f8d-6d8c-471b-9f3e-6c54a88a4e30"/>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3152</TotalTime>
  <Words>3052</Words>
  <Application>Microsoft Office PowerPoint</Application>
  <PresentationFormat>On-screen Show (4:3)</PresentationFormat>
  <Paragraphs>147</Paragraphs>
  <Slides>24</Slides>
  <Notes>24</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Gill Sans MT</vt:lpstr>
      <vt:lpstr>Tw Cen MT</vt:lpstr>
      <vt:lpstr>Wingdings</vt:lpstr>
      <vt:lpstr>Wingdings 2</vt:lpstr>
      <vt:lpstr>Office Theme</vt:lpstr>
      <vt:lpstr>Median</vt:lpstr>
      <vt:lpstr>The masterpiece Living core experience</vt:lpstr>
      <vt:lpstr> Welcomes Masterpiece Living</vt:lpstr>
      <vt:lpstr>We   Grow   Together</vt:lpstr>
      <vt:lpstr>Masterpiece Living (MPL) Core Certification</vt:lpstr>
      <vt:lpstr>Today we will explore</vt:lpstr>
      <vt:lpstr>Let’s celebrate!</vt:lpstr>
      <vt:lpstr>Work Smarter, Not Harder</vt:lpstr>
      <vt:lpstr>What is Successful Aging?</vt:lpstr>
      <vt:lpstr>PowerPoint Presentation</vt:lpstr>
      <vt:lpstr>Your Aging Journey</vt:lpstr>
      <vt:lpstr>    SIPS of Successful Aging</vt:lpstr>
      <vt:lpstr>~Pulse Check~</vt:lpstr>
      <vt:lpstr>Successful Aging – Fred Kelly</vt:lpstr>
      <vt:lpstr>PowerPoint Presentation</vt:lpstr>
      <vt:lpstr>What is Masterpiece Living?</vt:lpstr>
      <vt:lpstr>Residents Speak: What is MPL?</vt:lpstr>
      <vt:lpstr>Why Masterpiece Living?</vt:lpstr>
      <vt:lpstr>How does this impact my job?</vt:lpstr>
      <vt:lpstr>PowerPoint Presentation</vt:lpstr>
      <vt:lpstr>What did we learn?</vt:lpstr>
      <vt:lpstr>What did we learn?</vt:lpstr>
      <vt:lpstr>What did we learn?</vt:lpstr>
      <vt:lpstr>What Now?</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Thurber</dc:creator>
  <cp:lastModifiedBy>Amanda Baushke</cp:lastModifiedBy>
  <cp:revision>208</cp:revision>
  <dcterms:created xsi:type="dcterms:W3CDTF">2011-08-25T02:38:03Z</dcterms:created>
  <dcterms:modified xsi:type="dcterms:W3CDTF">2015-08-20T14:29:43Z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0x010100FAD1C3B8A59E9941A257D274973474E9</vt:lpwstr>
  </property>
</Properties>
</file>