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0"/>
  </p:notesMasterIdLst>
  <p:sldIdLst>
    <p:sldId id="256" r:id="rId5"/>
    <p:sldId id="258" r:id="rId6"/>
    <p:sldId id="303" r:id="rId7"/>
    <p:sldId id="304" r:id="rId8"/>
    <p:sldId id="318" r:id="rId9"/>
    <p:sldId id="283" r:id="rId10"/>
    <p:sldId id="319" r:id="rId11"/>
    <p:sldId id="331" r:id="rId12"/>
    <p:sldId id="320" r:id="rId13"/>
    <p:sldId id="321" r:id="rId14"/>
    <p:sldId id="322" r:id="rId15"/>
    <p:sldId id="323" r:id="rId16"/>
    <p:sldId id="273" r:id="rId17"/>
    <p:sldId id="324" r:id="rId18"/>
    <p:sldId id="325" r:id="rId19"/>
    <p:sldId id="326" r:id="rId20"/>
    <p:sldId id="310" r:id="rId21"/>
    <p:sldId id="296" r:id="rId22"/>
    <p:sldId id="327" r:id="rId23"/>
    <p:sldId id="328" r:id="rId24"/>
    <p:sldId id="329" r:id="rId25"/>
    <p:sldId id="330" r:id="rId26"/>
    <p:sldId id="317" r:id="rId27"/>
    <p:sldId id="268" r:id="rId28"/>
    <p:sldId id="29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D3E0"/>
    <a:srgbClr val="22B0C9"/>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95B59F-C0E5-0000-9EE2-B8FDAF156C03}" v="5" dt="2021-03-18T21:02:05.966"/>
    <p1510:client id="{CCB2D311-83A8-4785-A21D-8C9BB232E004}" v="1" dt="2021-03-18T16:17:24.7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730" autoAdjust="0"/>
    <p:restoredTop sz="54386" autoAdjust="0"/>
  </p:normalViewPr>
  <p:slideViewPr>
    <p:cSldViewPr snapToGrid="0">
      <p:cViewPr varScale="1">
        <p:scale>
          <a:sx n="36" d="100"/>
          <a:sy n="36" d="100"/>
        </p:scale>
        <p:origin x="1508" y="24"/>
      </p:cViewPr>
      <p:guideLst>
        <p:guide orient="horz" pos="2160"/>
        <p:guide pos="3840"/>
      </p:guideLst>
    </p:cSldViewPr>
  </p:slideViewPr>
  <p:outlineViewPr>
    <p:cViewPr>
      <p:scale>
        <a:sx n="33" d="100"/>
        <a:sy n="33" d="100"/>
      </p:scale>
      <p:origin x="0" y="67"/>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i Hillberry" userId="a7357a97-e640-4b44-8fcb-12882f8677f1" providerId="ADAL" clId="{CCB2D311-83A8-4785-A21D-8C9BB232E004}"/>
    <pc:docChg chg="modSld sldOrd">
      <pc:chgData name="Kai Hillberry" userId="a7357a97-e640-4b44-8fcb-12882f8677f1" providerId="ADAL" clId="{CCB2D311-83A8-4785-A21D-8C9BB232E004}" dt="2021-03-18T16:26:58.753" v="339" actId="20577"/>
      <pc:docMkLst>
        <pc:docMk/>
      </pc:docMkLst>
      <pc:sldChg chg="modSp mod modNotesTx">
        <pc:chgData name="Kai Hillberry" userId="a7357a97-e640-4b44-8fcb-12882f8677f1" providerId="ADAL" clId="{CCB2D311-83A8-4785-A21D-8C9BB232E004}" dt="2021-03-18T16:18:37.762" v="122" actId="20577"/>
        <pc:sldMkLst>
          <pc:docMk/>
          <pc:sldMk cId="1862962205" sldId="273"/>
        </pc:sldMkLst>
        <pc:spChg chg="mod">
          <ac:chgData name="Kai Hillberry" userId="a7357a97-e640-4b44-8fcb-12882f8677f1" providerId="ADAL" clId="{CCB2D311-83A8-4785-A21D-8C9BB232E004}" dt="2021-03-18T16:13:32.727" v="0" actId="5793"/>
          <ac:spMkLst>
            <pc:docMk/>
            <pc:sldMk cId="1862962205" sldId="273"/>
            <ac:spMk id="10" creationId="{3627D508-1E2B-4FDC-891F-B2AC06EDF649}"/>
          </ac:spMkLst>
        </pc:spChg>
      </pc:sldChg>
      <pc:sldChg chg="modSp mod">
        <pc:chgData name="Kai Hillberry" userId="a7357a97-e640-4b44-8fcb-12882f8677f1" providerId="ADAL" clId="{CCB2D311-83A8-4785-A21D-8C9BB232E004}" dt="2021-03-18T16:14:57.530" v="4" actId="14100"/>
        <pc:sldMkLst>
          <pc:docMk/>
          <pc:sldMk cId="3530782453" sldId="310"/>
        </pc:sldMkLst>
        <pc:spChg chg="mod">
          <ac:chgData name="Kai Hillberry" userId="a7357a97-e640-4b44-8fcb-12882f8677f1" providerId="ADAL" clId="{CCB2D311-83A8-4785-A21D-8C9BB232E004}" dt="2021-03-18T16:14:57.530" v="4" actId="14100"/>
          <ac:spMkLst>
            <pc:docMk/>
            <pc:sldMk cId="3530782453" sldId="310"/>
            <ac:spMk id="16" creationId="{30B0EB54-561A-3D45-9018-CC942C68A6E4}"/>
          </ac:spMkLst>
        </pc:spChg>
      </pc:sldChg>
      <pc:sldChg chg="modSp mod modNotesTx">
        <pc:chgData name="Kai Hillberry" userId="a7357a97-e640-4b44-8fcb-12882f8677f1" providerId="ADAL" clId="{CCB2D311-83A8-4785-A21D-8C9BB232E004}" dt="2021-03-18T16:26:58.753" v="339" actId="20577"/>
        <pc:sldMkLst>
          <pc:docMk/>
          <pc:sldMk cId="3941188992" sldId="317"/>
        </pc:sldMkLst>
        <pc:spChg chg="mod">
          <ac:chgData name="Kai Hillberry" userId="a7357a97-e640-4b44-8fcb-12882f8677f1" providerId="ADAL" clId="{CCB2D311-83A8-4785-A21D-8C9BB232E004}" dt="2021-03-18T16:26:58.753" v="339" actId="20577"/>
          <ac:spMkLst>
            <pc:docMk/>
            <pc:sldMk cId="3941188992" sldId="317"/>
            <ac:spMk id="10" creationId="{3627D508-1E2B-4FDC-891F-B2AC06EDF649}"/>
          </ac:spMkLst>
        </pc:spChg>
      </pc:sldChg>
      <pc:sldChg chg="modSp mod">
        <pc:chgData name="Kai Hillberry" userId="a7357a97-e640-4b44-8fcb-12882f8677f1" providerId="ADAL" clId="{CCB2D311-83A8-4785-A21D-8C9BB232E004}" dt="2021-03-18T16:17:00.680" v="26" actId="20577"/>
        <pc:sldMkLst>
          <pc:docMk/>
          <pc:sldMk cId="1957202614" sldId="318"/>
        </pc:sldMkLst>
        <pc:spChg chg="mod">
          <ac:chgData name="Kai Hillberry" userId="a7357a97-e640-4b44-8fcb-12882f8677f1" providerId="ADAL" clId="{CCB2D311-83A8-4785-A21D-8C9BB232E004}" dt="2021-03-18T16:17:00.680" v="26" actId="20577"/>
          <ac:spMkLst>
            <pc:docMk/>
            <pc:sldMk cId="1957202614" sldId="318"/>
            <ac:spMk id="8" creationId="{60D77A5B-0E27-4C74-96EE-091EBF904A09}"/>
          </ac:spMkLst>
        </pc:spChg>
      </pc:sldChg>
      <pc:sldChg chg="modNotesTx">
        <pc:chgData name="Kai Hillberry" userId="a7357a97-e640-4b44-8fcb-12882f8677f1" providerId="ADAL" clId="{CCB2D311-83A8-4785-A21D-8C9BB232E004}" dt="2021-03-18T16:22:55.446" v="174" actId="20577"/>
        <pc:sldMkLst>
          <pc:docMk/>
          <pc:sldMk cId="1952104310" sldId="319"/>
        </pc:sldMkLst>
      </pc:sldChg>
      <pc:sldChg chg="modSp mod ord modNotesTx">
        <pc:chgData name="Kai Hillberry" userId="a7357a97-e640-4b44-8fcb-12882f8677f1" providerId="ADAL" clId="{CCB2D311-83A8-4785-A21D-8C9BB232E004}" dt="2021-03-18T16:26:23.864" v="330" actId="14100"/>
        <pc:sldMkLst>
          <pc:docMk/>
          <pc:sldMk cId="945672181" sldId="331"/>
        </pc:sldMkLst>
        <pc:spChg chg="mod">
          <ac:chgData name="Kai Hillberry" userId="a7357a97-e640-4b44-8fcb-12882f8677f1" providerId="ADAL" clId="{CCB2D311-83A8-4785-A21D-8C9BB232E004}" dt="2021-03-18T16:26:15.018" v="329" actId="14100"/>
          <ac:spMkLst>
            <pc:docMk/>
            <pc:sldMk cId="945672181" sldId="331"/>
            <ac:spMk id="10" creationId="{3627D508-1E2B-4FDC-891F-B2AC06EDF649}"/>
          </ac:spMkLst>
        </pc:spChg>
        <pc:picChg chg="mod">
          <ac:chgData name="Kai Hillberry" userId="a7357a97-e640-4b44-8fcb-12882f8677f1" providerId="ADAL" clId="{CCB2D311-83A8-4785-A21D-8C9BB232E004}" dt="2021-03-18T16:26:23.864" v="330" actId="14100"/>
          <ac:picMkLst>
            <pc:docMk/>
            <pc:sldMk cId="945672181" sldId="331"/>
            <ac:picMk id="2" creationId="{226D7DDF-CB98-B142-AEDE-231F374B697A}"/>
          </ac:picMkLst>
        </pc:picChg>
      </pc:sldChg>
    </pc:docChg>
  </pc:docChgLst>
  <pc:docChgLst>
    <pc:chgData name="Pat Lewis" userId="3fa7cb04-f1bc-4f93-9826-13d18da51483" providerId="ADAL" clId="{EB4B089C-E176-4F95-9733-319E38AA4B4C}"/>
    <pc:docChg chg="modSld">
      <pc:chgData name="Pat Lewis" userId="3fa7cb04-f1bc-4f93-9826-13d18da51483" providerId="ADAL" clId="{EB4B089C-E176-4F95-9733-319E38AA4B4C}" dt="2021-03-16T21:25:52.876" v="13" actId="20577"/>
      <pc:docMkLst>
        <pc:docMk/>
      </pc:docMkLst>
      <pc:sldChg chg="modNotesTx">
        <pc:chgData name="Pat Lewis" userId="3fa7cb04-f1bc-4f93-9826-13d18da51483" providerId="ADAL" clId="{EB4B089C-E176-4F95-9733-319E38AA4B4C}" dt="2021-03-16T21:25:52.876" v="13" actId="20577"/>
        <pc:sldMkLst>
          <pc:docMk/>
          <pc:sldMk cId="3530782453" sldId="310"/>
        </pc:sldMkLst>
      </pc:sldChg>
      <pc:sldChg chg="modNotesTx">
        <pc:chgData name="Pat Lewis" userId="3fa7cb04-f1bc-4f93-9826-13d18da51483" providerId="ADAL" clId="{EB4B089C-E176-4F95-9733-319E38AA4B4C}" dt="2021-03-16T21:23:45.846" v="0" actId="113"/>
        <pc:sldMkLst>
          <pc:docMk/>
          <pc:sldMk cId="1952104310" sldId="319"/>
        </pc:sldMkLst>
      </pc:sldChg>
    </pc:docChg>
  </pc:docChgLst>
  <pc:docChgLst>
    <pc:chgData name="Amanda Baushke" userId="0e008243-be41-4809-a9b0-9e757113c874" providerId="ADAL" clId="{617A82E6-4E97-4C8E-A3B9-254979449BE2}"/>
    <pc:docChg chg="modSld">
      <pc:chgData name="Amanda Baushke" userId="0e008243-be41-4809-a9b0-9e757113c874" providerId="ADAL" clId="{617A82E6-4E97-4C8E-A3B9-254979449BE2}" dt="2021-03-11T18:38:47.076" v="4" actId="1076"/>
      <pc:docMkLst>
        <pc:docMk/>
      </pc:docMkLst>
      <pc:sldChg chg="modSp mod">
        <pc:chgData name="Amanda Baushke" userId="0e008243-be41-4809-a9b0-9e757113c874" providerId="ADAL" clId="{617A82E6-4E97-4C8E-A3B9-254979449BE2}" dt="2021-03-11T18:38:47.076" v="4" actId="1076"/>
        <pc:sldMkLst>
          <pc:docMk/>
          <pc:sldMk cId="3594609807" sldId="303"/>
        </pc:sldMkLst>
        <pc:spChg chg="mod">
          <ac:chgData name="Amanda Baushke" userId="0e008243-be41-4809-a9b0-9e757113c874" providerId="ADAL" clId="{617A82E6-4E97-4C8E-A3B9-254979449BE2}" dt="2021-03-11T18:38:47.076" v="4" actId="1076"/>
          <ac:spMkLst>
            <pc:docMk/>
            <pc:sldMk cId="3594609807" sldId="303"/>
            <ac:spMk id="10" creationId="{3627D508-1E2B-4FDC-891F-B2AC06EDF649}"/>
          </ac:spMkLst>
        </pc:spChg>
      </pc:sldChg>
    </pc:docChg>
  </pc:docChgLst>
  <pc:docChgLst>
    <pc:chgData name="Kai Hillberry" userId="S::kai@mymasterpieceliving.com::a7357a97-e640-4b44-8fcb-12882f8677f1" providerId="AD" clId="Web-{1C95B59F-C0E5-0000-9EE2-B8FDAF156C03}"/>
    <pc:docChg chg="modSld">
      <pc:chgData name="Kai Hillberry" userId="S::kai@mymasterpieceliving.com::a7357a97-e640-4b44-8fcb-12882f8677f1" providerId="AD" clId="Web-{1C95B59F-C0E5-0000-9EE2-B8FDAF156C03}" dt="2021-03-18T21:02:05.966" v="1" actId="20577"/>
      <pc:docMkLst>
        <pc:docMk/>
      </pc:docMkLst>
      <pc:sldChg chg="modSp">
        <pc:chgData name="Kai Hillberry" userId="S::kai@mymasterpieceliving.com::a7357a97-e640-4b44-8fcb-12882f8677f1" providerId="AD" clId="Web-{1C95B59F-C0E5-0000-9EE2-B8FDAF156C03}" dt="2021-03-18T21:01:58.091" v="0" actId="20577"/>
        <pc:sldMkLst>
          <pc:docMk/>
          <pc:sldMk cId="3594609807" sldId="303"/>
        </pc:sldMkLst>
        <pc:spChg chg="mod">
          <ac:chgData name="Kai Hillberry" userId="S::kai@mymasterpieceliving.com::a7357a97-e640-4b44-8fcb-12882f8677f1" providerId="AD" clId="Web-{1C95B59F-C0E5-0000-9EE2-B8FDAF156C03}" dt="2021-03-18T21:01:58.091" v="0" actId="20577"/>
          <ac:spMkLst>
            <pc:docMk/>
            <pc:sldMk cId="3594609807" sldId="303"/>
            <ac:spMk id="10" creationId="{3627D508-1E2B-4FDC-891F-B2AC06EDF649}"/>
          </ac:spMkLst>
        </pc:spChg>
      </pc:sldChg>
      <pc:sldChg chg="modSp">
        <pc:chgData name="Kai Hillberry" userId="S::kai@mymasterpieceliving.com::a7357a97-e640-4b44-8fcb-12882f8677f1" providerId="AD" clId="Web-{1C95B59F-C0E5-0000-9EE2-B8FDAF156C03}" dt="2021-03-18T21:02:05.966" v="1" actId="20577"/>
        <pc:sldMkLst>
          <pc:docMk/>
          <pc:sldMk cId="3941188992" sldId="317"/>
        </pc:sldMkLst>
        <pc:spChg chg="mod">
          <ac:chgData name="Kai Hillberry" userId="S::kai@mymasterpieceliving.com::a7357a97-e640-4b44-8fcb-12882f8677f1" providerId="AD" clId="Web-{1C95B59F-C0E5-0000-9EE2-B8FDAF156C03}" dt="2021-03-18T21:02:05.966" v="1" actId="20577"/>
          <ac:spMkLst>
            <pc:docMk/>
            <pc:sldMk cId="3941188992" sldId="317"/>
            <ac:spMk id="8" creationId="{60D77A5B-0E27-4C74-96EE-091EBF904A0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FE7CF2-B107-B842-AFA7-F12FD4C73A8E}" type="datetimeFigureOut">
              <a:rPr lang="en-US" smtClean="0"/>
              <a:t>3/18/2021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8447C6-B4B3-5044-8EC1-E2EFD9CC43CB}" type="slidenum">
              <a:rPr lang="en-US" smtClean="0"/>
              <a:t>‹#›</a:t>
            </a:fld>
            <a:endParaRPr lang="en-US"/>
          </a:p>
        </p:txBody>
      </p:sp>
    </p:spTree>
    <p:extLst>
      <p:ext uri="{BB962C8B-B14F-4D97-AF65-F5344CB8AC3E}">
        <p14:creationId xmlns:p14="http://schemas.microsoft.com/office/powerpoint/2010/main" val="44791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endParaRPr lang="en-US" dirty="0">
              <a:latin typeface="Constantia" panose="02030602050306030303" pitchFamily="18" charset="0"/>
            </a:endParaRPr>
          </a:p>
          <a:p>
            <a:endParaRPr lang="en-US" dirty="0"/>
          </a:p>
        </p:txBody>
      </p:sp>
      <p:sp>
        <p:nvSpPr>
          <p:cNvPr id="4" name="Slide Number Placeholder 3"/>
          <p:cNvSpPr>
            <a:spLocks noGrp="1"/>
          </p:cNvSpPr>
          <p:nvPr>
            <p:ph type="sldNum" sz="quarter" idx="5"/>
          </p:nvPr>
        </p:nvSpPr>
        <p:spPr/>
        <p:txBody>
          <a:bodyPr/>
          <a:lstStyle/>
          <a:p>
            <a:fld id="{5B8447C6-B4B3-5044-8EC1-E2EFD9CC43CB}" type="slidenum">
              <a:rPr lang="en-US" smtClean="0"/>
              <a:t>2</a:t>
            </a:fld>
            <a:endParaRPr lang="en-US"/>
          </a:p>
        </p:txBody>
      </p:sp>
    </p:spTree>
    <p:extLst>
      <p:ext uri="{BB962C8B-B14F-4D97-AF65-F5344CB8AC3E}">
        <p14:creationId xmlns:p14="http://schemas.microsoft.com/office/powerpoint/2010/main" val="2417383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panose="020B0604020202020204" pitchFamily="34" charset="0"/>
                <a:cs typeface="Arial" panose="020B0604020202020204" pitchFamily="34" charset="0"/>
              </a:rPr>
              <a:t>Sometimes we get lucky, and we can create a pattern or rhyme to help remember something. </a:t>
            </a:r>
          </a:p>
          <a:p>
            <a:pPr eaLnBrk="1" hangingPunct="1"/>
            <a:endParaRPr lang="en-US" dirty="0">
              <a:latin typeface="Arial" panose="020B0604020202020204" pitchFamily="34" charset="0"/>
              <a:cs typeface="Arial" panose="020B0604020202020204" pitchFamily="34" charset="0"/>
            </a:endParaRPr>
          </a:p>
          <a:p>
            <a:pPr eaLnBrk="1" hangingPunct="1"/>
            <a:r>
              <a:rPr lang="en-US" dirty="0">
                <a:latin typeface="Arial" panose="020B0604020202020204" pitchFamily="34" charset="0"/>
                <a:cs typeface="Arial" panose="020B0604020202020204" pitchFamily="34" charset="0"/>
              </a:rPr>
              <a:t>A common rhyme learned in school is “In 14-hundred-92, Columbus sailed the ocean blue.” While facts like this may seem useless to you now, it is important to realize that although this is not everyday knowledge, it is significant that you could actually remember it for all these years. So, knowing that rhymes can improve your chances of remembering something, it’s worth a try!</a:t>
            </a:r>
          </a:p>
          <a:p>
            <a:pPr eaLnBrk="1" hangingPunct="1"/>
            <a:endParaRPr lang="en-US" dirty="0">
              <a:latin typeface="Arial" panose="020B0604020202020204" pitchFamily="34" charset="0"/>
              <a:cs typeface="Arial" panose="020B0604020202020204" pitchFamily="34" charset="0"/>
            </a:endParaRPr>
          </a:p>
          <a:p>
            <a:pPr lvl="0" eaLnBrk="1" hangingPunct="1">
              <a:buFontTx/>
              <a:buNone/>
            </a:pPr>
            <a:r>
              <a:rPr lang="en-US" i="0" dirty="0">
                <a:latin typeface="Arial" panose="020B0604020202020204" pitchFamily="34" charset="0"/>
                <a:cs typeface="Arial" panose="020B0604020202020204" pitchFamily="34" charset="0"/>
              </a:rPr>
              <a:t>Are there any examples of a rhyme you find helpful?</a:t>
            </a:r>
          </a:p>
          <a:p>
            <a:pPr lvl="1" eaLnBrk="1" hangingPunct="1">
              <a:buFontTx/>
              <a:buChar char="•"/>
            </a:pPr>
            <a:r>
              <a:rPr lang="en-US" dirty="0">
                <a:latin typeface="Arial" panose="020B0604020202020204" pitchFamily="34" charset="0"/>
                <a:cs typeface="Arial" panose="020B0604020202020204" pitchFamily="34" charset="0"/>
              </a:rPr>
              <a:t> The rhyme “30 days has September, April, June and November” is helpful for remembering which months have 30 days and which have 31.  </a:t>
            </a:r>
          </a:p>
          <a:p>
            <a:pPr lvl="1" eaLnBrk="1" hangingPunct="1">
              <a:buFontTx/>
              <a:buNone/>
            </a:pPr>
            <a:r>
              <a:rPr lang="en-US" dirty="0">
                <a:latin typeface="Arial" panose="020B0604020202020204" pitchFamily="34" charset="0"/>
                <a:cs typeface="Arial" panose="020B0604020202020204" pitchFamily="34" charset="0"/>
              </a:rPr>
              <a:t> </a:t>
            </a:r>
          </a:p>
          <a:p>
            <a:pPr lvl="0" eaLnBrk="1" hangingPunct="1">
              <a:buFontTx/>
              <a:buNone/>
            </a:pPr>
            <a:r>
              <a:rPr lang="en-US" i="1" dirty="0">
                <a:latin typeface="Arial" panose="020B0604020202020204" pitchFamily="34" charset="0"/>
                <a:cs typeface="Arial" panose="020B0604020202020204" pitchFamily="34" charset="0"/>
              </a:rPr>
              <a:t>[Facilitator can offer an example if the class does not come up with one.]</a:t>
            </a:r>
          </a:p>
          <a:p>
            <a:pPr lvl="0" eaLnBrk="1" hangingPunct="1">
              <a:buFontTx/>
              <a:buNone/>
            </a:pPr>
            <a:endParaRPr lang="en-US" i="1" dirty="0">
              <a:latin typeface="Arial" panose="020B0604020202020204" pitchFamily="34" charset="0"/>
              <a:cs typeface="Arial" panose="020B0604020202020204" pitchFamily="34" charset="0"/>
            </a:endParaRPr>
          </a:p>
          <a:p>
            <a:pPr eaLnBrk="1" hangingPunct="1"/>
            <a:r>
              <a:rPr lang="en-US" dirty="0">
                <a:latin typeface="Arial" panose="020B0604020202020204" pitchFamily="34" charset="0"/>
                <a:cs typeface="Arial" panose="020B0604020202020204" pitchFamily="34" charset="0"/>
              </a:rPr>
              <a:t>Are you the type of person who looks for patterns in things, whether it’s a license plate number, holidays, birth date</a:t>
            </a:r>
            <a:r>
              <a:rPr lang="en-US" baseline="0" dirty="0">
                <a:latin typeface="Arial" panose="020B0604020202020204" pitchFamily="34" charset="0"/>
                <a:cs typeface="Arial" panose="020B0604020202020204" pitchFamily="34" charset="0"/>
              </a:rPr>
              <a:t> or something else</a:t>
            </a:r>
            <a:r>
              <a:rPr lang="en-US" dirty="0">
                <a:latin typeface="Arial" panose="020B0604020202020204" pitchFamily="34" charset="0"/>
                <a:cs typeface="Arial" panose="020B0604020202020204" pitchFamily="34" charset="0"/>
              </a:rPr>
              <a:t>? Sometimes, patterns can be effective when trying to remember numbers,</a:t>
            </a:r>
            <a:r>
              <a:rPr lang="en-US" baseline="0" dirty="0">
                <a:latin typeface="Arial" panose="020B0604020202020204" pitchFamily="34" charset="0"/>
                <a:cs typeface="Arial" panose="020B0604020202020204" pitchFamily="34" charset="0"/>
              </a:rPr>
              <a:t> s</a:t>
            </a:r>
            <a:r>
              <a:rPr lang="en-US" dirty="0">
                <a:latin typeface="Arial" panose="020B0604020202020204" pitchFamily="34" charset="0"/>
                <a:cs typeface="Arial" panose="020B0604020202020204" pitchFamily="34" charset="0"/>
              </a:rPr>
              <a:t>uch as your social security number, driver’s license</a:t>
            </a:r>
            <a:r>
              <a:rPr lang="en-US" baseline="0" dirty="0">
                <a:latin typeface="Arial" panose="020B0604020202020204" pitchFamily="34" charset="0"/>
                <a:cs typeface="Arial" panose="020B0604020202020204" pitchFamily="34" charset="0"/>
              </a:rPr>
              <a:t> or</a:t>
            </a:r>
            <a:r>
              <a:rPr lang="en-US" dirty="0">
                <a:latin typeface="Arial" panose="020B0604020202020204" pitchFamily="34" charset="0"/>
                <a:cs typeface="Arial" panose="020B0604020202020204" pitchFamily="34" charset="0"/>
              </a:rPr>
              <a:t> address. There are so many numbers that many of us have to remember. Although a little creativity and effort is needed to find patterns, it can be beneficial in the long run because it lessens the strain on our memory. Often what is seen as a pattern for some, may not register for others.</a:t>
            </a:r>
            <a:r>
              <a:rPr lang="en-US" dirty="0"/>
              <a:t>	</a:t>
            </a:r>
          </a:p>
          <a:p>
            <a:endParaRPr lang="en-US" dirty="0"/>
          </a:p>
        </p:txBody>
      </p:sp>
      <p:sp>
        <p:nvSpPr>
          <p:cNvPr id="4" name="Slide Number Placeholder 3"/>
          <p:cNvSpPr>
            <a:spLocks noGrp="1"/>
          </p:cNvSpPr>
          <p:nvPr>
            <p:ph type="sldNum" sz="quarter" idx="5"/>
          </p:nvPr>
        </p:nvSpPr>
        <p:spPr/>
        <p:txBody>
          <a:bodyPr/>
          <a:lstStyle/>
          <a:p>
            <a:fld id="{5B8447C6-B4B3-5044-8EC1-E2EFD9CC43CB}" type="slidenum">
              <a:rPr lang="en-US" smtClean="0"/>
              <a:t>11</a:t>
            </a:fld>
            <a:endParaRPr lang="en-US"/>
          </a:p>
        </p:txBody>
      </p:sp>
    </p:spTree>
    <p:extLst>
      <p:ext uri="{BB962C8B-B14F-4D97-AF65-F5344CB8AC3E}">
        <p14:creationId xmlns:p14="http://schemas.microsoft.com/office/powerpoint/2010/main" val="858577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Chunking expands our working memory load. Chunking involves organizing large groups of information into smaller subgroups.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Look at the example on the slide. Which numbers are easier to remember? Chunking can be helpful in remembering things like phone numbers and social security numbers.</a:t>
            </a:r>
          </a:p>
          <a:p>
            <a:endParaRPr lang="en-US" dirty="0">
              <a:latin typeface="Arial" panose="020B0604020202020204" pitchFamily="34" charset="0"/>
              <a:cs typeface="Arial" panose="020B0604020202020204" pitchFamily="34" charset="0"/>
            </a:endParaRPr>
          </a:p>
          <a:p>
            <a:pPr eaLnBrk="1" hangingPunct="1"/>
            <a:r>
              <a:rPr lang="en-US" dirty="0">
                <a:latin typeface="Arial" panose="020B0604020202020204" pitchFamily="34" charset="0"/>
                <a:cs typeface="Arial" panose="020B0604020202020204" pitchFamily="34" charset="0"/>
              </a:rPr>
              <a:t>So far, we’ve discussed how we can use internal or mental strategies to improve our memory abilities. We discussed alphabetic cueing, rhyming, patterns, acronyms</a:t>
            </a:r>
            <a:r>
              <a:rPr lang="en-US" baseline="0" dirty="0">
                <a:latin typeface="Arial" panose="020B0604020202020204" pitchFamily="34" charset="0"/>
                <a:cs typeface="Arial" panose="020B0604020202020204" pitchFamily="34" charset="0"/>
              </a:rPr>
              <a:t> and</a:t>
            </a:r>
            <a:r>
              <a:rPr lang="en-US" dirty="0">
                <a:latin typeface="Arial" panose="020B0604020202020204" pitchFamily="34" charset="0"/>
                <a:cs typeface="Arial" panose="020B0604020202020204" pitchFamily="34" charset="0"/>
              </a:rPr>
              <a:t> chunking. I’m sure many of you are thinking that these internal aids require some extra effort. You’re right! While the internal strategies that we just mentioned may seem like too much work, the fact is that by challenging your brain in those ways, you’re actually improving your memory power and creating intellectual stimulation.  </a:t>
            </a:r>
          </a:p>
          <a:p>
            <a:pPr eaLnBrk="1" hangingPunct="1"/>
            <a:r>
              <a:rPr lang="en-US" dirty="0">
                <a:latin typeface="Arial" panose="020B0604020202020204" pitchFamily="34" charset="0"/>
                <a:cs typeface="Arial" panose="020B0604020202020204" pitchFamily="34" charset="0"/>
              </a:rPr>
              <a:t>   </a:t>
            </a:r>
          </a:p>
          <a:p>
            <a:pPr eaLnBrk="1" hangingPunct="1"/>
            <a:r>
              <a:rPr lang="en-US" dirty="0">
                <a:latin typeface="Arial" panose="020B0604020202020204" pitchFamily="34" charset="0"/>
                <a:cs typeface="Arial" panose="020B0604020202020204" pitchFamily="34" charset="0"/>
              </a:rPr>
              <a:t>Let’s change gears to external aids. Many of you are probably more familiar with external memory aids which, over time, society has created to decrease the demand on our brains. </a:t>
            </a:r>
            <a:r>
              <a:rPr lang="en-US" i="0" dirty="0">
                <a:latin typeface="Arial" panose="020B0604020202020204" pitchFamily="34" charset="0"/>
                <a:cs typeface="Arial" panose="020B0604020202020204" pitchFamily="34" charset="0"/>
              </a:rPr>
              <a:t>Can anyone guess what an external memory aid is?</a:t>
            </a:r>
            <a:r>
              <a:rPr lang="en-US" i="1" dirty="0">
                <a:latin typeface="Arial" panose="020B0604020202020204" pitchFamily="34" charset="0"/>
                <a:cs typeface="Arial" panose="020B0604020202020204" pitchFamily="34" charset="0"/>
              </a:rPr>
              <a:t> </a:t>
            </a:r>
          </a:p>
          <a:p>
            <a:pPr eaLnBrk="1" hangingPunct="1"/>
            <a:endParaRPr lang="en-US" dirty="0">
              <a:latin typeface="Arial" panose="020B0604020202020204" pitchFamily="34" charset="0"/>
              <a:cs typeface="Arial" panose="020B0604020202020204" pitchFamily="34" charset="0"/>
            </a:endParaRPr>
          </a:p>
          <a:p>
            <a:pPr eaLnBrk="1" hangingPunct="1"/>
            <a:r>
              <a:rPr lang="en-US" dirty="0">
                <a:latin typeface="Arial" panose="020B0604020202020204" pitchFamily="34" charset="0"/>
                <a:cs typeface="Arial" panose="020B0604020202020204" pitchFamily="34" charset="0"/>
              </a:rPr>
              <a:t>Yes: calendars, appointment books, Post-It notes, address books, etc., are all external memory</a:t>
            </a:r>
            <a:r>
              <a:rPr lang="en-US" baseline="0" dirty="0">
                <a:latin typeface="Arial" panose="020B0604020202020204" pitchFamily="34" charset="0"/>
                <a:cs typeface="Arial" panose="020B0604020202020204" pitchFamily="34" charset="0"/>
              </a:rPr>
              <a:t> aids.</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B8447C6-B4B3-5044-8EC1-E2EFD9CC43CB}" type="slidenum">
              <a:rPr lang="en-US" smtClean="0"/>
              <a:t>12</a:t>
            </a:fld>
            <a:endParaRPr lang="en-US"/>
          </a:p>
        </p:txBody>
      </p:sp>
    </p:spTree>
    <p:extLst>
      <p:ext uri="{BB962C8B-B14F-4D97-AF65-F5344CB8AC3E}">
        <p14:creationId xmlns:p14="http://schemas.microsoft.com/office/powerpoint/2010/main" val="416637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Let’s do an exercise to think creatively about different words. Each of these has a homonym that sounds the same, but is spelled differently and has a different meaning. Can you think of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[Facilitator: have participants turn to the Homonym Activity to be worked on individually or in groups.]</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endParaRPr lang="en-US" baseline="0" dirty="0"/>
          </a:p>
        </p:txBody>
      </p:sp>
      <p:sp>
        <p:nvSpPr>
          <p:cNvPr id="4" name="Slide Number Placeholder 3"/>
          <p:cNvSpPr>
            <a:spLocks noGrp="1"/>
          </p:cNvSpPr>
          <p:nvPr>
            <p:ph type="sldNum" sz="quarter" idx="5"/>
          </p:nvPr>
        </p:nvSpPr>
        <p:spPr/>
        <p:txBody>
          <a:bodyPr/>
          <a:lstStyle/>
          <a:p>
            <a:fld id="{5B8447C6-B4B3-5044-8EC1-E2EFD9CC43CB}" type="slidenum">
              <a:rPr lang="en-US" smtClean="0"/>
              <a:t>13</a:t>
            </a:fld>
            <a:endParaRPr lang="en-US"/>
          </a:p>
        </p:txBody>
      </p:sp>
    </p:spTree>
    <p:extLst>
      <p:ext uri="{BB962C8B-B14F-4D97-AF65-F5344CB8AC3E}">
        <p14:creationId xmlns:p14="http://schemas.microsoft.com/office/powerpoint/2010/main" val="41357990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latin typeface="Arial" panose="020B0604020202020204" pitchFamily="34" charset="0"/>
                <a:cs typeface="Arial" panose="020B0604020202020204" pitchFamily="34" charset="0"/>
              </a:rPr>
              <a:t>External aids assist us in managing our daily lives and serve as a support system for our internal memories. Our brains are not designed to lug around a lot of</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information like phone numbers, appointments and to-do</a:t>
            </a:r>
            <a:r>
              <a:rPr lang="en-US" baseline="0" dirty="0">
                <a:latin typeface="Arial" panose="020B0604020202020204" pitchFamily="34" charset="0"/>
                <a:cs typeface="Arial" panose="020B0604020202020204" pitchFamily="34" charset="0"/>
              </a:rPr>
              <a:t> lists</a:t>
            </a:r>
            <a:r>
              <a:rPr lang="en-US" dirty="0">
                <a:latin typeface="Arial" panose="020B0604020202020204" pitchFamily="34" charset="0"/>
                <a:cs typeface="Arial" panose="020B0604020202020204" pitchFamily="34" charset="0"/>
              </a:rPr>
              <a:t>. This is where external aids come in handy.  </a:t>
            </a:r>
          </a:p>
          <a:p>
            <a:pPr marL="232943" indent="-232943"/>
            <a:endParaRPr lang="en-US" dirty="0">
              <a:latin typeface="Arial" panose="020B0604020202020204" pitchFamily="34" charset="0"/>
              <a:cs typeface="Arial" panose="020B0604020202020204" pitchFamily="34" charset="0"/>
            </a:endParaRPr>
          </a:p>
          <a:p>
            <a:pPr marL="232943" indent="-232943"/>
            <a:r>
              <a:rPr lang="en-US" dirty="0">
                <a:latin typeface="Arial" panose="020B0604020202020204" pitchFamily="34" charset="0"/>
                <a:cs typeface="Arial" panose="020B0604020202020204" pitchFamily="34" charset="0"/>
              </a:rPr>
              <a:t>Have you heard the expression, “I would forget my head if it wasn’t attached”? Can anyone relate to that? External aids can be very helpful at cueing us to remember things.  </a:t>
            </a:r>
          </a:p>
          <a:p>
            <a:pPr marL="232943" indent="-232943"/>
            <a:endParaRPr lang="en-US" dirty="0">
              <a:latin typeface="Arial" panose="020B0604020202020204" pitchFamily="34" charset="0"/>
              <a:cs typeface="Arial" panose="020B0604020202020204" pitchFamily="34" charset="0"/>
            </a:endParaRPr>
          </a:p>
          <a:p>
            <a:pPr marL="0" indent="0"/>
            <a:r>
              <a:rPr lang="en-US" dirty="0">
                <a:latin typeface="Arial" panose="020B0604020202020204" pitchFamily="34" charset="0"/>
                <a:cs typeface="Arial" panose="020B0604020202020204" pitchFamily="34" charset="0"/>
              </a:rPr>
              <a:t>Everyone should use some sort of method to keep track of appointments, meetings, contact numbers, and other important information. Appointment books are not cheating! In fact, if you do not write things down, you are actually cheating yourself and your memory. Do you all agree that no one person can remember </a:t>
            </a:r>
            <a:r>
              <a:rPr lang="en-US" b="1" dirty="0">
                <a:latin typeface="Arial" panose="020B0604020202020204" pitchFamily="34" charset="0"/>
                <a:cs typeface="Arial" panose="020B0604020202020204" pitchFamily="34" charset="0"/>
              </a:rPr>
              <a:t>all</a:t>
            </a:r>
            <a:r>
              <a:rPr lang="en-US" dirty="0">
                <a:latin typeface="Arial" panose="020B0604020202020204" pitchFamily="34" charset="0"/>
                <a:cs typeface="Arial" panose="020B0604020202020204" pitchFamily="34" charset="0"/>
              </a:rPr>
              <a:t> the demands and duties of life?</a:t>
            </a:r>
          </a:p>
          <a:p>
            <a:pPr marL="232943" indent="-232943"/>
            <a:endParaRPr lang="en-US" dirty="0">
              <a:latin typeface="Arial" panose="020B0604020202020204" pitchFamily="34" charset="0"/>
              <a:cs typeface="Arial" panose="020B0604020202020204" pitchFamily="34" charset="0"/>
            </a:endParaRPr>
          </a:p>
          <a:p>
            <a:pPr marL="232943" indent="-232943"/>
            <a:r>
              <a:rPr lang="en-US" dirty="0">
                <a:latin typeface="Arial" panose="020B0604020202020204" pitchFamily="34" charset="0"/>
                <a:cs typeface="Arial" panose="020B0604020202020204" pitchFamily="34" charset="0"/>
              </a:rPr>
              <a:t>Appointment book tips: </a:t>
            </a:r>
          </a:p>
          <a:p>
            <a:pPr marL="232943" indent="-232943">
              <a:buFont typeface="+mj-lt"/>
              <a:buAutoNum type="arabicPeriod"/>
            </a:pPr>
            <a:r>
              <a:rPr lang="en-US" dirty="0">
                <a:latin typeface="Arial" panose="020B0604020202020204" pitchFamily="34" charset="0"/>
                <a:cs typeface="Arial" panose="020B0604020202020204" pitchFamily="34" charset="0"/>
              </a:rPr>
              <a:t>Appointment books or electronic calendars only work if you have them with you. You never know when you’ll need to add something. </a:t>
            </a:r>
          </a:p>
          <a:p>
            <a:pPr marL="232943" indent="-232943">
              <a:buFontTx/>
              <a:buAutoNum type="arabicPeriod"/>
            </a:pPr>
            <a:endParaRPr lang="en-US" dirty="0">
              <a:latin typeface="Arial" panose="020B0604020202020204" pitchFamily="34" charset="0"/>
              <a:cs typeface="Arial" panose="020B0604020202020204" pitchFamily="34" charset="0"/>
            </a:endParaRPr>
          </a:p>
          <a:p>
            <a:pPr marL="232943" indent="-232943">
              <a:buFontTx/>
              <a:buAutoNum type="arabicPeriod"/>
            </a:pPr>
            <a:r>
              <a:rPr lang="en-US" dirty="0">
                <a:latin typeface="Arial" panose="020B0604020202020204" pitchFamily="34" charset="0"/>
                <a:cs typeface="Arial" panose="020B0604020202020204" pitchFamily="34" charset="0"/>
              </a:rPr>
              <a:t>Everyone has unique needs. Therefore, your calendaring system should reflect those needs. For example, someone who experiences vision impairment may want a larger-print book or an electronic calendar that can be enlarged. There are endless options, both electronic and in hard copy. What works best for you? </a:t>
            </a:r>
          </a:p>
          <a:p>
            <a:pPr marL="232943" indent="-232943">
              <a:buFontTx/>
              <a:buAutoNum type="arabicPeriod"/>
            </a:pPr>
            <a:endParaRPr lang="en-US" dirty="0">
              <a:latin typeface="Arial" panose="020B0604020202020204" pitchFamily="34" charset="0"/>
              <a:cs typeface="Arial" panose="020B0604020202020204" pitchFamily="34" charset="0"/>
            </a:endParaRPr>
          </a:p>
          <a:p>
            <a:pPr marL="232943" indent="-232943">
              <a:buFontTx/>
              <a:buAutoNum type="arabicPeriod"/>
            </a:pPr>
            <a:r>
              <a:rPr lang="en-US" dirty="0">
                <a:latin typeface="Arial" panose="020B0604020202020204" pitchFamily="34" charset="0"/>
                <a:cs typeface="Arial" panose="020B0604020202020204" pitchFamily="34" charset="0"/>
              </a:rPr>
              <a:t>Remember,</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we said our short-term memory lasts about 30 seconds. So, make sure to immediately write down the date, time and location of your appointments. You’re not writing a novel, just a note that will trigger the memory you need. </a:t>
            </a:r>
          </a:p>
          <a:p>
            <a:pPr marL="232943" indent="-232943"/>
            <a:endParaRPr lang="en-US" dirty="0">
              <a:latin typeface="Arial" panose="020B0604020202020204" pitchFamily="34" charset="0"/>
              <a:cs typeface="Arial" panose="020B0604020202020204" pitchFamily="34" charset="0"/>
            </a:endParaRPr>
          </a:p>
          <a:p>
            <a:pPr marL="232943" indent="-232943"/>
            <a:r>
              <a:rPr lang="en-US" dirty="0">
                <a:latin typeface="Arial" panose="020B0604020202020204" pitchFamily="34" charset="0"/>
                <a:cs typeface="Arial" panose="020B0604020202020204" pitchFamily="34" charset="0"/>
              </a:rPr>
              <a:t>----------------</a:t>
            </a:r>
          </a:p>
          <a:p>
            <a:pPr marL="232943" indent="-232943"/>
            <a:endParaRPr lang="en-US" dirty="0">
              <a:latin typeface="Arial" panose="020B0604020202020204" pitchFamily="34" charset="0"/>
              <a:cs typeface="Arial" panose="020B0604020202020204" pitchFamily="34" charset="0"/>
            </a:endParaRPr>
          </a:p>
          <a:p>
            <a:pPr marL="232943" indent="-232943"/>
            <a:r>
              <a:rPr lang="en-US" i="1" dirty="0">
                <a:latin typeface="Arial" panose="020B0604020202020204" pitchFamily="34" charset="0"/>
                <a:cs typeface="Arial" panose="020B0604020202020204" pitchFamily="34" charset="0"/>
              </a:rPr>
              <a:t>(Caprio-</a:t>
            </a:r>
            <a:r>
              <a:rPr lang="en-US" i="1" dirty="0" err="1">
                <a:latin typeface="Arial" panose="020B0604020202020204" pitchFamily="34" charset="0"/>
                <a:cs typeface="Arial" panose="020B0604020202020204" pitchFamily="34" charset="0"/>
              </a:rPr>
              <a:t>Prevette</a:t>
            </a:r>
            <a:r>
              <a:rPr lang="en-US" i="1" dirty="0">
                <a:latin typeface="Arial" panose="020B0604020202020204" pitchFamily="34" charset="0"/>
                <a:cs typeface="Arial" panose="020B0604020202020204" pitchFamily="34" charset="0"/>
              </a:rPr>
              <a:t> &amp; Fry, 1996)</a:t>
            </a:r>
          </a:p>
          <a:p>
            <a:pPr marL="232943" indent="-232943"/>
            <a:r>
              <a:rPr lang="en-US" i="1" dirty="0">
                <a:latin typeface="Arial" panose="020B0604020202020204" pitchFamily="34" charset="0"/>
                <a:cs typeface="Arial" panose="020B0604020202020204" pitchFamily="34" charset="0"/>
              </a:rPr>
              <a:t>(Mayo Clinic Staff, 2011)</a:t>
            </a:r>
          </a:p>
          <a:p>
            <a:endParaRPr lang="en-US" dirty="0"/>
          </a:p>
        </p:txBody>
      </p:sp>
      <p:sp>
        <p:nvSpPr>
          <p:cNvPr id="4" name="Slide Number Placeholder 3"/>
          <p:cNvSpPr>
            <a:spLocks noGrp="1"/>
          </p:cNvSpPr>
          <p:nvPr>
            <p:ph type="sldNum" sz="quarter" idx="5"/>
          </p:nvPr>
        </p:nvSpPr>
        <p:spPr/>
        <p:txBody>
          <a:bodyPr/>
          <a:lstStyle/>
          <a:p>
            <a:fld id="{5B8447C6-B4B3-5044-8EC1-E2EFD9CC43CB}" type="slidenum">
              <a:rPr lang="en-US" smtClean="0"/>
              <a:t>14</a:t>
            </a:fld>
            <a:endParaRPr lang="en-US"/>
          </a:p>
        </p:txBody>
      </p:sp>
    </p:spTree>
    <p:extLst>
      <p:ext uri="{BB962C8B-B14F-4D97-AF65-F5344CB8AC3E}">
        <p14:creationId xmlns:p14="http://schemas.microsoft.com/office/powerpoint/2010/main" val="3445497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latin typeface="Arial" panose="020B0604020202020204" pitchFamily="34" charset="0"/>
                <a:cs typeface="Arial" panose="020B0604020202020204" pitchFamily="34" charset="0"/>
              </a:rPr>
              <a:t>A fitting question is, “What good is knowing</a:t>
            </a:r>
            <a:r>
              <a:rPr lang="en-US" baseline="0" dirty="0">
                <a:latin typeface="Arial" panose="020B0604020202020204" pitchFamily="34" charset="0"/>
                <a:cs typeface="Arial" panose="020B0604020202020204" pitchFamily="34" charset="0"/>
              </a:rPr>
              <a:t> when</a:t>
            </a:r>
            <a:r>
              <a:rPr lang="en-US" dirty="0">
                <a:latin typeface="Arial" panose="020B0604020202020204" pitchFamily="34" charset="0"/>
                <a:cs typeface="Arial" panose="020B0604020202020204" pitchFamily="34" charset="0"/>
              </a:rPr>
              <a:t> your appointment is if you do not know what</a:t>
            </a:r>
            <a:r>
              <a:rPr lang="en-US" baseline="0" dirty="0">
                <a:latin typeface="Arial" panose="020B0604020202020204" pitchFamily="34" charset="0"/>
                <a:cs typeface="Arial" panose="020B0604020202020204" pitchFamily="34" charset="0"/>
              </a:rPr>
              <a:t> the day is today</a:t>
            </a:r>
            <a:r>
              <a:rPr lang="en-US" dirty="0">
                <a:latin typeface="Arial" panose="020B0604020202020204" pitchFamily="34" charset="0"/>
                <a:cs typeface="Arial" panose="020B0604020202020204" pitchFamily="34" charset="0"/>
              </a:rPr>
              <a:t>?” It sounds silly, but we all know how easy it is to get distracted and lose track of the days of the week. </a:t>
            </a:r>
          </a:p>
          <a:p>
            <a:pPr marL="232943" indent="-232943"/>
            <a:endParaRPr lang="en-US" dirty="0">
              <a:latin typeface="Arial" panose="020B0604020202020204" pitchFamily="34" charset="0"/>
              <a:cs typeface="Arial" panose="020B0604020202020204" pitchFamily="34" charset="0"/>
            </a:endParaRPr>
          </a:p>
          <a:p>
            <a:pPr marL="232943" indent="-232943"/>
            <a:r>
              <a:rPr lang="en-US" i="1" dirty="0">
                <a:latin typeface="Arial" panose="020B0604020202020204" pitchFamily="34" charset="0"/>
                <a:cs typeface="Arial" panose="020B0604020202020204" pitchFamily="34" charset="0"/>
              </a:rPr>
              <a:t>QUESTION: How do you use a calendar to organize daily activities?</a:t>
            </a:r>
          </a:p>
          <a:p>
            <a:pPr marL="232943" indent="-232943"/>
            <a:endParaRPr lang="en-US" dirty="0">
              <a:latin typeface="Arial" panose="020B0604020202020204" pitchFamily="34" charset="0"/>
              <a:cs typeface="Arial" panose="020B0604020202020204" pitchFamily="34" charset="0"/>
            </a:endParaRPr>
          </a:p>
          <a:p>
            <a:pPr marL="232943" indent="-232943"/>
            <a:r>
              <a:rPr lang="en-US" dirty="0">
                <a:latin typeface="Arial" panose="020B0604020202020204" pitchFamily="34" charset="0"/>
                <a:cs typeface="Arial" panose="020B0604020202020204" pitchFamily="34" charset="0"/>
              </a:rPr>
              <a:t>Here are some helpful tips:</a:t>
            </a:r>
          </a:p>
          <a:p>
            <a:pPr marL="232943" indent="-232943">
              <a:buFontTx/>
              <a:buAutoNum type="arabicPeriod"/>
            </a:pPr>
            <a:r>
              <a:rPr lang="en-US" dirty="0">
                <a:latin typeface="Arial" panose="020B0604020202020204" pitchFamily="34" charset="0"/>
                <a:cs typeface="Arial" panose="020B0604020202020204" pitchFamily="34" charset="0"/>
              </a:rPr>
              <a:t>Ensure that your appointment book and calendar are in sync. </a:t>
            </a:r>
          </a:p>
          <a:p>
            <a:pPr marL="232943" indent="-232943">
              <a:buFontTx/>
              <a:buAutoNum type="arabicPeriod"/>
            </a:pPr>
            <a:r>
              <a:rPr lang="en-US" dirty="0">
                <a:latin typeface="Arial" panose="020B0604020202020204" pitchFamily="34" charset="0"/>
                <a:cs typeface="Arial" panose="020B0604020202020204" pitchFamily="34" charset="0"/>
              </a:rPr>
              <a:t>Make updating your calendar an appointment! Designate a day and time to update your calendar. </a:t>
            </a:r>
          </a:p>
          <a:p>
            <a:pPr marL="232943" indent="-232943">
              <a:buFontTx/>
              <a:buAutoNum type="arabicPeriod"/>
            </a:pPr>
            <a:r>
              <a:rPr lang="en-US" dirty="0">
                <a:latin typeface="Arial" panose="020B0604020202020204" pitchFamily="34" charset="0"/>
                <a:cs typeface="Arial" panose="020B0604020202020204" pitchFamily="34" charset="0"/>
              </a:rPr>
              <a:t>Consolidate your personal and community calendar so that all of your events and appointments are in one place. </a:t>
            </a:r>
          </a:p>
          <a:p>
            <a:pPr marL="232943" indent="-232943">
              <a:buFontTx/>
              <a:buAutoNum type="arabicPeriod"/>
            </a:pPr>
            <a:r>
              <a:rPr lang="en-US" dirty="0">
                <a:latin typeface="Arial" panose="020B0604020202020204" pitchFamily="34" charset="0"/>
                <a:cs typeface="Arial" panose="020B0604020202020204" pitchFamily="34" charset="0"/>
              </a:rPr>
              <a:t>Check your calendar frequently throughout the day. It doesn’t do any good if you don’t look at it! </a:t>
            </a:r>
          </a:p>
          <a:p>
            <a:pPr marL="232943" indent="-232943">
              <a:buFontTx/>
              <a:buAutoNum type="arabicPeriod"/>
            </a:pPr>
            <a:r>
              <a:rPr lang="en-US" dirty="0">
                <a:latin typeface="Arial" panose="020B0604020202020204" pitchFamily="34" charset="0"/>
                <a:cs typeface="Arial" panose="020B0604020202020204" pitchFamily="34" charset="0"/>
              </a:rPr>
              <a:t>Once a task or appointment is completed, don’t forget to cross it off. Doing</a:t>
            </a:r>
            <a:r>
              <a:rPr lang="en-US" baseline="0" dirty="0">
                <a:latin typeface="Arial" panose="020B0604020202020204" pitchFamily="34" charset="0"/>
                <a:cs typeface="Arial" panose="020B0604020202020204" pitchFamily="34" charset="0"/>
              </a:rPr>
              <a:t> so</a:t>
            </a:r>
            <a:r>
              <a:rPr lang="en-US" dirty="0">
                <a:latin typeface="Arial" panose="020B0604020202020204" pitchFamily="34" charset="0"/>
                <a:cs typeface="Arial" panose="020B0604020202020204" pitchFamily="34" charset="0"/>
              </a:rPr>
              <a:t> should feel good.</a:t>
            </a:r>
          </a:p>
          <a:p>
            <a:pPr marL="232943" indent="-232943">
              <a:buFontTx/>
              <a:buAutoNum type="arabicPeriod"/>
            </a:pPr>
            <a:r>
              <a:rPr lang="en-US" dirty="0">
                <a:latin typeface="Arial" panose="020B0604020202020204" pitchFamily="34" charset="0"/>
                <a:cs typeface="Arial" panose="020B0604020202020204" pitchFamily="34" charset="0"/>
              </a:rPr>
              <a:t>Carry unfinished items over to the next day. You can circle, underline or use a different color to draw attention to these tasks.</a:t>
            </a:r>
          </a:p>
          <a:p>
            <a:pPr marL="232943" indent="-232943"/>
            <a:endParaRPr lang="en-US" dirty="0">
              <a:latin typeface="Arial" panose="020B0604020202020204" pitchFamily="34" charset="0"/>
              <a:cs typeface="Arial" panose="020B0604020202020204" pitchFamily="34" charset="0"/>
            </a:endParaRPr>
          </a:p>
          <a:p>
            <a:pPr marL="232943" indent="-232943"/>
            <a:r>
              <a:rPr lang="en-US" dirty="0">
                <a:latin typeface="Arial" panose="020B0604020202020204" pitchFamily="34" charset="0"/>
                <a:cs typeface="Arial" panose="020B0604020202020204" pitchFamily="34" charset="0"/>
              </a:rPr>
              <a:t>--------------</a:t>
            </a:r>
          </a:p>
          <a:p>
            <a:pPr marL="232943" indent="-232943"/>
            <a:endParaRPr lang="en-US" dirty="0">
              <a:latin typeface="Arial" panose="020B0604020202020204" pitchFamily="34" charset="0"/>
              <a:cs typeface="Arial" panose="020B0604020202020204" pitchFamily="34" charset="0"/>
            </a:endParaRPr>
          </a:p>
          <a:p>
            <a:pPr marL="232943" indent="-232943" defTabSz="931774">
              <a:defRPr/>
            </a:pPr>
            <a:r>
              <a:rPr lang="en-US" i="1" dirty="0">
                <a:latin typeface="Arial" panose="020B0604020202020204" pitchFamily="34" charset="0"/>
                <a:cs typeface="Arial" panose="020B0604020202020204" pitchFamily="34" charset="0"/>
              </a:rPr>
              <a:t>(Mayo Clinic Staff, 2011)</a:t>
            </a:r>
          </a:p>
          <a:p>
            <a:endParaRPr lang="en-US" dirty="0"/>
          </a:p>
        </p:txBody>
      </p:sp>
      <p:sp>
        <p:nvSpPr>
          <p:cNvPr id="4" name="Slide Number Placeholder 3"/>
          <p:cNvSpPr>
            <a:spLocks noGrp="1"/>
          </p:cNvSpPr>
          <p:nvPr>
            <p:ph type="sldNum" sz="quarter" idx="5"/>
          </p:nvPr>
        </p:nvSpPr>
        <p:spPr/>
        <p:txBody>
          <a:bodyPr/>
          <a:lstStyle/>
          <a:p>
            <a:fld id="{5B8447C6-B4B3-5044-8EC1-E2EFD9CC43CB}" type="slidenum">
              <a:rPr lang="en-US" smtClean="0"/>
              <a:t>15</a:t>
            </a:fld>
            <a:endParaRPr lang="en-US"/>
          </a:p>
        </p:txBody>
      </p:sp>
    </p:spTree>
    <p:extLst>
      <p:ext uri="{BB962C8B-B14F-4D97-AF65-F5344CB8AC3E}">
        <p14:creationId xmlns:p14="http://schemas.microsoft.com/office/powerpoint/2010/main" val="1463669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lnSpc>
                <a:spcPct val="80000"/>
              </a:lnSpc>
            </a:pPr>
            <a:r>
              <a:rPr lang="en-US" sz="1200" dirty="0">
                <a:latin typeface="Arial" panose="020B0604020202020204" pitchFamily="34" charset="0"/>
                <a:cs typeface="Arial" panose="020B0604020202020204" pitchFamily="34" charset="0"/>
              </a:rPr>
              <a:t>Many people use lists. Some lists may be longer than others, depending on their purpose. </a:t>
            </a:r>
          </a:p>
          <a:p>
            <a:pPr marL="232943" indent="-232943">
              <a:lnSpc>
                <a:spcPct val="80000"/>
              </a:lnSpc>
            </a:pPr>
            <a:endParaRPr lang="en-US" sz="1200" dirty="0">
              <a:latin typeface="Arial" panose="020B0604020202020204" pitchFamily="34" charset="0"/>
              <a:cs typeface="Arial" panose="020B0604020202020204" pitchFamily="34" charset="0"/>
            </a:endParaRPr>
          </a:p>
          <a:p>
            <a:pPr marL="232943" indent="-232943">
              <a:lnSpc>
                <a:spcPct val="80000"/>
              </a:lnSpc>
            </a:pPr>
            <a:r>
              <a:rPr lang="en-US" sz="1200" dirty="0">
                <a:latin typeface="Arial" panose="020B0604020202020204" pitchFamily="34" charset="0"/>
                <a:cs typeface="Arial" panose="020B0604020202020204" pitchFamily="34" charset="0"/>
              </a:rPr>
              <a:t>Lists are proven to be very useful in decreasing forgetfulness. Who can think of some other examples of how lists are useful?</a:t>
            </a:r>
          </a:p>
          <a:p>
            <a:endParaRPr lang="en-US" dirty="0"/>
          </a:p>
        </p:txBody>
      </p:sp>
      <p:sp>
        <p:nvSpPr>
          <p:cNvPr id="4" name="Slide Number Placeholder 3"/>
          <p:cNvSpPr>
            <a:spLocks noGrp="1"/>
          </p:cNvSpPr>
          <p:nvPr>
            <p:ph type="sldNum" sz="quarter" idx="5"/>
          </p:nvPr>
        </p:nvSpPr>
        <p:spPr/>
        <p:txBody>
          <a:bodyPr/>
          <a:lstStyle/>
          <a:p>
            <a:fld id="{5B8447C6-B4B3-5044-8EC1-E2EFD9CC43CB}" type="slidenum">
              <a:rPr lang="en-US" smtClean="0"/>
              <a:t>16</a:t>
            </a:fld>
            <a:endParaRPr lang="en-US"/>
          </a:p>
        </p:txBody>
      </p:sp>
    </p:spTree>
    <p:extLst>
      <p:ext uri="{BB962C8B-B14F-4D97-AF65-F5344CB8AC3E}">
        <p14:creationId xmlns:p14="http://schemas.microsoft.com/office/powerpoint/2010/main" val="4184998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687" lvl="0" indent="0">
              <a:lnSpc>
                <a:spcPct val="80000"/>
              </a:lnSpc>
              <a:buFontTx/>
              <a:buNone/>
            </a:pPr>
            <a:r>
              <a:rPr lang="en-US" sz="1200" dirty="0">
                <a:latin typeface="Arial" panose="020B0604020202020204" pitchFamily="34" charset="0"/>
                <a:cs typeface="Arial" panose="020B0604020202020204" pitchFamily="34" charset="0"/>
              </a:rPr>
              <a:t>We are going to perform a list exercise. The objective is to practice categorizing items on a list.</a:t>
            </a:r>
          </a:p>
          <a:p>
            <a:pPr marL="8687" lvl="0" indent="0">
              <a:lnSpc>
                <a:spcPct val="80000"/>
              </a:lnSpc>
              <a:buFontTx/>
              <a:buNone/>
            </a:pPr>
            <a:endParaRPr lang="en-US" sz="1200" dirty="0">
              <a:latin typeface="Arial" panose="020B0604020202020204" pitchFamily="34" charset="0"/>
              <a:cs typeface="Arial" panose="020B0604020202020204" pitchFamily="34" charset="0"/>
            </a:endParaRPr>
          </a:p>
          <a:p>
            <a:pPr marL="8687" marR="0" lvl="0" indent="0" algn="l" defTabSz="914400" rtl="0" eaLnBrk="1" fontAlgn="auto" latinLnBrk="0" hangingPunct="1">
              <a:lnSpc>
                <a:spcPct val="80000"/>
              </a:lnSpc>
              <a:spcBef>
                <a:spcPts val="0"/>
              </a:spcBef>
              <a:spcAft>
                <a:spcPts val="0"/>
              </a:spcAft>
              <a:buClrTx/>
              <a:buSzTx/>
              <a:buFontTx/>
              <a:buNone/>
              <a:tabLst/>
              <a:defRPr/>
            </a:pPr>
            <a:r>
              <a:rPr lang="en-US" sz="1200" i="1" dirty="0">
                <a:latin typeface="Arial" panose="020B0604020202020204" pitchFamily="34" charset="0"/>
                <a:cs typeface="Arial" panose="020B0604020202020204" pitchFamily="34" charset="0"/>
              </a:rPr>
              <a:t>[Facilitator:</a:t>
            </a:r>
            <a:r>
              <a:rPr lang="en-US" sz="1200" i="1" baseline="0" dirty="0">
                <a:latin typeface="Arial" panose="020B0604020202020204" pitchFamily="34" charset="0"/>
                <a:cs typeface="Arial" panose="020B0604020202020204" pitchFamily="34" charset="0"/>
              </a:rPr>
              <a:t> </a:t>
            </a:r>
            <a:r>
              <a:rPr lang="en-US" sz="1200" i="1" dirty="0">
                <a:latin typeface="Arial" panose="020B0604020202020204" pitchFamily="34" charset="0"/>
                <a:cs typeface="Arial" panose="020B0604020202020204" pitchFamily="34" charset="0"/>
              </a:rPr>
              <a:t>disperse “</a:t>
            </a:r>
            <a:r>
              <a:rPr lang="en-US" sz="1200" b="1" i="1" dirty="0">
                <a:latin typeface="Arial" panose="020B0604020202020204" pitchFamily="34" charset="0"/>
                <a:cs typeface="Arial" panose="020B0604020202020204" pitchFamily="34" charset="0"/>
              </a:rPr>
              <a:t>Making a List, Checking It Twice</a:t>
            </a:r>
            <a:r>
              <a:rPr lang="en-US" sz="1200" i="1" dirty="0">
                <a:latin typeface="Arial" panose="020B0604020202020204" pitchFamily="34" charset="0"/>
                <a:cs typeface="Arial" panose="020B0604020202020204" pitchFamily="34" charset="0"/>
              </a:rPr>
              <a:t>” activity sheet.</a:t>
            </a:r>
            <a:endParaRPr lang="en-US" sz="1200" dirty="0">
              <a:latin typeface="Arial" panose="020B0604020202020204" pitchFamily="34" charset="0"/>
              <a:cs typeface="Arial" panose="020B0604020202020204" pitchFamily="34" charset="0"/>
            </a:endParaRPr>
          </a:p>
          <a:p>
            <a:pPr marL="698830" lvl="1" indent="-232943">
              <a:lnSpc>
                <a:spcPct val="80000"/>
              </a:lnSpc>
              <a:buFontTx/>
              <a:buChar char="•"/>
            </a:pPr>
            <a:r>
              <a:rPr lang="en-US" sz="1200" i="1" dirty="0">
                <a:latin typeface="Arial" panose="020B0604020202020204" pitchFamily="34" charset="0"/>
                <a:cs typeface="Arial" panose="020B0604020202020204" pitchFamily="34" charset="0"/>
              </a:rPr>
              <a:t>Read directions to class. Facilitator should emphasize the strategy of categorizing items, not just remembering items individually.</a:t>
            </a:r>
          </a:p>
          <a:p>
            <a:pPr marL="698830" lvl="1" indent="-232943">
              <a:lnSpc>
                <a:spcPct val="80000"/>
              </a:lnSpc>
              <a:buFontTx/>
              <a:buChar char="•"/>
            </a:pPr>
            <a:r>
              <a:rPr lang="en-US" sz="1200" i="1" dirty="0">
                <a:latin typeface="Arial" panose="020B0604020202020204" pitchFamily="34" charset="0"/>
                <a:cs typeface="Arial" panose="020B0604020202020204" pitchFamily="34" charset="0"/>
              </a:rPr>
              <a:t>While classmates are studying the list of items, facilitator should write the categories on the board.</a:t>
            </a:r>
          </a:p>
          <a:p>
            <a:pPr marL="1156030" lvl="2" indent="-232943">
              <a:lnSpc>
                <a:spcPct val="80000"/>
              </a:lnSpc>
              <a:buFontTx/>
              <a:buChar char="•"/>
            </a:pPr>
            <a:r>
              <a:rPr lang="en-US" sz="1200" i="1" dirty="0">
                <a:latin typeface="Arial" panose="020B0604020202020204" pitchFamily="34" charset="0"/>
                <a:cs typeface="Arial" panose="020B0604020202020204" pitchFamily="34" charset="0"/>
              </a:rPr>
              <a:t>Suggested categories:</a:t>
            </a:r>
            <a:r>
              <a:rPr lang="en-US" sz="1200" i="1" baseline="0" dirty="0">
                <a:latin typeface="Arial" panose="020B0604020202020204" pitchFamily="34" charset="0"/>
                <a:cs typeface="Arial" panose="020B0604020202020204" pitchFamily="34" charset="0"/>
              </a:rPr>
              <a:t> spiritual activities, intellectual activities, physical activities</a:t>
            </a:r>
            <a:endParaRPr lang="en-US" sz="1200" i="1" dirty="0">
              <a:latin typeface="Arial" panose="020B0604020202020204" pitchFamily="34" charset="0"/>
              <a:cs typeface="Arial" panose="020B0604020202020204" pitchFamily="34" charset="0"/>
            </a:endParaRPr>
          </a:p>
          <a:p>
            <a:pPr marL="698830" lvl="1" indent="-232943">
              <a:lnSpc>
                <a:spcPct val="80000"/>
              </a:lnSpc>
              <a:buFontTx/>
              <a:buChar char="•"/>
            </a:pPr>
            <a:r>
              <a:rPr lang="en-US" sz="1200" i="1" dirty="0">
                <a:latin typeface="Arial" panose="020B0604020202020204" pitchFamily="34" charset="0"/>
                <a:cs typeface="Arial" panose="020B0604020202020204" pitchFamily="34" charset="0"/>
              </a:rPr>
              <a:t>Once one</a:t>
            </a:r>
            <a:r>
              <a:rPr lang="en-US" sz="1200" i="1" baseline="0" dirty="0">
                <a:latin typeface="Arial" panose="020B0604020202020204" pitchFamily="34" charset="0"/>
                <a:cs typeface="Arial" panose="020B0604020202020204" pitchFamily="34" charset="0"/>
              </a:rPr>
              <a:t> </a:t>
            </a:r>
            <a:r>
              <a:rPr lang="en-US" sz="1200" i="1" dirty="0">
                <a:latin typeface="Arial" panose="020B0604020202020204" pitchFamily="34" charset="0"/>
                <a:cs typeface="Arial" panose="020B0604020202020204" pitchFamily="34" charset="0"/>
              </a:rPr>
              <a:t>minute has expired, classmates should turn over their papers.</a:t>
            </a:r>
          </a:p>
          <a:p>
            <a:pPr marL="698830" lvl="1" indent="-232943">
              <a:lnSpc>
                <a:spcPct val="80000"/>
              </a:lnSpc>
              <a:buFontTx/>
              <a:buChar char="•"/>
            </a:pPr>
            <a:r>
              <a:rPr lang="en-US" sz="1200" i="1" dirty="0">
                <a:latin typeface="Arial" panose="020B0604020202020204" pitchFamily="34" charset="0"/>
                <a:cs typeface="Arial" panose="020B0604020202020204" pitchFamily="34" charset="0"/>
              </a:rPr>
              <a:t>As a class, recall items from the list of programs, based on the provided categories.</a:t>
            </a:r>
          </a:p>
          <a:p>
            <a:pPr marL="698830" lvl="1" indent="-232943">
              <a:lnSpc>
                <a:spcPct val="80000"/>
              </a:lnSpc>
            </a:pPr>
            <a:endParaRPr lang="en-US" sz="1200" dirty="0">
              <a:latin typeface="Arial" panose="020B0604020202020204" pitchFamily="34" charset="0"/>
              <a:cs typeface="Arial" panose="020B0604020202020204" pitchFamily="34" charset="0"/>
            </a:endParaRPr>
          </a:p>
          <a:p>
            <a:pPr marL="241630" lvl="0" indent="-232943">
              <a:lnSpc>
                <a:spcPct val="80000"/>
              </a:lnSpc>
            </a:pPr>
            <a:r>
              <a:rPr lang="en-US" sz="1200" i="1" dirty="0">
                <a:latin typeface="Arial" panose="020B0604020202020204" pitchFamily="34" charset="0"/>
                <a:cs typeface="Arial" panose="020B0604020202020204" pitchFamily="34" charset="0"/>
              </a:rPr>
              <a:t>Group discussion on list activity:</a:t>
            </a:r>
          </a:p>
          <a:p>
            <a:pPr marL="698830" lvl="1" indent="-232943">
              <a:lnSpc>
                <a:spcPct val="80000"/>
              </a:lnSpc>
            </a:pPr>
            <a:r>
              <a:rPr lang="en-US" sz="1200" i="1" dirty="0">
                <a:latin typeface="Arial" panose="020B0604020202020204" pitchFamily="34" charset="0"/>
                <a:cs typeface="Arial" panose="020B0604020202020204" pitchFamily="34" charset="0"/>
              </a:rPr>
              <a:t>What items were easily forgotten and easily remembered?</a:t>
            </a:r>
          </a:p>
          <a:p>
            <a:pPr marL="698830" lvl="1" indent="-232943">
              <a:lnSpc>
                <a:spcPct val="80000"/>
              </a:lnSpc>
            </a:pPr>
            <a:r>
              <a:rPr lang="en-US" sz="1200" i="1" dirty="0">
                <a:latin typeface="Arial" panose="020B0604020202020204" pitchFamily="34" charset="0"/>
                <a:cs typeface="Arial" panose="020B0604020202020204" pitchFamily="34" charset="0"/>
              </a:rPr>
              <a:t>Any thoughts on what hinders you from remembering these items?]</a:t>
            </a:r>
          </a:p>
          <a:p>
            <a:endParaRPr lang="en-US" dirty="0"/>
          </a:p>
        </p:txBody>
      </p:sp>
      <p:sp>
        <p:nvSpPr>
          <p:cNvPr id="4" name="Slide Number Placeholder 3"/>
          <p:cNvSpPr>
            <a:spLocks noGrp="1"/>
          </p:cNvSpPr>
          <p:nvPr>
            <p:ph type="sldNum" sz="quarter" idx="5"/>
          </p:nvPr>
        </p:nvSpPr>
        <p:spPr/>
        <p:txBody>
          <a:bodyPr/>
          <a:lstStyle/>
          <a:p>
            <a:fld id="{5B8447C6-B4B3-5044-8EC1-E2EFD9CC43CB}" type="slidenum">
              <a:rPr lang="en-US" smtClean="0"/>
              <a:t>17</a:t>
            </a:fld>
            <a:endParaRPr lang="en-US"/>
          </a:p>
        </p:txBody>
      </p:sp>
    </p:spTree>
    <p:extLst>
      <p:ext uri="{BB962C8B-B14F-4D97-AF65-F5344CB8AC3E}">
        <p14:creationId xmlns:p14="http://schemas.microsoft.com/office/powerpoint/2010/main" val="37133487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80000"/>
              </a:lnSpc>
            </a:pPr>
            <a:r>
              <a:rPr lang="en-US" sz="1200" dirty="0">
                <a:latin typeface="Arial" panose="020B0604020202020204" pitchFamily="34" charset="0"/>
                <a:cs typeface="Arial" panose="020B0604020202020204" pitchFamily="34" charset="0"/>
              </a:rPr>
              <a:t>For most of us, every day is a process of routines. Sure, every so often we get out of our normal routine. </a:t>
            </a:r>
          </a:p>
          <a:p>
            <a:pPr marL="0" indent="0">
              <a:lnSpc>
                <a:spcPct val="80000"/>
              </a:lnSpc>
            </a:pPr>
            <a:r>
              <a:rPr lang="en-US" sz="1200" dirty="0">
                <a:latin typeface="Arial" panose="020B0604020202020204" pitchFamily="34" charset="0"/>
                <a:cs typeface="Arial" panose="020B0604020202020204" pitchFamily="34" charset="0"/>
              </a:rPr>
              <a:t>Take a moment to think of a time when you felt “out of routine,” whether it was this morning, yesterday, last week, etc. Try and bring yourself back to those feelings and thoughts. </a:t>
            </a:r>
          </a:p>
          <a:p>
            <a:pPr marL="0" indent="0">
              <a:lnSpc>
                <a:spcPct val="80000"/>
              </a:lnSpc>
            </a:pPr>
            <a:r>
              <a:rPr lang="en-US" sz="1200" dirty="0">
                <a:latin typeface="Arial" panose="020B0604020202020204" pitchFamily="34" charset="0"/>
                <a:cs typeface="Arial" panose="020B0604020202020204" pitchFamily="34" charset="0"/>
              </a:rPr>
              <a:t>Now, during that time did you feel more confident with your memory abilities, or did you feel flustered and disorganized? </a:t>
            </a:r>
          </a:p>
          <a:p>
            <a:pPr marL="0" indent="0">
              <a:lnSpc>
                <a:spcPct val="80000"/>
              </a:lnSpc>
            </a:pPr>
            <a:endParaRPr lang="en-US" sz="1200" i="1" dirty="0">
              <a:latin typeface="Arial" panose="020B0604020202020204" pitchFamily="34" charset="0"/>
              <a:cs typeface="Arial" panose="020B0604020202020204" pitchFamily="34" charset="0"/>
            </a:endParaRPr>
          </a:p>
          <a:p>
            <a:pPr marL="0" indent="0">
              <a:lnSpc>
                <a:spcPct val="80000"/>
              </a:lnSpc>
            </a:pPr>
            <a:r>
              <a:rPr lang="en-US" sz="1200" i="1" dirty="0">
                <a:latin typeface="Arial" panose="020B0604020202020204" pitchFamily="34" charset="0"/>
                <a:cs typeface="Arial" panose="020B0604020202020204" pitchFamily="34" charset="0"/>
              </a:rPr>
              <a:t>[Facilitator, please encourage open discussion.] </a:t>
            </a:r>
          </a:p>
          <a:p>
            <a:pPr marL="0" indent="0">
              <a:lnSpc>
                <a:spcPct val="80000"/>
              </a:lnSpc>
            </a:pPr>
            <a:endParaRPr lang="en-US" sz="1200" i="1" dirty="0">
              <a:latin typeface="Arial" panose="020B0604020202020204" pitchFamily="34" charset="0"/>
              <a:cs typeface="Arial" panose="020B0604020202020204" pitchFamily="34" charset="0"/>
            </a:endParaRPr>
          </a:p>
          <a:p>
            <a:pPr marL="0" indent="0">
              <a:lnSpc>
                <a:spcPct val="80000"/>
              </a:lnSpc>
            </a:pPr>
            <a:r>
              <a:rPr lang="en-US" sz="1200" dirty="0">
                <a:latin typeface="Arial" panose="020B0604020202020204" pitchFamily="34" charset="0"/>
                <a:cs typeface="Arial" panose="020B0604020202020204" pitchFamily="34" charset="0"/>
              </a:rPr>
              <a:t>Among our group here, let’s try to figure out some similarities and differences surrounding our individual routines.</a:t>
            </a:r>
            <a:endParaRPr lang="en-US" sz="1200" i="1" dirty="0">
              <a:latin typeface="Arial" panose="020B0604020202020204" pitchFamily="34" charset="0"/>
              <a:cs typeface="Arial" panose="020B0604020202020204" pitchFamily="34" charset="0"/>
            </a:endParaRPr>
          </a:p>
          <a:p>
            <a:pPr marL="698830" lvl="1" indent="-232943">
              <a:lnSpc>
                <a:spcPct val="80000"/>
              </a:lnSpc>
              <a:buFontTx/>
              <a:buChar char="•"/>
            </a:pPr>
            <a:r>
              <a:rPr lang="en-US" sz="1200" dirty="0">
                <a:latin typeface="Arial" panose="020B0604020202020204" pitchFamily="34" charset="0"/>
                <a:cs typeface="Arial" panose="020B0604020202020204" pitchFamily="34" charset="0"/>
              </a:rPr>
              <a:t>It’s important for us to realize the differences in personalities and habits; therefore, routines are highly personal. While some may do the dishes immediately after dinner, others may relax and do the dishes a few hours later.  </a:t>
            </a:r>
          </a:p>
          <a:p>
            <a:pPr marL="698830" lvl="1" indent="-232943">
              <a:lnSpc>
                <a:spcPct val="80000"/>
              </a:lnSpc>
              <a:buFontTx/>
              <a:buChar char="•"/>
            </a:pPr>
            <a:r>
              <a:rPr lang="en-US" sz="1200" dirty="0">
                <a:latin typeface="Arial" panose="020B0604020202020204" pitchFamily="34" charset="0"/>
                <a:cs typeface="Arial" panose="020B0604020202020204" pitchFamily="34" charset="0"/>
              </a:rPr>
              <a:t>Routines must be established for your belongings. Designate a specific place for your keys, glasses, wallet</a:t>
            </a:r>
            <a:r>
              <a:rPr lang="en-US" sz="1200" baseline="0" dirty="0">
                <a:latin typeface="Arial" panose="020B0604020202020204" pitchFamily="34" charset="0"/>
                <a:cs typeface="Arial" panose="020B0604020202020204" pitchFamily="34" charset="0"/>
              </a:rPr>
              <a:t> and other items</a:t>
            </a:r>
            <a:r>
              <a:rPr lang="en-US" sz="1200" dirty="0">
                <a:latin typeface="Arial" panose="020B0604020202020204" pitchFamily="34" charset="0"/>
                <a:cs typeface="Arial" panose="020B0604020202020204" pitchFamily="34" charset="0"/>
              </a:rPr>
              <a:t>. </a:t>
            </a:r>
          </a:p>
          <a:p>
            <a:pPr marL="698830" lvl="1" indent="-232943">
              <a:lnSpc>
                <a:spcPct val="80000"/>
              </a:lnSpc>
              <a:buFontTx/>
              <a:buChar char="•"/>
            </a:pPr>
            <a:r>
              <a:rPr lang="en-US" sz="1200" dirty="0">
                <a:latin typeface="Arial" panose="020B0604020202020204" pitchFamily="34" charset="0"/>
                <a:cs typeface="Arial" panose="020B0604020202020204" pitchFamily="34" charset="0"/>
              </a:rPr>
              <a:t>Regardless of </a:t>
            </a:r>
            <a:r>
              <a:rPr lang="en-US" sz="1200" i="1" dirty="0">
                <a:latin typeface="Arial" panose="020B0604020202020204" pitchFamily="34" charset="0"/>
                <a:cs typeface="Arial" panose="020B0604020202020204" pitchFamily="34" charset="0"/>
              </a:rPr>
              <a:t>how </a:t>
            </a:r>
            <a:r>
              <a:rPr lang="en-US" sz="1200" dirty="0">
                <a:latin typeface="Arial" panose="020B0604020202020204" pitchFamily="34" charset="0"/>
                <a:cs typeface="Arial" panose="020B0604020202020204" pitchFamily="34" charset="0"/>
              </a:rPr>
              <a:t>someone has a way of doing something, the point is that it helps our memory when we remain </a:t>
            </a:r>
            <a:r>
              <a:rPr lang="en-US" sz="1200" i="1" dirty="0">
                <a:latin typeface="Arial" panose="020B0604020202020204" pitchFamily="34" charset="0"/>
                <a:cs typeface="Arial" panose="020B0604020202020204" pitchFamily="34" charset="0"/>
              </a:rPr>
              <a:t>consistent</a:t>
            </a:r>
            <a:r>
              <a:rPr lang="en-US" sz="1200" dirty="0">
                <a:latin typeface="Arial" panose="020B0604020202020204" pitchFamily="34" charset="0"/>
                <a:cs typeface="Arial" panose="020B0604020202020204" pitchFamily="34" charset="0"/>
              </a:rPr>
              <a:t>, such as putting your keys in the same place every day or taking your pills at the same time.</a:t>
            </a:r>
          </a:p>
          <a:p>
            <a:pPr eaLnBrk="1" hangingPunct="1"/>
            <a:endParaRPr lang="en-US" dirty="0"/>
          </a:p>
        </p:txBody>
      </p:sp>
      <p:sp>
        <p:nvSpPr>
          <p:cNvPr id="4" name="Slide Number Placeholder 3"/>
          <p:cNvSpPr>
            <a:spLocks noGrp="1"/>
          </p:cNvSpPr>
          <p:nvPr>
            <p:ph type="sldNum" sz="quarter" idx="5"/>
          </p:nvPr>
        </p:nvSpPr>
        <p:spPr/>
        <p:txBody>
          <a:bodyPr/>
          <a:lstStyle/>
          <a:p>
            <a:fld id="{5B8447C6-B4B3-5044-8EC1-E2EFD9CC43CB}" type="slidenum">
              <a:rPr lang="en-US" smtClean="0"/>
              <a:t>18</a:t>
            </a:fld>
            <a:endParaRPr lang="en-US"/>
          </a:p>
        </p:txBody>
      </p:sp>
    </p:spTree>
    <p:extLst>
      <p:ext uri="{BB962C8B-B14F-4D97-AF65-F5344CB8AC3E}">
        <p14:creationId xmlns:p14="http://schemas.microsoft.com/office/powerpoint/2010/main" val="2229023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80000"/>
              </a:lnSpc>
              <a:defRPr/>
            </a:pPr>
            <a:r>
              <a:rPr lang="en-US" sz="800" dirty="0">
                <a:latin typeface="Arial" panose="020B0604020202020204" pitchFamily="34" charset="0"/>
                <a:cs typeface="Arial" panose="020B0604020202020204" pitchFamily="34" charset="0"/>
              </a:rPr>
              <a:t>Although some tasks seem automatic like turning off the stove</a:t>
            </a:r>
            <a:r>
              <a:rPr lang="en-US" sz="800" baseline="0" dirty="0">
                <a:latin typeface="Arial" panose="020B0604020202020204" pitchFamily="34" charset="0"/>
                <a:cs typeface="Arial" panose="020B0604020202020204" pitchFamily="34" charset="0"/>
              </a:rPr>
              <a:t> or </a:t>
            </a:r>
            <a:r>
              <a:rPr lang="en-US" sz="800" dirty="0">
                <a:latin typeface="Arial" panose="020B0604020202020204" pitchFamily="34" charset="0"/>
                <a:cs typeface="Arial" panose="020B0604020202020204" pitchFamily="34" charset="0"/>
              </a:rPr>
              <a:t>locking the door,</a:t>
            </a:r>
            <a:r>
              <a:rPr lang="en-US" sz="800" baseline="0" dirty="0">
                <a:latin typeface="Arial" panose="020B0604020202020204" pitchFamily="34" charset="0"/>
                <a:cs typeface="Arial" panose="020B0604020202020204" pitchFamily="34" charset="0"/>
              </a:rPr>
              <a:t> </a:t>
            </a:r>
            <a:r>
              <a:rPr lang="en-US" sz="800" dirty="0">
                <a:latin typeface="Arial" panose="020B0604020202020204" pitchFamily="34" charset="0"/>
                <a:cs typeface="Arial" panose="020B0604020202020204" pitchFamily="34" charset="0"/>
              </a:rPr>
              <a:t>our minds can get overloaded and these regular tasks can get forgotten or missed. We need to make sure we do not criticize ourselves for these mistakes. Instead, we need to focus our energy on practicing ways to enhance our ability to remember the all-too-common things.   </a:t>
            </a:r>
          </a:p>
          <a:p>
            <a:pPr marL="0" indent="0">
              <a:lnSpc>
                <a:spcPct val="80000"/>
              </a:lnSpc>
              <a:defRPr/>
            </a:pPr>
            <a:endParaRPr lang="en-US" sz="800" dirty="0">
              <a:latin typeface="Arial" panose="020B0604020202020204" pitchFamily="34" charset="0"/>
              <a:cs typeface="Arial" panose="020B0604020202020204" pitchFamily="34" charset="0"/>
            </a:endParaRPr>
          </a:p>
          <a:p>
            <a:pPr marL="0" indent="0">
              <a:lnSpc>
                <a:spcPct val="80000"/>
              </a:lnSpc>
              <a:defRPr/>
            </a:pPr>
            <a:r>
              <a:rPr lang="en-US" sz="800" dirty="0">
                <a:latin typeface="Arial" panose="020B0604020202020204" pitchFamily="34" charset="0"/>
                <a:cs typeface="Arial" panose="020B0604020202020204" pitchFamily="34" charset="0"/>
              </a:rPr>
              <a:t>Checklists can be helpful with procedures that are new to us or that we have trouble remembering. Write the steps down and place the instructions with the device. For example, if you get a new sewing machine, write down the steps for operating it and store it with the sewing machine.  </a:t>
            </a:r>
          </a:p>
          <a:p>
            <a:pPr marL="0" indent="0">
              <a:lnSpc>
                <a:spcPct val="80000"/>
              </a:lnSpc>
              <a:defRPr/>
            </a:pPr>
            <a:endParaRPr lang="en-US" sz="800" dirty="0">
              <a:latin typeface="Arial" panose="020B0604020202020204" pitchFamily="34" charset="0"/>
              <a:cs typeface="Arial" panose="020B0604020202020204" pitchFamily="34" charset="0"/>
            </a:endParaRPr>
          </a:p>
          <a:p>
            <a:pPr marL="8687" lvl="0" indent="0">
              <a:lnSpc>
                <a:spcPct val="80000"/>
              </a:lnSpc>
              <a:buFont typeface="Arial" panose="020B0604020202020204" pitchFamily="34" charset="0"/>
              <a:buNone/>
              <a:defRPr/>
            </a:pPr>
            <a:r>
              <a:rPr lang="en-US" sz="800" dirty="0">
                <a:latin typeface="Arial" panose="020B0604020202020204" pitchFamily="34" charset="0"/>
                <a:cs typeface="Arial" panose="020B0604020202020204" pitchFamily="34" charset="0"/>
              </a:rPr>
              <a:t>One way to perform these drills is by</a:t>
            </a:r>
            <a:r>
              <a:rPr lang="en-US" sz="800" baseline="0" dirty="0">
                <a:latin typeface="Arial" panose="020B0604020202020204" pitchFamily="34" charset="0"/>
                <a:cs typeface="Arial" panose="020B0604020202020204" pitchFamily="34" charset="0"/>
              </a:rPr>
              <a:t> using our five </a:t>
            </a:r>
            <a:r>
              <a:rPr lang="en-US" sz="800" dirty="0">
                <a:latin typeface="Arial" panose="020B0604020202020204" pitchFamily="34" charset="0"/>
                <a:cs typeface="Arial" panose="020B0604020202020204" pitchFamily="34" charset="0"/>
              </a:rPr>
              <a:t>senses. We’re used to mostly relying on seeing and hearing, but all can be helpful. </a:t>
            </a:r>
          </a:p>
          <a:p>
            <a:pPr eaLnBrk="1" hangingPunct="1"/>
            <a:endParaRPr lang="en-US" dirty="0"/>
          </a:p>
        </p:txBody>
      </p:sp>
      <p:sp>
        <p:nvSpPr>
          <p:cNvPr id="4" name="Slide Number Placeholder 3"/>
          <p:cNvSpPr>
            <a:spLocks noGrp="1"/>
          </p:cNvSpPr>
          <p:nvPr>
            <p:ph type="sldNum" sz="quarter" idx="5"/>
          </p:nvPr>
        </p:nvSpPr>
        <p:spPr/>
        <p:txBody>
          <a:bodyPr/>
          <a:lstStyle/>
          <a:p>
            <a:fld id="{5B8447C6-B4B3-5044-8EC1-E2EFD9CC43CB}" type="slidenum">
              <a:rPr lang="en-US" smtClean="0"/>
              <a:t>19</a:t>
            </a:fld>
            <a:endParaRPr lang="en-US"/>
          </a:p>
        </p:txBody>
      </p:sp>
    </p:spTree>
    <p:extLst>
      <p:ext uri="{BB962C8B-B14F-4D97-AF65-F5344CB8AC3E}">
        <p14:creationId xmlns:p14="http://schemas.microsoft.com/office/powerpoint/2010/main" val="33394697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lnSpc>
                <a:spcPct val="80000"/>
              </a:lnSpc>
              <a:defRPr/>
            </a:pPr>
            <a:r>
              <a:rPr lang="en-US" sz="1200" b="0" i="1" dirty="0">
                <a:latin typeface="Arial" panose="020B0604020202020204" pitchFamily="34" charset="0"/>
                <a:cs typeface="Arial" panose="020B0604020202020204" pitchFamily="34" charset="0"/>
              </a:rPr>
              <a:t>[</a:t>
            </a:r>
            <a:r>
              <a:rPr lang="en-US" sz="1200" b="1" i="1" dirty="0">
                <a:latin typeface="Arial" panose="020B0604020202020204" pitchFamily="34" charset="0"/>
                <a:cs typeface="Arial" panose="020B0604020202020204" pitchFamily="34" charset="0"/>
              </a:rPr>
              <a:t>Activity: </a:t>
            </a:r>
            <a:r>
              <a:rPr lang="en-US" sz="1200" i="1" dirty="0">
                <a:latin typeface="Arial" panose="020B0604020202020204" pitchFamily="34" charset="0"/>
                <a:cs typeface="Arial" panose="020B0604020202020204" pitchFamily="34" charset="0"/>
              </a:rPr>
              <a:t>“Drill, Drill, Drill”</a:t>
            </a:r>
          </a:p>
          <a:p>
            <a:pPr marL="232943" indent="-232943">
              <a:lnSpc>
                <a:spcPct val="80000"/>
              </a:lnSpc>
              <a:defRPr/>
            </a:pPr>
            <a:r>
              <a:rPr lang="en-US" sz="1200" i="1" dirty="0">
                <a:latin typeface="Arial" panose="020B0604020202020204" pitchFamily="34" charset="0"/>
                <a:cs typeface="Arial" panose="020B0604020202020204" pitchFamily="34" charset="0"/>
              </a:rPr>
              <a:t>The objective of this drill exercise is to increase the use of our senses in a disciplined way.</a:t>
            </a:r>
          </a:p>
          <a:p>
            <a:pPr marL="232943" indent="-232943">
              <a:lnSpc>
                <a:spcPct val="80000"/>
              </a:lnSpc>
              <a:buFontTx/>
              <a:buChar char="•"/>
              <a:defRPr/>
            </a:pPr>
            <a:endParaRPr lang="en-US" sz="1200" i="1" dirty="0">
              <a:latin typeface="Arial" panose="020B0604020202020204" pitchFamily="34" charset="0"/>
              <a:cs typeface="Arial" panose="020B0604020202020204" pitchFamily="34" charset="0"/>
            </a:endParaRPr>
          </a:p>
          <a:p>
            <a:pPr marL="232943" indent="-232943">
              <a:lnSpc>
                <a:spcPct val="80000"/>
              </a:lnSpc>
              <a:buFontTx/>
              <a:buChar char="•"/>
              <a:defRPr/>
            </a:pPr>
            <a:r>
              <a:rPr lang="en-US" sz="1200" i="1" dirty="0">
                <a:latin typeface="Arial" panose="020B0604020202020204" pitchFamily="34" charset="0"/>
                <a:cs typeface="Arial" panose="020B0604020202020204" pitchFamily="34" charset="0"/>
              </a:rPr>
              <a:t>Facilitator: read instructions</a:t>
            </a:r>
          </a:p>
          <a:p>
            <a:pPr marL="690143" lvl="1" indent="-232943">
              <a:lnSpc>
                <a:spcPct val="80000"/>
              </a:lnSpc>
              <a:buFontTx/>
              <a:buChar char="•"/>
              <a:defRPr/>
            </a:pPr>
            <a:r>
              <a:rPr lang="en-US" sz="1200" i="1" dirty="0">
                <a:latin typeface="Arial" panose="020B0604020202020204" pitchFamily="34" charset="0"/>
                <a:cs typeface="Arial" panose="020B0604020202020204" pitchFamily="34" charset="0"/>
              </a:rPr>
              <a:t>Have class divide into groups of 2, 3 or 4, depending on class size.</a:t>
            </a:r>
          </a:p>
          <a:p>
            <a:pPr marL="690143" lvl="1" indent="-232943">
              <a:lnSpc>
                <a:spcPct val="80000"/>
              </a:lnSpc>
              <a:buFontTx/>
              <a:buChar char="•"/>
              <a:defRPr/>
            </a:pPr>
            <a:r>
              <a:rPr lang="en-US" sz="1200" i="1" dirty="0">
                <a:latin typeface="Arial" panose="020B0604020202020204" pitchFamily="34" charset="0"/>
                <a:cs typeface="Arial" panose="020B0604020202020204" pitchFamily="34" charset="0"/>
              </a:rPr>
              <a:t>Explain that the goal is to incorporate as many of the following into each drill: hearing, seeing and touching.</a:t>
            </a:r>
          </a:p>
          <a:p>
            <a:pPr marL="232943" indent="-232943">
              <a:lnSpc>
                <a:spcPct val="80000"/>
              </a:lnSpc>
              <a:buFontTx/>
              <a:buChar char="•"/>
              <a:defRPr/>
            </a:pPr>
            <a:r>
              <a:rPr lang="en-US" sz="1200" i="1" dirty="0">
                <a:latin typeface="Arial" panose="020B0604020202020204" pitchFamily="34" charset="0"/>
                <a:cs typeface="Arial" panose="020B0604020202020204" pitchFamily="34" charset="0"/>
              </a:rPr>
              <a:t>Before groups begin, read the example:</a:t>
            </a:r>
          </a:p>
          <a:p>
            <a:pPr marL="690143" marR="0" lvl="1" indent="-232943" algn="l" defTabSz="914400" rtl="0" eaLnBrk="1" fontAlgn="auto" latinLnBrk="0" hangingPunct="1">
              <a:lnSpc>
                <a:spcPct val="80000"/>
              </a:lnSpc>
              <a:spcBef>
                <a:spcPts val="0"/>
              </a:spcBef>
              <a:spcAft>
                <a:spcPts val="0"/>
              </a:spcAft>
              <a:buClrTx/>
              <a:buSzTx/>
              <a:buFontTx/>
              <a:buChar char="•"/>
              <a:tabLst/>
              <a:defRPr/>
            </a:pPr>
            <a:r>
              <a:rPr lang="en-US" sz="1200" i="1" kern="1200" dirty="0">
                <a:solidFill>
                  <a:schemeClr val="tx1"/>
                </a:solidFill>
                <a:effectLst/>
                <a:latin typeface="Arial" panose="020B0604020202020204" pitchFamily="34" charset="0"/>
                <a:ea typeface="+mn-ea"/>
                <a:cs typeface="Arial" panose="020B0604020202020204" pitchFamily="34" charset="0"/>
              </a:rPr>
              <a:t>While locking your door, you could say out loud, “The stove is off, I have my wallet and the door is locked!”</a:t>
            </a:r>
          </a:p>
          <a:p>
            <a:pPr marL="690143" marR="0" lvl="1" indent="-232943" algn="l" defTabSz="914400" rtl="0" eaLnBrk="1" fontAlgn="auto" latinLnBrk="0" hangingPunct="1">
              <a:lnSpc>
                <a:spcPct val="80000"/>
              </a:lnSpc>
              <a:spcBef>
                <a:spcPts val="0"/>
              </a:spcBef>
              <a:spcAft>
                <a:spcPts val="0"/>
              </a:spcAft>
              <a:buClrTx/>
              <a:buSzTx/>
              <a:buFontTx/>
              <a:buChar char="•"/>
              <a:tabLst/>
              <a:defRPr/>
            </a:pPr>
            <a:r>
              <a:rPr lang="en-US" sz="1200" i="1" kern="1200" dirty="0">
                <a:solidFill>
                  <a:schemeClr val="tx1"/>
                </a:solidFill>
                <a:effectLst/>
                <a:latin typeface="Arial" panose="020B0604020202020204" pitchFamily="34" charset="0"/>
                <a:ea typeface="+mn-ea"/>
                <a:cs typeface="Arial" panose="020B0604020202020204" pitchFamily="34" charset="0"/>
              </a:rPr>
              <a:t>The incentive comes when you are away from home and wondering,</a:t>
            </a:r>
            <a:r>
              <a:rPr lang="en-US" sz="1200" i="1" kern="1200" baseline="0" dirty="0">
                <a:solidFill>
                  <a:schemeClr val="tx1"/>
                </a:solidFill>
                <a:effectLst/>
                <a:latin typeface="Arial" panose="020B0604020202020204" pitchFamily="34" charset="0"/>
                <a:ea typeface="+mn-ea"/>
                <a:cs typeface="Arial" panose="020B0604020202020204" pitchFamily="34" charset="0"/>
              </a:rPr>
              <a:t> “Did I turn off the stove?” You can say “Yes” with confidence because you used your sense of touch, sight and hearing.</a:t>
            </a:r>
          </a:p>
          <a:p>
            <a:pPr marL="690143" marR="0" lvl="1" indent="-232943" algn="l" defTabSz="914400" rtl="0" eaLnBrk="1" fontAlgn="auto" latinLnBrk="0" hangingPunct="1">
              <a:lnSpc>
                <a:spcPct val="80000"/>
              </a:lnSpc>
              <a:spcBef>
                <a:spcPts val="0"/>
              </a:spcBef>
              <a:spcAft>
                <a:spcPts val="0"/>
              </a:spcAft>
              <a:buClrTx/>
              <a:buSzTx/>
              <a:buFontTx/>
              <a:buChar char="•"/>
              <a:tabLst/>
              <a:defRPr/>
            </a:pPr>
            <a:r>
              <a:rPr lang="en-US" sz="1200" i="1" kern="1200" baseline="0" dirty="0">
                <a:solidFill>
                  <a:schemeClr val="tx1"/>
                </a:solidFill>
                <a:effectLst/>
                <a:latin typeface="Arial" panose="020B0604020202020204" pitchFamily="34" charset="0"/>
                <a:ea typeface="+mn-ea"/>
                <a:cs typeface="Arial" panose="020B0604020202020204" pitchFamily="34" charset="0"/>
              </a:rPr>
              <a:t>Developing a routine may take at least 100 practices before it becomes automatic, so it’s important to stick with it!</a:t>
            </a:r>
          </a:p>
          <a:p>
            <a:pPr marL="690143" marR="0" lvl="1" indent="-232943" algn="l" defTabSz="914400" rtl="0" eaLnBrk="1" fontAlgn="auto" latinLnBrk="0" hangingPunct="1">
              <a:lnSpc>
                <a:spcPct val="80000"/>
              </a:lnSpc>
              <a:spcBef>
                <a:spcPts val="0"/>
              </a:spcBef>
              <a:spcAft>
                <a:spcPts val="0"/>
              </a:spcAft>
              <a:buClrTx/>
              <a:buSzTx/>
              <a:buFontTx/>
              <a:buChar char="•"/>
              <a:tabLst/>
              <a:defRPr/>
            </a:pPr>
            <a:r>
              <a:rPr lang="en-US" sz="1200" i="1" kern="1200" baseline="0" dirty="0">
                <a:solidFill>
                  <a:schemeClr val="tx1"/>
                </a:solidFill>
                <a:effectLst/>
                <a:latin typeface="Arial" panose="020B0604020202020204" pitchFamily="34" charset="0"/>
                <a:ea typeface="+mn-ea"/>
                <a:cs typeface="Arial" panose="020B0604020202020204" pitchFamily="34" charset="0"/>
              </a:rPr>
              <a:t>Remember, the more senses we use, the better chance we have of registering information.</a:t>
            </a:r>
          </a:p>
          <a:p>
            <a:pPr marL="232943" marR="0" lvl="0" indent="-232943" algn="l" defTabSz="914400" rtl="0" eaLnBrk="1" fontAlgn="auto" latinLnBrk="0" hangingPunct="1">
              <a:lnSpc>
                <a:spcPct val="80000"/>
              </a:lnSpc>
              <a:spcBef>
                <a:spcPts val="0"/>
              </a:spcBef>
              <a:spcAft>
                <a:spcPts val="0"/>
              </a:spcAft>
              <a:buClrTx/>
              <a:buSzTx/>
              <a:buFontTx/>
              <a:buChar char="•"/>
              <a:tabLst/>
              <a:defRPr/>
            </a:pPr>
            <a:r>
              <a:rPr lang="en-US" sz="1200" i="1" kern="1200" baseline="0" dirty="0">
                <a:solidFill>
                  <a:schemeClr val="tx1"/>
                </a:solidFill>
                <a:effectLst/>
                <a:latin typeface="Arial" panose="020B0604020202020204" pitchFamily="34" charset="0"/>
                <a:ea typeface="+mn-ea"/>
                <a:cs typeface="Arial" panose="020B0604020202020204" pitchFamily="34" charset="0"/>
              </a:rPr>
              <a:t>Now, in small groups, instruct participants to discuss how they would develop drills to:</a:t>
            </a:r>
          </a:p>
          <a:p>
            <a:pPr marL="690143" marR="0" lvl="1" indent="-232943" algn="l" defTabSz="914400" rtl="0" eaLnBrk="1" fontAlgn="auto" latinLnBrk="0" hangingPunct="1">
              <a:lnSpc>
                <a:spcPct val="80000"/>
              </a:lnSpc>
              <a:spcBef>
                <a:spcPts val="0"/>
              </a:spcBef>
              <a:spcAft>
                <a:spcPts val="0"/>
              </a:spcAft>
              <a:buClrTx/>
              <a:buSzTx/>
              <a:buFontTx/>
              <a:buChar char="•"/>
              <a:tabLst/>
              <a:defRPr/>
            </a:pPr>
            <a:r>
              <a:rPr lang="en-US" sz="1200" i="1" kern="1200" baseline="0" dirty="0">
                <a:solidFill>
                  <a:schemeClr val="tx1"/>
                </a:solidFill>
                <a:effectLst/>
                <a:latin typeface="Arial" panose="020B0604020202020204" pitchFamily="34" charset="0"/>
                <a:ea typeface="+mn-ea"/>
                <a:cs typeface="Arial" panose="020B0604020202020204" pitchFamily="34" charset="0"/>
              </a:rPr>
              <a:t>Check the car before locking it.</a:t>
            </a:r>
          </a:p>
          <a:p>
            <a:pPr marL="690143" marR="0" lvl="1" indent="-232943" algn="l" defTabSz="914400" rtl="0" eaLnBrk="1" fontAlgn="auto" latinLnBrk="0" hangingPunct="1">
              <a:lnSpc>
                <a:spcPct val="80000"/>
              </a:lnSpc>
              <a:spcBef>
                <a:spcPts val="0"/>
              </a:spcBef>
              <a:spcAft>
                <a:spcPts val="0"/>
              </a:spcAft>
              <a:buClrTx/>
              <a:buSzTx/>
              <a:buFontTx/>
              <a:buChar char="•"/>
              <a:tabLst/>
              <a:defRPr/>
            </a:pPr>
            <a:r>
              <a:rPr lang="en-US" sz="1200" i="1" kern="1200" baseline="0" dirty="0">
                <a:solidFill>
                  <a:schemeClr val="tx1"/>
                </a:solidFill>
                <a:effectLst/>
                <a:latin typeface="Arial" panose="020B0604020202020204" pitchFamily="34" charset="0"/>
                <a:ea typeface="+mn-ea"/>
                <a:cs typeface="Arial" panose="020B0604020202020204" pitchFamily="34" charset="0"/>
              </a:rPr>
              <a:t>Check the contents of their purse/wallet before leaving home.</a:t>
            </a:r>
            <a:endParaRPr lang="en-US" sz="1200" i="1" dirty="0">
              <a:latin typeface="Arial" panose="020B0604020202020204" pitchFamily="34" charset="0"/>
              <a:cs typeface="Arial" panose="020B0604020202020204" pitchFamily="34" charset="0"/>
            </a:endParaRPr>
          </a:p>
          <a:p>
            <a:pPr marL="232943" indent="-232943">
              <a:lnSpc>
                <a:spcPct val="80000"/>
              </a:lnSpc>
              <a:buFontTx/>
              <a:buChar char="•"/>
              <a:defRPr/>
            </a:pPr>
            <a:r>
              <a:rPr lang="en-US" sz="1200" i="1" dirty="0">
                <a:latin typeface="Arial" panose="020B0604020202020204" pitchFamily="34" charset="0"/>
                <a:cs typeface="Arial" panose="020B0604020202020204" pitchFamily="34" charset="0"/>
              </a:rPr>
              <a:t>Once sufficient time is provided and small groups seem ready, class should return to the large group and share their scenarios.]</a:t>
            </a:r>
          </a:p>
          <a:p>
            <a:pPr marL="232943" indent="-232943">
              <a:lnSpc>
                <a:spcPct val="80000"/>
              </a:lnSpc>
              <a:defRPr/>
            </a:pPr>
            <a:endParaRPr lang="en-US" sz="1200" dirty="0">
              <a:latin typeface="Arial" panose="020B0604020202020204" pitchFamily="34" charset="0"/>
              <a:cs typeface="Arial" panose="020B0604020202020204" pitchFamily="34" charset="0"/>
            </a:endParaRPr>
          </a:p>
          <a:p>
            <a:pPr marL="232943" indent="-232943">
              <a:lnSpc>
                <a:spcPct val="80000"/>
              </a:lnSpc>
              <a:defRPr/>
            </a:pPr>
            <a:r>
              <a:rPr lang="en-US" sz="1200" dirty="0">
                <a:latin typeface="Arial" panose="020B0604020202020204" pitchFamily="34" charset="0"/>
                <a:cs typeface="Arial" panose="020B0604020202020204" pitchFamily="34" charset="0"/>
              </a:rPr>
              <a:t>Let’s talk about what we have learned.  </a:t>
            </a:r>
            <a:r>
              <a:rPr lang="en-US" sz="1200" i="1" dirty="0">
                <a:latin typeface="Arial" panose="020B0604020202020204" pitchFamily="34" charset="0"/>
                <a:cs typeface="Arial" panose="020B0604020202020204" pitchFamily="34" charset="0"/>
              </a:rPr>
              <a:t>[Facilitator, encourage group discussion.]</a:t>
            </a:r>
          </a:p>
          <a:p>
            <a:pPr marL="232943" indent="-232943">
              <a:lnSpc>
                <a:spcPct val="80000"/>
              </a:lnSpc>
              <a:buFontTx/>
              <a:buChar char="•"/>
              <a:defRPr/>
            </a:pPr>
            <a:r>
              <a:rPr lang="en-US" sz="1200" dirty="0">
                <a:latin typeface="Arial" panose="020B0604020202020204" pitchFamily="34" charset="0"/>
                <a:cs typeface="Arial" panose="020B0604020202020204" pitchFamily="34" charset="0"/>
              </a:rPr>
              <a:t>How can both seeing and hearing a routine help you?</a:t>
            </a:r>
          </a:p>
          <a:p>
            <a:pPr marL="232943" indent="-232943">
              <a:lnSpc>
                <a:spcPct val="80000"/>
              </a:lnSpc>
              <a:buFontTx/>
              <a:buChar char="•"/>
              <a:defRPr/>
            </a:pPr>
            <a:r>
              <a:rPr lang="en-US" sz="1200" dirty="0">
                <a:latin typeface="Arial" panose="020B0604020202020204" pitchFamily="34" charset="0"/>
                <a:cs typeface="Arial" panose="020B0604020202020204" pitchFamily="34" charset="0"/>
              </a:rPr>
              <a:t>What other kinds of drills might be useful?</a:t>
            </a:r>
          </a:p>
          <a:p>
            <a:pPr marL="232943" indent="-232943">
              <a:lnSpc>
                <a:spcPct val="80000"/>
              </a:lnSpc>
              <a:buFontTx/>
              <a:buChar char="•"/>
              <a:defRPr/>
            </a:pPr>
            <a:r>
              <a:rPr lang="en-US" sz="1200" dirty="0">
                <a:latin typeface="Arial" panose="020B0604020202020204" pitchFamily="34" charset="0"/>
                <a:cs typeface="Arial" panose="020B0604020202020204" pitchFamily="34" charset="0"/>
              </a:rPr>
              <a:t>Does anyone have any personal examples of drills they</a:t>
            </a:r>
            <a:r>
              <a:rPr lang="en-US" sz="1200" baseline="0" dirty="0">
                <a:latin typeface="Arial" panose="020B0604020202020204" pitchFamily="34" charset="0"/>
                <a:cs typeface="Arial" panose="020B0604020202020204" pitchFamily="34" charset="0"/>
              </a:rPr>
              <a:t> use</a:t>
            </a:r>
            <a:r>
              <a:rPr lang="en-US" sz="1200" dirty="0">
                <a:latin typeface="Arial" panose="020B0604020202020204" pitchFamily="34" charset="0"/>
                <a:cs typeface="Arial" panose="020B0604020202020204" pitchFamily="34" charset="0"/>
              </a:rPr>
              <a:t>?</a:t>
            </a:r>
          </a:p>
          <a:p>
            <a:pPr>
              <a:defRPr/>
            </a:pPr>
            <a:endParaRPr lang="en-US" sz="1200" dirty="0">
              <a:latin typeface="Arial" panose="020B0604020202020204" pitchFamily="34" charset="0"/>
              <a:cs typeface="Arial" panose="020B0604020202020204" pitchFamily="34" charset="0"/>
            </a:endParaRPr>
          </a:p>
          <a:p>
            <a:pPr>
              <a:defRPr/>
            </a:pPr>
            <a:r>
              <a:rPr lang="en-US" sz="1200" dirty="0">
                <a:latin typeface="Arial" panose="020B0604020202020204" pitchFamily="34" charset="0"/>
                <a:cs typeface="Arial" panose="020B0604020202020204" pitchFamily="34" charset="0"/>
              </a:rPr>
              <a:t>---------------</a:t>
            </a:r>
          </a:p>
          <a:p>
            <a:pPr>
              <a:defRPr/>
            </a:pPr>
            <a:r>
              <a:rPr lang="en-US" sz="1200" dirty="0">
                <a:latin typeface="Arial" panose="020B0604020202020204" pitchFamily="34" charset="0"/>
                <a:cs typeface="Arial" panose="020B0604020202020204" pitchFamily="34" charset="0"/>
              </a:rPr>
              <a:t> </a:t>
            </a:r>
          </a:p>
          <a:p>
            <a:pPr defTabSz="931774">
              <a:defRPr/>
            </a:pPr>
            <a:r>
              <a:rPr lang="en-US" sz="1200" i="1" dirty="0">
                <a:latin typeface="Arial" panose="020B0604020202020204" pitchFamily="34" charset="0"/>
                <a:cs typeface="Arial" panose="020B0604020202020204" pitchFamily="34" charset="0"/>
              </a:rPr>
              <a:t>(Mayo Clinic Staff, 2011)</a:t>
            </a:r>
          </a:p>
          <a:p>
            <a:endParaRPr lang="en-US" dirty="0"/>
          </a:p>
        </p:txBody>
      </p:sp>
      <p:sp>
        <p:nvSpPr>
          <p:cNvPr id="4" name="Slide Number Placeholder 3"/>
          <p:cNvSpPr>
            <a:spLocks noGrp="1"/>
          </p:cNvSpPr>
          <p:nvPr>
            <p:ph type="sldNum" sz="quarter" idx="5"/>
          </p:nvPr>
        </p:nvSpPr>
        <p:spPr/>
        <p:txBody>
          <a:bodyPr/>
          <a:lstStyle/>
          <a:p>
            <a:fld id="{5B8447C6-B4B3-5044-8EC1-E2EFD9CC43CB}" type="slidenum">
              <a:rPr lang="en-US" smtClean="0"/>
              <a:t>20</a:t>
            </a:fld>
            <a:endParaRPr lang="en-US"/>
          </a:p>
        </p:txBody>
      </p:sp>
    </p:spTree>
    <p:extLst>
      <p:ext uri="{BB962C8B-B14F-4D97-AF65-F5344CB8AC3E}">
        <p14:creationId xmlns:p14="http://schemas.microsoft.com/office/powerpoint/2010/main" val="1363731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200" dirty="0">
                <a:latin typeface="Arial" panose="020B0604020202020204" pitchFamily="34" charset="0"/>
                <a:cs typeface="Arial" panose="020B0604020202020204" pitchFamily="34" charset="0"/>
              </a:rPr>
              <a:t>Last session, we left with </a:t>
            </a:r>
            <a:r>
              <a:rPr lang="en-US" sz="1200" baseline="0" dirty="0">
                <a:latin typeface="Arial" panose="020B0604020202020204" pitchFamily="34" charset="0"/>
                <a:cs typeface="Arial" panose="020B0604020202020204" pitchFamily="34" charset="0"/>
              </a:rPr>
              <a:t>”Brainwork” assignments. How did this go for everyone? </a:t>
            </a:r>
          </a:p>
          <a:p>
            <a:pPr eaLnBrk="1" hangingPunct="1"/>
            <a:endParaRPr lang="en-US" sz="1200" baseline="0" dirty="0">
              <a:latin typeface="Arial" panose="020B0604020202020204" pitchFamily="34" charset="0"/>
              <a:cs typeface="Arial" panose="020B0604020202020204" pitchFamily="34" charset="0"/>
            </a:endParaRPr>
          </a:p>
          <a:p>
            <a:pPr eaLnBrk="1" hangingPunct="1"/>
            <a:r>
              <a:rPr lang="en-US" sz="1200" dirty="0">
                <a:latin typeface="Arial" panose="020B0604020202020204" pitchFamily="34" charset="0"/>
                <a:cs typeface="Arial" panose="020B0604020202020204" pitchFamily="34" charset="0"/>
              </a:rPr>
              <a:t>Before we move on, let’s take a few moments to review our last session. Last</a:t>
            </a:r>
            <a:r>
              <a:rPr lang="en-US" sz="1200" baseline="0" dirty="0">
                <a:latin typeface="Arial" panose="020B0604020202020204" pitchFamily="34" charset="0"/>
                <a:cs typeface="Arial" panose="020B0604020202020204" pitchFamily="34" charset="0"/>
              </a:rPr>
              <a:t> session, we talked about Alzheimer’s disease and dementia. We learned that it is not a “normal” part of aging, and we talked about the importance of keeping our brains sharp with consistent exercise and stimulation.</a:t>
            </a:r>
            <a:endParaRPr lang="en-US" sz="1200" dirty="0">
              <a:latin typeface="Arial" panose="020B0604020202020204" pitchFamily="34" charset="0"/>
              <a:cs typeface="Arial" panose="020B0604020202020204" pitchFamily="34" charset="0"/>
            </a:endParaRPr>
          </a:p>
          <a:p>
            <a:pPr eaLnBrk="1" hangingPunct="1">
              <a:lnSpc>
                <a:spcPct val="80000"/>
              </a:lnSpc>
            </a:pPr>
            <a:endParaRPr lang="en-US" sz="900" baseline="0" dirty="0"/>
          </a:p>
          <a:p>
            <a:pPr eaLnBrk="1" hangingPunct="1">
              <a:lnSpc>
                <a:spcPct val="80000"/>
              </a:lnSpc>
            </a:pPr>
            <a:endParaRPr lang="en-US" sz="900" i="1" dirty="0"/>
          </a:p>
          <a:p>
            <a:pPr eaLnBrk="1" hangingPunct="1"/>
            <a:endParaRPr lang="en-US" dirty="0"/>
          </a:p>
        </p:txBody>
      </p:sp>
      <p:sp>
        <p:nvSpPr>
          <p:cNvPr id="4" name="Slide Number Placeholder 3"/>
          <p:cNvSpPr>
            <a:spLocks noGrp="1"/>
          </p:cNvSpPr>
          <p:nvPr>
            <p:ph type="sldNum" sz="quarter" idx="5"/>
          </p:nvPr>
        </p:nvSpPr>
        <p:spPr/>
        <p:txBody>
          <a:bodyPr/>
          <a:lstStyle/>
          <a:p>
            <a:fld id="{5B8447C6-B4B3-5044-8EC1-E2EFD9CC43CB}" type="slidenum">
              <a:rPr lang="en-US" smtClean="0"/>
              <a:t>3</a:t>
            </a:fld>
            <a:endParaRPr lang="en-US"/>
          </a:p>
        </p:txBody>
      </p:sp>
    </p:spTree>
    <p:extLst>
      <p:ext uri="{BB962C8B-B14F-4D97-AF65-F5344CB8AC3E}">
        <p14:creationId xmlns:p14="http://schemas.microsoft.com/office/powerpoint/2010/main" val="1507005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Organization and de-cluttering is a way to set up your environment for memory success. Having “memory places” for important items will help you become more efficient. Having less clutter encourages you to have systems for storage and in turn helps you remember where you put things. If there is less clutter around you, you’re more likely to retain information because you are less distracted and will be able to focus on what’s in front of you.  </a:t>
            </a:r>
          </a:p>
          <a:p>
            <a:endParaRPr lang="en-US" sz="1200" i="1" dirty="0">
              <a:latin typeface="Arial" panose="020B0604020202020204" pitchFamily="34" charset="0"/>
              <a:cs typeface="Arial" panose="020B0604020202020204" pitchFamily="34" charset="0"/>
            </a:endParaRPr>
          </a:p>
          <a:p>
            <a:r>
              <a:rPr lang="en-US" sz="1200" i="1" dirty="0">
                <a:latin typeface="Arial" panose="020B0604020202020204" pitchFamily="34" charset="0"/>
                <a:cs typeface="Arial" panose="020B0604020202020204" pitchFamily="34" charset="0"/>
              </a:rPr>
              <a:t>QUESTION: What is one thing you can do today to reduce</a:t>
            </a:r>
            <a:r>
              <a:rPr lang="en-US" sz="1200" i="1" baseline="0" dirty="0">
                <a:latin typeface="Arial" panose="020B0604020202020204" pitchFamily="34" charset="0"/>
                <a:cs typeface="Arial" panose="020B0604020202020204" pitchFamily="34" charset="0"/>
              </a:rPr>
              <a:t> clutter in your life?</a:t>
            </a:r>
            <a:endParaRPr lang="en-US" sz="1200" i="1"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a:t>
            </a:r>
          </a:p>
          <a:p>
            <a:endParaRPr lang="en-US" sz="1200" dirty="0">
              <a:latin typeface="Arial" panose="020B0604020202020204" pitchFamily="34" charset="0"/>
              <a:cs typeface="Arial" panose="020B0604020202020204" pitchFamily="34" charset="0"/>
            </a:endParaRPr>
          </a:p>
          <a:p>
            <a:pPr defTabSz="931774">
              <a:defRPr/>
            </a:pPr>
            <a:r>
              <a:rPr lang="en-US" sz="1200" i="1" dirty="0">
                <a:latin typeface="Arial" panose="020B0604020202020204" pitchFamily="34" charset="0"/>
                <a:cs typeface="Arial" panose="020B0604020202020204" pitchFamily="34" charset="0"/>
              </a:rPr>
              <a:t>(Mayo Clinic Staff, 2011)</a:t>
            </a:r>
          </a:p>
          <a:p>
            <a:r>
              <a:rPr lang="en-US" sz="1200" i="1" dirty="0">
                <a:latin typeface="Arial" panose="020B0604020202020204" pitchFamily="34" charset="0"/>
                <a:cs typeface="Arial" panose="020B0604020202020204" pitchFamily="34" charset="0"/>
              </a:rPr>
              <a:t>(Nelson, 2005)</a:t>
            </a:r>
          </a:p>
          <a:p>
            <a:pPr defTabSz="931774">
              <a:defRPr/>
            </a:pPr>
            <a:r>
              <a:rPr lang="en-US" sz="1200" i="1" dirty="0">
                <a:latin typeface="Arial" panose="020B0604020202020204" pitchFamily="34" charset="0"/>
                <a:cs typeface="Arial" panose="020B0604020202020204" pitchFamily="34" charset="0"/>
              </a:rPr>
              <a:t>(Small, 2002)</a:t>
            </a:r>
          </a:p>
          <a:p>
            <a:pPr eaLnBrk="1" hangingPunct="1"/>
            <a:endParaRPr lang="en-US" dirty="0"/>
          </a:p>
        </p:txBody>
      </p:sp>
      <p:sp>
        <p:nvSpPr>
          <p:cNvPr id="4" name="Slide Number Placeholder 3"/>
          <p:cNvSpPr>
            <a:spLocks noGrp="1"/>
          </p:cNvSpPr>
          <p:nvPr>
            <p:ph type="sldNum" sz="quarter" idx="5"/>
          </p:nvPr>
        </p:nvSpPr>
        <p:spPr/>
        <p:txBody>
          <a:bodyPr/>
          <a:lstStyle/>
          <a:p>
            <a:fld id="{5B8447C6-B4B3-5044-8EC1-E2EFD9CC43CB}" type="slidenum">
              <a:rPr lang="en-US" smtClean="0"/>
              <a:t>21</a:t>
            </a:fld>
            <a:endParaRPr lang="en-US"/>
          </a:p>
        </p:txBody>
      </p:sp>
    </p:spTree>
    <p:extLst>
      <p:ext uri="{BB962C8B-B14F-4D97-AF65-F5344CB8AC3E}">
        <p14:creationId xmlns:p14="http://schemas.microsoft.com/office/powerpoint/2010/main" val="7475755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200" dirty="0">
                <a:latin typeface="Arial" panose="020B0604020202020204" pitchFamily="34" charset="0"/>
                <a:cs typeface="Arial" panose="020B0604020202020204" pitchFamily="34" charset="0"/>
              </a:rPr>
              <a:t>We have just discussed many internal and external memory aids. Here are some more tips for maximizing your memory potential.  </a:t>
            </a:r>
          </a:p>
          <a:p>
            <a:pPr eaLnBrk="1" hangingPunct="1"/>
            <a:endParaRPr lang="en-US" sz="1200" dirty="0">
              <a:latin typeface="Arial" panose="020B0604020202020204" pitchFamily="34" charset="0"/>
              <a:cs typeface="Arial" panose="020B0604020202020204" pitchFamily="34" charset="0"/>
            </a:endParaRPr>
          </a:p>
          <a:p>
            <a:pPr eaLnBrk="1" hangingPunct="1"/>
            <a:r>
              <a:rPr lang="en-US" sz="1200" dirty="0">
                <a:latin typeface="Arial" panose="020B0604020202020204" pitchFamily="34" charset="0"/>
                <a:cs typeface="Arial" panose="020B0604020202020204" pitchFamily="34" charset="0"/>
              </a:rPr>
              <a:t>A web article suggests, “Using your whole mind to remember!” Let’s take a look at some of these helpful tips…</a:t>
            </a:r>
          </a:p>
          <a:p>
            <a:pPr marL="182880" indent="-182880" eaLnBrk="1" hangingPunct="1">
              <a:buFontTx/>
              <a:buChar char="•"/>
            </a:pPr>
            <a:r>
              <a:rPr lang="en-US" sz="1200" dirty="0">
                <a:latin typeface="Arial" panose="020B0604020202020204" pitchFamily="34" charset="0"/>
                <a:cs typeface="Arial" panose="020B0604020202020204" pitchFamily="34" charset="0"/>
              </a:rPr>
              <a:t>Sometimes transferring language and numbers into images can help the recall process. Remember, try to think outside the box! Our minds get bogged down with numbers, letters</a:t>
            </a:r>
            <a:r>
              <a:rPr lang="en-US" sz="1200" baseline="0" dirty="0">
                <a:latin typeface="Arial" panose="020B0604020202020204" pitchFamily="34" charset="0"/>
                <a:cs typeface="Arial" panose="020B0604020202020204" pitchFamily="34" charset="0"/>
              </a:rPr>
              <a:t> and</a:t>
            </a:r>
            <a:r>
              <a:rPr lang="en-US" sz="1200" dirty="0">
                <a:latin typeface="Arial" panose="020B0604020202020204" pitchFamily="34" charset="0"/>
                <a:cs typeface="Arial" panose="020B0604020202020204" pitchFamily="34" charset="0"/>
              </a:rPr>
              <a:t> words, so try associating them with a striking image.</a:t>
            </a:r>
          </a:p>
          <a:p>
            <a:pPr marL="182880" indent="-182880" eaLnBrk="1" hangingPunct="1">
              <a:buFontTx/>
              <a:buChar char="•"/>
            </a:pPr>
            <a:r>
              <a:rPr lang="en-US" sz="1200" dirty="0">
                <a:latin typeface="Arial" panose="020B0604020202020204" pitchFamily="34" charset="0"/>
                <a:cs typeface="Arial" panose="020B0604020202020204" pitchFamily="34" charset="0"/>
              </a:rPr>
              <a:t>It is better to use positive, happy images when trying to remember things, especially people and names. Physiological studies suggest that the brain tends to block out unpleasant images. </a:t>
            </a:r>
          </a:p>
          <a:p>
            <a:pPr marL="182880" indent="-182880" eaLnBrk="1" hangingPunct="1">
              <a:buFontTx/>
              <a:buChar char="•"/>
            </a:pPr>
            <a:r>
              <a:rPr lang="en-US" sz="1200" dirty="0">
                <a:latin typeface="Arial" panose="020B0604020202020204" pitchFamily="34" charset="0"/>
                <a:cs typeface="Arial" panose="020B0604020202020204" pitchFamily="34" charset="0"/>
              </a:rPr>
              <a:t>Give your images color, dimension and movement. Adding animation to inanimate items can allow those images to stick out in your memory. </a:t>
            </a:r>
          </a:p>
          <a:p>
            <a:pPr marL="182880" indent="-182880" eaLnBrk="1" hangingPunct="1">
              <a:buFontTx/>
              <a:buChar char="•"/>
            </a:pPr>
            <a:r>
              <a:rPr lang="en-US" sz="1200" dirty="0">
                <a:latin typeface="Arial" panose="020B0604020202020204" pitchFamily="34" charset="0"/>
                <a:cs typeface="Arial" panose="020B0604020202020204" pitchFamily="34" charset="0"/>
              </a:rPr>
              <a:t>It’s okay to slightly exaggerate details in order to register and retain them. Of course, while we use the strategy of exaggeration to register information, we want to make sure when we retrieve it, it is remembered accurately. </a:t>
            </a:r>
          </a:p>
          <a:p>
            <a:pPr marL="182880" indent="-182880" eaLnBrk="1" hangingPunct="1">
              <a:buFontTx/>
              <a:buChar char="•"/>
            </a:pPr>
            <a:r>
              <a:rPr lang="en-US" sz="1200" dirty="0">
                <a:latin typeface="Arial" panose="020B0604020202020204" pitchFamily="34" charset="0"/>
                <a:cs typeface="Arial" panose="020B0604020202020204" pitchFamily="34" charset="0"/>
              </a:rPr>
              <a:t>Humor works! </a:t>
            </a:r>
            <a:r>
              <a:rPr lang="en-US" sz="1200" dirty="0">
                <a:solidFill>
                  <a:srgbClr val="333333"/>
                </a:solidFill>
                <a:latin typeface="Arial" panose="020B0604020202020204" pitchFamily="34" charset="0"/>
                <a:cs typeface="Arial" panose="020B0604020202020204" pitchFamily="34" charset="0"/>
              </a:rPr>
              <a:t>Adding pleasant emotion to something you’re trying to remember increases your chances of actually remembering it.</a:t>
            </a:r>
            <a:r>
              <a:rPr lang="en-US" sz="1200" dirty="0">
                <a:latin typeface="Arial" panose="020B0604020202020204" pitchFamily="34" charset="0"/>
                <a:cs typeface="Arial" panose="020B0604020202020204" pitchFamily="34" charset="0"/>
              </a:rPr>
              <a:t> Unusual and silly things have a more lasting impression on our brain than normal things.</a:t>
            </a:r>
          </a:p>
          <a:p>
            <a:pPr eaLnBrk="1" hangingPunct="1"/>
            <a:endParaRPr lang="en-US" sz="1200" dirty="0">
              <a:latin typeface="Arial" panose="020B0604020202020204" pitchFamily="34" charset="0"/>
              <a:cs typeface="Arial" panose="020B0604020202020204" pitchFamily="34" charset="0"/>
            </a:endParaRPr>
          </a:p>
          <a:p>
            <a:pPr eaLnBrk="1" hangingPunct="1"/>
            <a:r>
              <a:rPr lang="en-US" sz="1200" dirty="0">
                <a:latin typeface="Arial" panose="020B0604020202020204" pitchFamily="34" charset="0"/>
                <a:cs typeface="Arial" panose="020B0604020202020204" pitchFamily="34" charset="0"/>
              </a:rPr>
              <a:t>---------------</a:t>
            </a:r>
          </a:p>
          <a:p>
            <a:pPr eaLnBrk="1" hangingPunct="1"/>
            <a:endParaRPr lang="en-US" sz="1200" dirty="0">
              <a:latin typeface="Arial" panose="020B0604020202020204" pitchFamily="34" charset="0"/>
              <a:cs typeface="Arial" panose="020B0604020202020204" pitchFamily="34" charset="0"/>
            </a:endParaRPr>
          </a:p>
          <a:p>
            <a:pPr eaLnBrk="1" hangingPunct="1"/>
            <a:r>
              <a:rPr lang="en-US" sz="1200" i="1" dirty="0">
                <a:latin typeface="Arial" panose="020B0604020202020204" pitchFamily="34" charset="0"/>
                <a:cs typeface="Arial" panose="020B0604020202020204" pitchFamily="34" charset="0"/>
              </a:rPr>
              <a:t>(The Brain Train, 2007)</a:t>
            </a:r>
          </a:p>
          <a:p>
            <a:pPr eaLnBrk="1" hangingPunct="1"/>
            <a:endParaRPr lang="en-US" dirty="0"/>
          </a:p>
        </p:txBody>
      </p:sp>
      <p:sp>
        <p:nvSpPr>
          <p:cNvPr id="4" name="Slide Number Placeholder 3"/>
          <p:cNvSpPr>
            <a:spLocks noGrp="1"/>
          </p:cNvSpPr>
          <p:nvPr>
            <p:ph type="sldNum" sz="quarter" idx="5"/>
          </p:nvPr>
        </p:nvSpPr>
        <p:spPr/>
        <p:txBody>
          <a:bodyPr/>
          <a:lstStyle/>
          <a:p>
            <a:fld id="{5B8447C6-B4B3-5044-8EC1-E2EFD9CC43CB}" type="slidenum">
              <a:rPr lang="en-US" smtClean="0"/>
              <a:t>22</a:t>
            </a:fld>
            <a:endParaRPr lang="en-US"/>
          </a:p>
        </p:txBody>
      </p:sp>
    </p:spTree>
    <p:extLst>
      <p:ext uri="{BB962C8B-B14F-4D97-AF65-F5344CB8AC3E}">
        <p14:creationId xmlns:p14="http://schemas.microsoft.com/office/powerpoint/2010/main" val="4205797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Arial" panose="020B0604020202020204" pitchFamily="34" charset="0"/>
                <a:cs typeface="Arial" panose="020B0604020202020204" pitchFamily="34" charset="0"/>
              </a:rPr>
              <a:t>For our next session, we’re going to add onto our existing brainwork. It’s time to put into practice the organization strategies we learned during today’s session. </a:t>
            </a:r>
            <a:r>
              <a:rPr lang="en-US" dirty="0">
                <a:latin typeface="Arial" panose="020B0604020202020204" pitchFamily="34" charset="0"/>
                <a:cs typeface="Arial" panose="020B0604020202020204" pitchFamily="34" charset="0"/>
              </a:rPr>
              <a:t>Try doing one thing to de-clutter your life and make your environment less distracting. Notice what kind</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of changes you feel in your memory</a:t>
            </a:r>
            <a:r>
              <a:rPr lang="en-US" baseline="0" dirty="0">
                <a:latin typeface="Arial" panose="020B0604020202020204" pitchFamily="34" charset="0"/>
                <a:cs typeface="Arial" panose="020B0604020202020204" pitchFamily="34" charset="0"/>
              </a:rPr>
              <a:t> and overall well-being and be ready to talk about these changes at our next session!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For homework, use your homonym skills to complete this crossword. </a:t>
            </a:r>
          </a:p>
          <a:p>
            <a:endParaRPr lang="en-US" baseline="0" dirty="0">
              <a:latin typeface="Arial" panose="020B0604020202020204" pitchFamily="34" charset="0"/>
              <a:cs typeface="Arial" panose="020B0604020202020204" pitchFamily="34" charset="0"/>
            </a:endParaRPr>
          </a:p>
          <a:p>
            <a:r>
              <a:rPr lang="en-US" i="1" baseline="0" dirty="0">
                <a:latin typeface="Arial" panose="020B0604020202020204" pitchFamily="34" charset="0"/>
                <a:cs typeface="Arial" panose="020B0604020202020204" pitchFamily="34" charset="0"/>
              </a:rPr>
              <a:t>[Facilitator: hand out Brain work: Homonym Crossword]</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Thanks for being here today. I have enjoyed all of your contributions to</a:t>
            </a:r>
            <a:r>
              <a:rPr lang="en-US" baseline="0" dirty="0">
                <a:latin typeface="Arial" panose="020B0604020202020204" pitchFamily="34" charset="0"/>
                <a:cs typeface="Arial" panose="020B0604020202020204" pitchFamily="34" charset="0"/>
              </a:rPr>
              <a:t> our learning and discussions</a:t>
            </a:r>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[Facilitator should pass out any related articles for class to read over the next session. Remind class of next meeting and to bring his/her </a:t>
            </a:r>
            <a:r>
              <a:rPr lang="en-US" i="1" dirty="0" err="1">
                <a:latin typeface="Arial" panose="020B0604020202020204" pitchFamily="34" charset="0"/>
                <a:cs typeface="Arial" panose="020B0604020202020204" pitchFamily="34" charset="0"/>
              </a:rPr>
              <a:t>Neurobics</a:t>
            </a:r>
            <a:r>
              <a:rPr lang="en-US" i="1" dirty="0">
                <a:latin typeface="Arial" panose="020B0604020202020204" pitchFamily="34" charset="0"/>
                <a:cs typeface="Arial" panose="020B0604020202020204" pitchFamily="34" charset="0"/>
              </a:rPr>
              <a:t> folders.]</a:t>
            </a:r>
          </a:p>
          <a:p>
            <a:pPr eaLnBrk="1" hangingPunct="1"/>
            <a:endParaRPr lang="en-US" dirty="0"/>
          </a:p>
        </p:txBody>
      </p:sp>
      <p:sp>
        <p:nvSpPr>
          <p:cNvPr id="4" name="Slide Number Placeholder 3"/>
          <p:cNvSpPr>
            <a:spLocks noGrp="1"/>
          </p:cNvSpPr>
          <p:nvPr>
            <p:ph type="sldNum" sz="quarter" idx="5"/>
          </p:nvPr>
        </p:nvSpPr>
        <p:spPr/>
        <p:txBody>
          <a:bodyPr/>
          <a:lstStyle/>
          <a:p>
            <a:fld id="{5B8447C6-B4B3-5044-8EC1-E2EFD9CC43CB}" type="slidenum">
              <a:rPr lang="en-US" smtClean="0"/>
              <a:t>23</a:t>
            </a:fld>
            <a:endParaRPr lang="en-US"/>
          </a:p>
        </p:txBody>
      </p:sp>
    </p:spTree>
    <p:extLst>
      <p:ext uri="{BB962C8B-B14F-4D97-AF65-F5344CB8AC3E}">
        <p14:creationId xmlns:p14="http://schemas.microsoft.com/office/powerpoint/2010/main" val="40359354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latin typeface="Arial" panose="020B0604020202020204" pitchFamily="34" charset="0"/>
                <a:cs typeface="Arial" panose="020B0604020202020204" pitchFamily="34" charset="0"/>
              </a:rPr>
              <a:t>Now that we’ve discussed some external and internal strategies that might improve our registering, retaining or retrieving, we’re going to talk about something many of us struggle with: name recollection.</a:t>
            </a:r>
          </a:p>
          <a:p>
            <a:endParaRPr lang="en-US" dirty="0"/>
          </a:p>
        </p:txBody>
      </p:sp>
      <p:sp>
        <p:nvSpPr>
          <p:cNvPr id="4" name="Slide Number Placeholder 3"/>
          <p:cNvSpPr>
            <a:spLocks noGrp="1"/>
          </p:cNvSpPr>
          <p:nvPr>
            <p:ph type="sldNum" sz="quarter" idx="5"/>
          </p:nvPr>
        </p:nvSpPr>
        <p:spPr/>
        <p:txBody>
          <a:bodyPr/>
          <a:lstStyle/>
          <a:p>
            <a:fld id="{5B8447C6-B4B3-5044-8EC1-E2EFD9CC43CB}" type="slidenum">
              <a:rPr lang="en-US" smtClean="0"/>
              <a:t>24</a:t>
            </a:fld>
            <a:endParaRPr lang="en-US"/>
          </a:p>
        </p:txBody>
      </p:sp>
    </p:spTree>
    <p:extLst>
      <p:ext uri="{BB962C8B-B14F-4D97-AF65-F5344CB8AC3E}">
        <p14:creationId xmlns:p14="http://schemas.microsoft.com/office/powerpoint/2010/main" val="4845034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latin typeface="Arial" panose="020B0604020202020204" pitchFamily="34" charset="0"/>
                <a:cs typeface="Arial" panose="020B0604020202020204" pitchFamily="34" charset="0"/>
              </a:rPr>
              <a:t>(Facilitator: Use this slide to feature additional</a:t>
            </a:r>
            <a:r>
              <a:rPr lang="en-US" b="0" i="1" baseline="0" dirty="0">
                <a:latin typeface="Arial" panose="020B0604020202020204" pitchFamily="34" charset="0"/>
                <a:cs typeface="Arial" panose="020B0604020202020204" pitchFamily="34" charset="0"/>
              </a:rPr>
              <a:t> brain fitness</a:t>
            </a:r>
            <a:r>
              <a:rPr lang="en-US" b="0" i="1" dirty="0">
                <a:latin typeface="Arial" panose="020B0604020202020204" pitchFamily="34" charset="0"/>
                <a:cs typeface="Arial" panose="020B0604020202020204" pitchFamily="34" charset="0"/>
              </a:rPr>
              <a:t> programs/opportunities within</a:t>
            </a:r>
            <a:r>
              <a:rPr lang="en-US" b="0" i="1" baseline="0" dirty="0">
                <a:latin typeface="Arial" panose="020B0604020202020204" pitchFamily="34" charset="0"/>
                <a:cs typeface="Arial" panose="020B0604020202020204" pitchFamily="34" charset="0"/>
              </a:rPr>
              <a:t> your organization</a:t>
            </a:r>
            <a:r>
              <a:rPr lang="en-US" b="0" i="1" dirty="0">
                <a:latin typeface="Arial" panose="020B0604020202020204" pitchFamily="34" charset="0"/>
                <a:cs typeface="Arial" panose="020B0604020202020204" pitchFamily="34" charset="0"/>
              </a:rPr>
              <a:t>.)</a:t>
            </a:r>
          </a:p>
          <a:p>
            <a:endParaRPr lang="en-US" b="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Please see Dr. Rob’s Cognitive Connections for ready-to-use brain fitness exercises for individuals and groups.</a:t>
            </a:r>
            <a:endParaRPr lang="en-US" b="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B8447C6-B4B3-5044-8EC1-E2EFD9CC43CB}" type="slidenum">
              <a:rPr lang="en-US" smtClean="0"/>
              <a:t>25</a:t>
            </a:fld>
            <a:endParaRPr lang="en-US"/>
          </a:p>
        </p:txBody>
      </p:sp>
    </p:spTree>
    <p:extLst>
      <p:ext uri="{BB962C8B-B14F-4D97-AF65-F5344CB8AC3E}">
        <p14:creationId xmlns:p14="http://schemas.microsoft.com/office/powerpoint/2010/main" val="758383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r>
              <a:rPr lang="en-US" sz="1200" dirty="0">
                <a:latin typeface="Arial" panose="020B0604020202020204" pitchFamily="34" charset="0"/>
                <a:cs typeface="Arial" panose="020B0604020202020204" pitchFamily="34" charset="0"/>
              </a:rPr>
              <a:t>Let’s move on to today’s objectives.</a:t>
            </a:r>
          </a:p>
          <a:p>
            <a:pPr marL="232943" indent="-232943"/>
            <a:endParaRPr lang="en-US" sz="1200" dirty="0">
              <a:latin typeface="Arial" panose="020B0604020202020204" pitchFamily="34" charset="0"/>
              <a:cs typeface="Arial" panose="020B0604020202020204" pitchFamily="34" charset="0"/>
            </a:endParaRPr>
          </a:p>
          <a:p>
            <a:pPr marL="232943" indent="-232943"/>
            <a:r>
              <a:rPr lang="en-US" sz="1200" dirty="0">
                <a:latin typeface="Arial" panose="020B0604020202020204" pitchFamily="34" charset="0"/>
                <a:cs typeface="Arial" panose="020B0604020202020204" pitchFamily="34" charset="0"/>
              </a:rPr>
              <a:t>Understanding enough about </a:t>
            </a:r>
            <a:r>
              <a:rPr lang="en-US" sz="1200" i="1" dirty="0">
                <a:latin typeface="Arial" panose="020B0604020202020204" pitchFamily="34" charset="0"/>
                <a:cs typeface="Arial" panose="020B0604020202020204" pitchFamily="34" charset="0"/>
              </a:rPr>
              <a:t>how</a:t>
            </a:r>
            <a:r>
              <a:rPr lang="en-US" sz="1200" dirty="0">
                <a:latin typeface="Arial" panose="020B0604020202020204" pitchFamily="34" charset="0"/>
                <a:cs typeface="Arial" panose="020B0604020202020204" pitchFamily="34" charset="0"/>
              </a:rPr>
              <a:t> our memory operates leads us to the question of </a:t>
            </a:r>
            <a:r>
              <a:rPr lang="en-US" sz="1200" i="0" dirty="0">
                <a:latin typeface="Arial" panose="020B0604020202020204" pitchFamily="34" charset="0"/>
                <a:cs typeface="Arial" panose="020B0604020202020204" pitchFamily="34" charset="0"/>
              </a:rPr>
              <a:t>how</a:t>
            </a:r>
            <a:r>
              <a:rPr lang="en-US" sz="1200" i="1" dirty="0">
                <a:latin typeface="Arial" panose="020B0604020202020204" pitchFamily="34" charset="0"/>
                <a:cs typeface="Arial" panose="020B0604020202020204" pitchFamily="34" charset="0"/>
              </a:rPr>
              <a:t> we </a:t>
            </a:r>
            <a:r>
              <a:rPr lang="en-US" sz="1200" dirty="0">
                <a:latin typeface="Arial" panose="020B0604020202020204" pitchFamily="34" charset="0"/>
                <a:cs typeface="Arial" panose="020B0604020202020204" pitchFamily="34" charset="0"/>
              </a:rPr>
              <a:t>can </a:t>
            </a:r>
            <a:r>
              <a:rPr lang="en-US" sz="1200" i="1" dirty="0">
                <a:latin typeface="Arial" panose="020B0604020202020204" pitchFamily="34" charset="0"/>
                <a:cs typeface="Arial" panose="020B0604020202020204" pitchFamily="34" charset="0"/>
              </a:rPr>
              <a:t>improve</a:t>
            </a:r>
            <a:r>
              <a:rPr lang="en-US" sz="1200" dirty="0">
                <a:latin typeface="Arial" panose="020B0604020202020204" pitchFamily="34" charset="0"/>
                <a:cs typeface="Arial" panose="020B0604020202020204" pitchFamily="34" charset="0"/>
              </a:rPr>
              <a:t> our memory, whether it’s through the registering, retaining or retrieving process of our memory.</a:t>
            </a:r>
          </a:p>
          <a:p>
            <a:pPr marL="232943" indent="-232943"/>
            <a:endParaRPr lang="en-US" sz="1200" dirty="0">
              <a:latin typeface="Arial" panose="020B0604020202020204" pitchFamily="34" charset="0"/>
              <a:cs typeface="Arial" panose="020B0604020202020204" pitchFamily="34" charset="0"/>
            </a:endParaRPr>
          </a:p>
          <a:p>
            <a:pPr marL="232943" indent="-232943"/>
            <a:r>
              <a:rPr lang="en-US" sz="1200" dirty="0">
                <a:latin typeface="Arial" panose="020B0604020202020204" pitchFamily="34" charset="0"/>
                <a:cs typeface="Arial" panose="020B0604020202020204" pitchFamily="34" charset="0"/>
              </a:rPr>
              <a:t>Today our objectives are:</a:t>
            </a:r>
          </a:p>
          <a:p>
            <a:pPr marL="232943" indent="-232943">
              <a:buFontTx/>
              <a:buAutoNum type="arabicPeriod"/>
            </a:pPr>
            <a:r>
              <a:rPr lang="en-US" sz="1200" dirty="0">
                <a:latin typeface="Arial" panose="020B0604020202020204" pitchFamily="34" charset="0"/>
                <a:cs typeface="Arial" panose="020B0604020202020204" pitchFamily="34" charset="0"/>
              </a:rPr>
              <a:t>To formally identify what memory strategies are. We all perform some sort of memory strategy everyday; however, it usually happens so automatically that we are not aware of it.</a:t>
            </a:r>
          </a:p>
          <a:p>
            <a:pPr marL="232943" indent="-232943">
              <a:buFontTx/>
              <a:buAutoNum type="arabicPeriod"/>
            </a:pPr>
            <a:r>
              <a:rPr lang="en-US" sz="1200" dirty="0">
                <a:latin typeface="Arial" panose="020B0604020202020204" pitchFamily="34" charset="0"/>
                <a:cs typeface="Arial" panose="020B0604020202020204" pitchFamily="34" charset="0"/>
              </a:rPr>
              <a:t>We will introduce two categories of memory strategies: internal and external. Each category has numerous types of strategies that can help us have a more efficient and effective memory. We’ll touch on some common ones today.</a:t>
            </a:r>
          </a:p>
          <a:p>
            <a:pPr marL="232943" marR="0" indent="-232943" algn="l" defTabSz="914400" rtl="0" eaLnBrk="1" fontAlgn="auto" latinLnBrk="0" hangingPunct="1">
              <a:lnSpc>
                <a:spcPct val="100000"/>
              </a:lnSpc>
              <a:spcBef>
                <a:spcPts val="0"/>
              </a:spcBef>
              <a:spcAft>
                <a:spcPts val="0"/>
              </a:spcAft>
              <a:buClrTx/>
              <a:buSzTx/>
              <a:buFontTx/>
              <a:buAutoNum type="arabicPeriod"/>
              <a:tabLst/>
              <a:defRPr/>
            </a:pPr>
            <a:r>
              <a:rPr lang="en-US" sz="1200" dirty="0">
                <a:latin typeface="Arial" panose="020B0604020202020204" pitchFamily="34" charset="0"/>
                <a:cs typeface="Arial" panose="020B0604020202020204" pitchFamily="34" charset="0"/>
              </a:rPr>
              <a:t>As we mentioned before, the five senses play a vital role in our memory. We’ll do an</a:t>
            </a:r>
            <a:r>
              <a:rPr lang="en-US" sz="1200" baseline="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exercise that will challenge us to use as many of the five senses as possible.</a:t>
            </a:r>
          </a:p>
          <a:p>
            <a:pPr eaLnBrk="1" hangingPunct="1"/>
            <a:endParaRPr lang="en-US" dirty="0"/>
          </a:p>
        </p:txBody>
      </p:sp>
      <p:sp>
        <p:nvSpPr>
          <p:cNvPr id="4" name="Slide Number Placeholder 3"/>
          <p:cNvSpPr>
            <a:spLocks noGrp="1"/>
          </p:cNvSpPr>
          <p:nvPr>
            <p:ph type="sldNum" sz="quarter" idx="5"/>
          </p:nvPr>
        </p:nvSpPr>
        <p:spPr/>
        <p:txBody>
          <a:bodyPr/>
          <a:lstStyle/>
          <a:p>
            <a:fld id="{5B8447C6-B4B3-5044-8EC1-E2EFD9CC43CB}" type="slidenum">
              <a:rPr lang="en-US" smtClean="0"/>
              <a:t>4</a:t>
            </a:fld>
            <a:endParaRPr lang="en-US"/>
          </a:p>
        </p:txBody>
      </p:sp>
    </p:spTree>
    <p:extLst>
      <p:ext uri="{BB962C8B-B14F-4D97-AF65-F5344CB8AC3E}">
        <p14:creationId xmlns:p14="http://schemas.microsoft.com/office/powerpoint/2010/main" val="892220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r>
              <a:rPr lang="en-US" sz="800" dirty="0">
                <a:latin typeface="Arial" panose="020B0604020202020204" pitchFamily="34" charset="0"/>
                <a:cs typeface="Arial" panose="020B0604020202020204" pitchFamily="34" charset="0"/>
              </a:rPr>
              <a:t>Let’s define memory strategies.</a:t>
            </a:r>
          </a:p>
          <a:p>
            <a:pPr eaLnBrk="1" hangingPunct="1">
              <a:lnSpc>
                <a:spcPct val="80000"/>
              </a:lnSpc>
            </a:pPr>
            <a:endParaRPr lang="en-US" sz="800" dirty="0">
              <a:latin typeface="Arial" panose="020B0604020202020204" pitchFamily="34" charset="0"/>
              <a:cs typeface="Arial" panose="020B0604020202020204" pitchFamily="34" charset="0"/>
            </a:endParaRPr>
          </a:p>
          <a:p>
            <a:pPr eaLnBrk="1" hangingPunct="1">
              <a:lnSpc>
                <a:spcPct val="80000"/>
              </a:lnSpc>
            </a:pPr>
            <a:r>
              <a:rPr lang="en-US" sz="800" dirty="0">
                <a:latin typeface="Arial" panose="020B0604020202020204" pitchFamily="34" charset="0"/>
                <a:cs typeface="Arial" panose="020B0604020202020204" pitchFamily="34" charset="0"/>
              </a:rPr>
              <a:t>What do you think of when you hear the terms “memory strategy” or “memory aid”?</a:t>
            </a:r>
          </a:p>
          <a:p>
            <a:pPr eaLnBrk="1" hangingPunct="1">
              <a:lnSpc>
                <a:spcPct val="80000"/>
              </a:lnSpc>
            </a:pPr>
            <a:endParaRPr lang="en-US" sz="800" dirty="0">
              <a:latin typeface="Arial" panose="020B0604020202020204" pitchFamily="34" charset="0"/>
              <a:cs typeface="Arial" panose="020B0604020202020204" pitchFamily="34" charset="0"/>
            </a:endParaRPr>
          </a:p>
          <a:p>
            <a:pPr eaLnBrk="1" hangingPunct="1">
              <a:lnSpc>
                <a:spcPct val="80000"/>
              </a:lnSpc>
            </a:pPr>
            <a:r>
              <a:rPr lang="en-US" sz="800" dirty="0">
                <a:latin typeface="Arial" panose="020B0604020202020204" pitchFamily="34" charset="0"/>
                <a:cs typeface="Arial" panose="020B0604020202020204" pitchFamily="34" charset="0"/>
              </a:rPr>
              <a:t>Put simply, a memory strategy is a technique to improve memory. These strategies include organizational methods and effective learning behaviors. Memory strategies or aids help us remember things more efficiently and effectively.</a:t>
            </a:r>
          </a:p>
          <a:p>
            <a:pPr eaLnBrk="1" hangingPunct="1">
              <a:lnSpc>
                <a:spcPct val="80000"/>
              </a:lnSpc>
            </a:pPr>
            <a:endParaRPr lang="en-US" sz="800" dirty="0">
              <a:latin typeface="Arial" panose="020B0604020202020204" pitchFamily="34" charset="0"/>
              <a:cs typeface="Arial" panose="020B0604020202020204" pitchFamily="34" charset="0"/>
            </a:endParaRPr>
          </a:p>
          <a:p>
            <a:pPr eaLnBrk="1" hangingPunct="1">
              <a:lnSpc>
                <a:spcPct val="80000"/>
              </a:lnSpc>
            </a:pPr>
            <a:r>
              <a:rPr lang="en-US" sz="800" dirty="0">
                <a:latin typeface="Arial" panose="020B0604020202020204" pitchFamily="34" charset="0"/>
                <a:cs typeface="Arial" panose="020B0604020202020204" pitchFamily="34" charset="0"/>
              </a:rPr>
              <a:t>It is important to</a:t>
            </a:r>
            <a:r>
              <a:rPr lang="en-US" sz="800" i="1" dirty="0">
                <a:latin typeface="Arial" panose="020B0604020202020204" pitchFamily="34" charset="0"/>
                <a:cs typeface="Arial" panose="020B0604020202020204" pitchFamily="34" charset="0"/>
              </a:rPr>
              <a:t> </a:t>
            </a:r>
            <a:r>
              <a:rPr lang="en-US" sz="800" dirty="0">
                <a:latin typeface="Arial" panose="020B0604020202020204" pitchFamily="34" charset="0"/>
                <a:cs typeface="Arial" panose="020B0604020202020204" pitchFamily="34" charset="0"/>
              </a:rPr>
              <a:t>keep in mind that these techniques may require extra effort </a:t>
            </a:r>
            <a:r>
              <a:rPr lang="en-US" sz="800" i="1" dirty="0">
                <a:latin typeface="Arial" panose="020B0604020202020204" pitchFamily="34" charset="0"/>
                <a:cs typeface="Arial" panose="020B0604020202020204" pitchFamily="34" charset="0"/>
              </a:rPr>
              <a:t>now</a:t>
            </a:r>
            <a:r>
              <a:rPr lang="en-US" sz="800" dirty="0">
                <a:latin typeface="Arial" panose="020B0604020202020204" pitchFamily="34" charset="0"/>
                <a:cs typeface="Arial" panose="020B0604020202020204" pitchFamily="34" charset="0"/>
              </a:rPr>
              <a:t>, but with time, they will require less effort.</a:t>
            </a:r>
          </a:p>
          <a:p>
            <a:pPr lvl="1" eaLnBrk="1" hangingPunct="1">
              <a:lnSpc>
                <a:spcPct val="80000"/>
              </a:lnSpc>
              <a:buFontTx/>
              <a:buChar char="•"/>
            </a:pPr>
            <a:r>
              <a:rPr lang="en-US" sz="800" dirty="0">
                <a:latin typeface="Arial" panose="020B0604020202020204" pitchFamily="34" charset="0"/>
                <a:cs typeface="Arial" panose="020B0604020202020204" pitchFamily="34" charset="0"/>
              </a:rPr>
              <a:t> The saying holds true, “Practice makes perfect.” Or, more realistically, “Practice increases performance!”</a:t>
            </a:r>
          </a:p>
          <a:p>
            <a:pPr lvl="1" eaLnBrk="1" hangingPunct="1">
              <a:lnSpc>
                <a:spcPct val="80000"/>
              </a:lnSpc>
              <a:buFontTx/>
              <a:buChar char="•"/>
            </a:pPr>
            <a:r>
              <a:rPr lang="en-US" sz="800" dirty="0">
                <a:latin typeface="Arial" panose="020B0604020202020204" pitchFamily="34" charset="0"/>
                <a:cs typeface="Arial" panose="020B0604020202020204" pitchFamily="34" charset="0"/>
              </a:rPr>
              <a:t> For a moment, think of your memory as any other learned behavior, like playing the piano.</a:t>
            </a:r>
          </a:p>
          <a:p>
            <a:pPr lvl="2" eaLnBrk="1" hangingPunct="1">
              <a:lnSpc>
                <a:spcPct val="80000"/>
              </a:lnSpc>
              <a:buFontTx/>
              <a:buChar char="•"/>
            </a:pPr>
            <a:r>
              <a:rPr lang="en-US" sz="800" dirty="0">
                <a:latin typeface="Arial" panose="020B0604020202020204" pitchFamily="34" charset="0"/>
                <a:cs typeface="Arial" panose="020B0604020202020204" pitchFamily="34" charset="0"/>
              </a:rPr>
              <a:t> </a:t>
            </a:r>
            <a:r>
              <a:rPr lang="en-US" sz="800" i="1" dirty="0">
                <a:latin typeface="Arial" panose="020B0604020202020204" pitchFamily="34" charset="0"/>
                <a:cs typeface="Arial" panose="020B0604020202020204" pitchFamily="34" charset="0"/>
              </a:rPr>
              <a:t>Scenario: </a:t>
            </a:r>
            <a:r>
              <a:rPr lang="en-US" sz="800" dirty="0">
                <a:latin typeface="Arial" panose="020B0604020202020204" pitchFamily="34" charset="0"/>
                <a:cs typeface="Arial" panose="020B0604020202020204" pitchFamily="34" charset="0"/>
              </a:rPr>
              <a:t>You begin playing the piano as a child. You take lessons throughout the years, until your busy life takes you away from it. Years later, something sparks your interest in playing the piano again. You sit down to play, and you are a bit surprised that, while you are a little rusty, you can still remember the keys and basics of playing. In comparison to someone who has never played the piano, you are magnificent. Although playing the way you once did will require effort, practice, dedication and confidence, you know you have the skills to do it.</a:t>
            </a:r>
          </a:p>
          <a:p>
            <a:pPr lvl="1" eaLnBrk="1" hangingPunct="1">
              <a:lnSpc>
                <a:spcPct val="80000"/>
              </a:lnSpc>
              <a:buFontTx/>
              <a:buChar char="•"/>
            </a:pPr>
            <a:r>
              <a:rPr lang="en-US" sz="800" dirty="0">
                <a:latin typeface="Arial" panose="020B0604020202020204" pitchFamily="34" charset="0"/>
                <a:cs typeface="Arial" panose="020B0604020202020204" pitchFamily="34" charset="0"/>
              </a:rPr>
              <a:t> The same theory of effort and practice can be applied to your complicated and comprehensive minds. </a:t>
            </a:r>
          </a:p>
          <a:p>
            <a:pPr eaLnBrk="1" hangingPunct="1">
              <a:lnSpc>
                <a:spcPct val="80000"/>
              </a:lnSpc>
              <a:buFontTx/>
              <a:buNone/>
            </a:pPr>
            <a:endParaRPr lang="en-US" sz="800" dirty="0">
              <a:latin typeface="Arial" panose="020B0604020202020204" pitchFamily="34" charset="0"/>
              <a:cs typeface="Arial" panose="020B0604020202020204" pitchFamily="34" charset="0"/>
            </a:endParaRPr>
          </a:p>
          <a:p>
            <a:pPr eaLnBrk="1" hangingPunct="1">
              <a:lnSpc>
                <a:spcPct val="80000"/>
              </a:lnSpc>
              <a:buFontTx/>
              <a:buNone/>
            </a:pPr>
            <a:r>
              <a:rPr lang="en-US" sz="800" i="1" dirty="0">
                <a:latin typeface="Arial" panose="020B0604020202020204" pitchFamily="34" charset="0"/>
                <a:cs typeface="Arial" panose="020B0604020202020204" pitchFamily="34" charset="0"/>
              </a:rPr>
              <a:t>QUESTION: Does anyone have an example of a skill or hobby that took great effort, but eventually became automatic, or even mastered?</a:t>
            </a:r>
          </a:p>
          <a:p>
            <a:pPr eaLnBrk="1" hangingPunct="1">
              <a:lnSpc>
                <a:spcPct val="80000"/>
              </a:lnSpc>
            </a:pPr>
            <a:endParaRPr lang="en-US" dirty="0">
              <a:latin typeface="Arial" panose="020B0604020202020204" pitchFamily="34" charset="0"/>
              <a:cs typeface="Arial" panose="020B0604020202020204" pitchFamily="34" charset="0"/>
            </a:endParaRPr>
          </a:p>
          <a:p>
            <a:pPr eaLnBrk="1" hangingPunct="1">
              <a:lnSpc>
                <a:spcPct val="80000"/>
              </a:lnSpc>
            </a:pPr>
            <a:r>
              <a:rPr lang="en-US" dirty="0">
                <a:latin typeface="Arial" panose="020B0604020202020204" pitchFamily="34" charset="0"/>
                <a:cs typeface="Arial" panose="020B0604020202020204" pitchFamily="34" charset="0"/>
              </a:rPr>
              <a:t>------------</a:t>
            </a:r>
          </a:p>
          <a:p>
            <a:pPr eaLnBrk="1" hangingPunct="1">
              <a:lnSpc>
                <a:spcPct val="80000"/>
              </a:lnSpc>
            </a:pPr>
            <a:endParaRPr lang="en-US" dirty="0">
              <a:latin typeface="Arial" panose="020B0604020202020204" pitchFamily="34" charset="0"/>
              <a:cs typeface="Arial" panose="020B0604020202020204" pitchFamily="34" charset="0"/>
            </a:endParaRPr>
          </a:p>
          <a:p>
            <a:pPr eaLnBrk="1" hangingPunct="1">
              <a:lnSpc>
                <a:spcPct val="80000"/>
              </a:lnSpc>
            </a:pPr>
            <a:r>
              <a:rPr lang="en-US" i="1" dirty="0">
                <a:latin typeface="Arial" panose="020B0604020202020204" pitchFamily="34" charset="0"/>
                <a:cs typeface="Arial" panose="020B0604020202020204" pitchFamily="34" charset="0"/>
              </a:rPr>
              <a:t>(Caprio-</a:t>
            </a:r>
            <a:r>
              <a:rPr lang="en-US" i="1" dirty="0" err="1">
                <a:latin typeface="Arial" panose="020B0604020202020204" pitchFamily="34" charset="0"/>
                <a:cs typeface="Arial" panose="020B0604020202020204" pitchFamily="34" charset="0"/>
              </a:rPr>
              <a:t>Prevette</a:t>
            </a:r>
            <a:r>
              <a:rPr lang="en-US" i="1" dirty="0">
                <a:latin typeface="Arial" panose="020B0604020202020204" pitchFamily="34" charset="0"/>
                <a:cs typeface="Arial" panose="020B0604020202020204" pitchFamily="34" charset="0"/>
              </a:rPr>
              <a:t> &amp; Fry, 1996)</a:t>
            </a:r>
          </a:p>
          <a:p>
            <a:pPr eaLnBrk="1" hangingPunct="1">
              <a:lnSpc>
                <a:spcPct val="80000"/>
              </a:lnSpc>
            </a:pPr>
            <a:r>
              <a:rPr lang="en-US" sz="800" i="1" dirty="0">
                <a:latin typeface="Arial" panose="020B0604020202020204" pitchFamily="34" charset="0"/>
                <a:cs typeface="Arial" panose="020B0604020202020204" pitchFamily="34" charset="0"/>
              </a:rPr>
              <a:t>(Nelson, 2005)</a:t>
            </a:r>
          </a:p>
          <a:p>
            <a:pPr eaLnBrk="1" hangingPunct="1"/>
            <a:endParaRPr lang="en-US" dirty="0"/>
          </a:p>
        </p:txBody>
      </p:sp>
      <p:sp>
        <p:nvSpPr>
          <p:cNvPr id="4" name="Slide Number Placeholder 3"/>
          <p:cNvSpPr>
            <a:spLocks noGrp="1"/>
          </p:cNvSpPr>
          <p:nvPr>
            <p:ph type="sldNum" sz="quarter" idx="5"/>
          </p:nvPr>
        </p:nvSpPr>
        <p:spPr/>
        <p:txBody>
          <a:bodyPr/>
          <a:lstStyle/>
          <a:p>
            <a:fld id="{5B8447C6-B4B3-5044-8EC1-E2EFD9CC43CB}" type="slidenum">
              <a:rPr lang="en-US" smtClean="0"/>
              <a:t>5</a:t>
            </a:fld>
            <a:endParaRPr lang="en-US"/>
          </a:p>
        </p:txBody>
      </p:sp>
    </p:spTree>
    <p:extLst>
      <p:ext uri="{BB962C8B-B14F-4D97-AF65-F5344CB8AC3E}">
        <p14:creationId xmlns:p14="http://schemas.microsoft.com/office/powerpoint/2010/main" val="2633409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panose="020B0604020202020204" pitchFamily="34" charset="0"/>
                <a:cs typeface="Arial" panose="020B0604020202020204" pitchFamily="34" charset="0"/>
              </a:rPr>
              <a:t>As we go through today’s unit, we’ll give examples of both internal and external memory aids.</a:t>
            </a:r>
          </a:p>
          <a:p>
            <a:pPr eaLnBrk="1" hangingPunct="1"/>
            <a:endParaRPr lang="en-US" dirty="0">
              <a:latin typeface="Arial" panose="020B0604020202020204" pitchFamily="34" charset="0"/>
              <a:cs typeface="Arial" panose="020B0604020202020204" pitchFamily="34" charset="0"/>
            </a:endParaRPr>
          </a:p>
          <a:p>
            <a:pPr eaLnBrk="1" hangingPunct="1">
              <a:buFontTx/>
              <a:buNone/>
            </a:pPr>
            <a:r>
              <a:rPr lang="en-US" dirty="0">
                <a:latin typeface="Arial" panose="020B0604020202020204" pitchFamily="34" charset="0"/>
                <a:cs typeface="Arial" panose="020B0604020202020204" pitchFamily="34" charset="0"/>
              </a:rPr>
              <a:t>Internal memory aids are techniques we can perform internally, in our head, without a physical</a:t>
            </a:r>
            <a:r>
              <a:rPr lang="en-US" baseline="0" dirty="0">
                <a:latin typeface="Arial" panose="020B0604020202020204" pitchFamily="34" charset="0"/>
                <a:cs typeface="Arial" panose="020B0604020202020204" pitchFamily="34" charset="0"/>
              </a:rPr>
              <a:t> or </a:t>
            </a:r>
            <a:r>
              <a:rPr lang="en-US" dirty="0">
                <a:latin typeface="Arial" panose="020B0604020202020204" pitchFamily="34" charset="0"/>
                <a:cs typeface="Arial" panose="020B0604020202020204" pitchFamily="34" charset="0"/>
              </a:rPr>
              <a:t>external reminder. </a:t>
            </a:r>
          </a:p>
          <a:p>
            <a:pPr eaLnBrk="1" hangingPunct="1">
              <a:buFontTx/>
              <a:buNone/>
            </a:pPr>
            <a:endParaRPr lang="en-US" dirty="0">
              <a:latin typeface="Arial" panose="020B0604020202020204" pitchFamily="34" charset="0"/>
              <a:cs typeface="Arial" panose="020B0604020202020204" pitchFamily="34" charset="0"/>
            </a:endParaRPr>
          </a:p>
          <a:p>
            <a:pPr eaLnBrk="1" hangingPunct="1">
              <a:buFontTx/>
              <a:buNone/>
            </a:pPr>
            <a:r>
              <a:rPr lang="en-US" dirty="0">
                <a:latin typeface="Arial" panose="020B0604020202020204" pitchFamily="34" charset="0"/>
                <a:cs typeface="Arial" panose="020B0604020202020204" pitchFamily="34" charset="0"/>
              </a:rPr>
              <a:t>Conversely, an external memory aid uses something physical/tangible as a way to remember.  </a:t>
            </a:r>
          </a:p>
          <a:p>
            <a:pPr eaLnBrk="1" hangingPunct="1"/>
            <a:r>
              <a:rPr lang="en-US" dirty="0">
                <a:latin typeface="Arial" panose="020B0604020202020204" pitchFamily="34" charset="0"/>
                <a:cs typeface="Arial" panose="020B0604020202020204" pitchFamily="34" charset="0"/>
              </a:rPr>
              <a:t> </a:t>
            </a:r>
          </a:p>
          <a:p>
            <a:pPr eaLnBrk="1" hangingPunct="1"/>
            <a:r>
              <a:rPr lang="en-US" dirty="0">
                <a:latin typeface="Arial" panose="020B0604020202020204" pitchFamily="34" charset="0"/>
                <a:cs typeface="Arial" panose="020B0604020202020204" pitchFamily="34" charset="0"/>
              </a:rPr>
              <a:t>Let’s talk about some types of internal memory aids first….</a:t>
            </a:r>
          </a:p>
          <a:p>
            <a:endParaRPr lang="en-US" dirty="0"/>
          </a:p>
        </p:txBody>
      </p:sp>
      <p:sp>
        <p:nvSpPr>
          <p:cNvPr id="4" name="Slide Number Placeholder 3"/>
          <p:cNvSpPr>
            <a:spLocks noGrp="1"/>
          </p:cNvSpPr>
          <p:nvPr>
            <p:ph type="sldNum" sz="quarter" idx="5"/>
          </p:nvPr>
        </p:nvSpPr>
        <p:spPr/>
        <p:txBody>
          <a:bodyPr/>
          <a:lstStyle/>
          <a:p>
            <a:fld id="{5B8447C6-B4B3-5044-8EC1-E2EFD9CC43CB}" type="slidenum">
              <a:rPr lang="en-US" smtClean="0"/>
              <a:t>6</a:t>
            </a:fld>
            <a:endParaRPr lang="en-US"/>
          </a:p>
        </p:txBody>
      </p:sp>
    </p:spTree>
    <p:extLst>
      <p:ext uri="{BB962C8B-B14F-4D97-AF65-F5344CB8AC3E}">
        <p14:creationId xmlns:p14="http://schemas.microsoft.com/office/powerpoint/2010/main" val="2163561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200" dirty="0">
                <a:latin typeface="Arial" panose="020B0604020202020204" pitchFamily="34" charset="0"/>
                <a:cs typeface="Arial" panose="020B0604020202020204" pitchFamily="34" charset="0"/>
              </a:rPr>
              <a:t>Alphabetic cueing is an example of an internal aid.</a:t>
            </a:r>
          </a:p>
          <a:p>
            <a:pPr eaLnBrk="1" hangingPunct="1"/>
            <a:endParaRPr lang="en-US" sz="1200" dirty="0">
              <a:latin typeface="Arial" panose="020B0604020202020204" pitchFamily="34" charset="0"/>
              <a:cs typeface="Arial" panose="020B0604020202020204" pitchFamily="34" charset="0"/>
            </a:endParaRPr>
          </a:p>
          <a:p>
            <a:pPr lvl="0" eaLnBrk="1" hangingPunct="1">
              <a:buFontTx/>
              <a:buNone/>
            </a:pPr>
            <a:r>
              <a:rPr lang="en-US" sz="1200" dirty="0">
                <a:latin typeface="Arial" panose="020B0604020202020204" pitchFamily="34" charset="0"/>
                <a:cs typeface="Arial" panose="020B0604020202020204" pitchFamily="34" charset="0"/>
              </a:rPr>
              <a:t>Sometimes you may remember certain letters of someone’s name, of a street, or of a store name. By knowing that our minds tend to focus on letters, we can practice using letters to cue our memory. </a:t>
            </a:r>
          </a:p>
          <a:p>
            <a:pPr lvl="0" eaLnBrk="1" hangingPunct="1">
              <a:buFontTx/>
              <a:buNone/>
            </a:pPr>
            <a:endParaRPr lang="en-US" sz="1200" b="1"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B8447C6-B4B3-5044-8EC1-E2EFD9CC43CB}" type="slidenum">
              <a:rPr lang="en-US" smtClean="0"/>
              <a:t>7</a:t>
            </a:fld>
            <a:endParaRPr lang="en-US"/>
          </a:p>
        </p:txBody>
      </p:sp>
    </p:spTree>
    <p:extLst>
      <p:ext uri="{BB962C8B-B14F-4D97-AF65-F5344CB8AC3E}">
        <p14:creationId xmlns:p14="http://schemas.microsoft.com/office/powerpoint/2010/main" val="560785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latin typeface="Arial" panose="020B0604020202020204" pitchFamily="34" charset="0"/>
                <a:cs typeface="Arial" panose="020B0604020202020204" pitchFamily="34" charset="0"/>
              </a:rPr>
              <a:t>[Facilitator: </a:t>
            </a:r>
            <a:r>
              <a:rPr lang="en-US" sz="1200" i="1" baseline="0" dirty="0">
                <a:latin typeface="Arial" panose="020B0604020202020204" pitchFamily="34" charset="0"/>
                <a:cs typeface="Arial" panose="020B0604020202020204" pitchFamily="34" charset="0"/>
              </a:rPr>
              <a:t>“</a:t>
            </a:r>
            <a:r>
              <a:rPr lang="en-US" sz="1200" b="1" i="1" baseline="0" dirty="0">
                <a:latin typeface="Arial" panose="020B0604020202020204" pitchFamily="34" charset="0"/>
                <a:cs typeface="Arial" panose="020B0604020202020204" pitchFamily="34" charset="0"/>
              </a:rPr>
              <a:t>Animal Activity: Alphabetic Cueing Part 1</a:t>
            </a:r>
            <a:r>
              <a:rPr lang="en-US" sz="1200" i="1" baseline="0" dirty="0">
                <a:latin typeface="Arial" panose="020B0604020202020204" pitchFamily="34" charset="0"/>
                <a:cs typeface="Arial" panose="020B0604020202020204" pitchFamily="34" charset="0"/>
              </a:rPr>
              <a:t>” handout.</a:t>
            </a:r>
            <a:endParaRPr lang="en-US" sz="1200" b="1" dirty="0">
              <a:latin typeface="Arial" panose="020B0604020202020204" pitchFamily="34" charset="0"/>
              <a:cs typeface="Arial" panose="020B0604020202020204" pitchFamily="34" charset="0"/>
            </a:endParaRPr>
          </a:p>
          <a:p>
            <a:pPr lvl="1" eaLnBrk="1" hangingPunct="1">
              <a:buFontTx/>
              <a:buChar char="•"/>
            </a:pPr>
            <a:r>
              <a:rPr lang="en-US" sz="1200" i="1" dirty="0">
                <a:latin typeface="Arial" panose="020B0604020202020204" pitchFamily="34" charset="0"/>
                <a:cs typeface="Arial" panose="020B0604020202020204" pitchFamily="34" charset="0"/>
              </a:rPr>
              <a:t> Round</a:t>
            </a:r>
            <a:r>
              <a:rPr lang="en-US" sz="1200" i="1" baseline="0" dirty="0">
                <a:latin typeface="Arial" panose="020B0604020202020204" pitchFamily="34" charset="0"/>
                <a:cs typeface="Arial" panose="020B0604020202020204" pitchFamily="34" charset="0"/>
              </a:rPr>
              <a:t> 1:</a:t>
            </a:r>
          </a:p>
          <a:p>
            <a:pPr lvl="2" eaLnBrk="1" hangingPunct="1">
              <a:buFontTx/>
              <a:buChar char="•"/>
            </a:pPr>
            <a:r>
              <a:rPr lang="en-US" sz="1200" i="1" dirty="0">
                <a:latin typeface="Arial" panose="020B0604020202020204" pitchFamily="34" charset="0"/>
                <a:cs typeface="Arial" panose="020B0604020202020204" pitchFamily="34" charset="0"/>
              </a:rPr>
              <a:t> Instruct the class that they have 30 seconds.</a:t>
            </a:r>
          </a:p>
          <a:p>
            <a:pPr lvl="2">
              <a:buFontTx/>
              <a:buChar char="•"/>
            </a:pPr>
            <a:r>
              <a:rPr lang="en-US" sz="1200" i="1" dirty="0">
                <a:latin typeface="Arial" panose="020B0604020202020204" pitchFamily="34" charset="0"/>
                <a:cs typeface="Arial" panose="020B0604020202020204" pitchFamily="34" charset="0"/>
              </a:rPr>
              <a:t> Ask the class to use the first half of the alphabet (A-M) to create a list of animals that begin with those letters.</a:t>
            </a:r>
          </a:p>
          <a:p>
            <a:pPr lvl="3" eaLnBrk="1" hangingPunct="1">
              <a:buFontTx/>
              <a:buChar char="•"/>
            </a:pPr>
            <a:r>
              <a:rPr lang="en-US" sz="1200" i="1" dirty="0">
                <a:latin typeface="Arial" panose="020B0604020202020204" pitchFamily="34" charset="0"/>
                <a:cs typeface="Arial" panose="020B0604020202020204" pitchFamily="34" charset="0"/>
              </a:rPr>
              <a:t> Example: A, alligator; B, bear;</a:t>
            </a:r>
            <a:r>
              <a:rPr lang="en-US" sz="1200" i="1" baseline="0" dirty="0">
                <a:latin typeface="Arial" panose="020B0604020202020204" pitchFamily="34" charset="0"/>
                <a:cs typeface="Arial" panose="020B0604020202020204" pitchFamily="34" charset="0"/>
              </a:rPr>
              <a:t> </a:t>
            </a:r>
            <a:r>
              <a:rPr lang="en-US" sz="1200" i="1" dirty="0">
                <a:latin typeface="Arial" panose="020B0604020202020204" pitchFamily="34" charset="0"/>
                <a:cs typeface="Arial" panose="020B0604020202020204" pitchFamily="34" charset="0"/>
              </a:rPr>
              <a:t>C, cat; D, dog, etc.</a:t>
            </a:r>
          </a:p>
          <a:p>
            <a:pPr lvl="1" eaLnBrk="1" hangingPunct="1">
              <a:buFontTx/>
              <a:buChar char="•"/>
            </a:pPr>
            <a:r>
              <a:rPr lang="en-US" sz="1200" i="1" dirty="0">
                <a:latin typeface="Arial" panose="020B0604020202020204" pitchFamily="34" charset="0"/>
                <a:cs typeface="Arial" panose="020B0604020202020204" pitchFamily="34" charset="0"/>
              </a:rPr>
              <a:t> Round</a:t>
            </a:r>
            <a:r>
              <a:rPr lang="en-US" sz="1200" i="1" baseline="0" dirty="0">
                <a:latin typeface="Arial" panose="020B0604020202020204" pitchFamily="34" charset="0"/>
                <a:cs typeface="Arial" panose="020B0604020202020204" pitchFamily="34" charset="0"/>
              </a:rPr>
              <a:t> 2:</a:t>
            </a:r>
          </a:p>
          <a:p>
            <a:pPr lvl="2" eaLnBrk="1" hangingPunct="1">
              <a:buFontTx/>
              <a:buChar char="•"/>
            </a:pPr>
            <a:r>
              <a:rPr lang="en-US" sz="1200" i="1" dirty="0">
                <a:latin typeface="Arial" panose="020B0604020202020204" pitchFamily="34" charset="0"/>
                <a:cs typeface="Arial" panose="020B0604020202020204" pitchFamily="34" charset="0"/>
              </a:rPr>
              <a:t> Repeat drill; however, they cannot repeat the same animals.</a:t>
            </a:r>
          </a:p>
          <a:p>
            <a:pPr lvl="2" eaLnBrk="1" hangingPunct="1">
              <a:buFontTx/>
              <a:buChar char="•"/>
            </a:pPr>
            <a:r>
              <a:rPr lang="en-US" sz="1200" i="1" dirty="0">
                <a:latin typeface="Arial" panose="020B0604020202020204" pitchFamily="34" charset="0"/>
                <a:cs typeface="Arial" panose="020B0604020202020204" pitchFamily="34" charset="0"/>
              </a:rPr>
              <a:t> Allow 45 seconds</a:t>
            </a:r>
            <a:r>
              <a:rPr lang="en-US" sz="1200" i="1" baseline="0" dirty="0">
                <a:latin typeface="Arial" panose="020B0604020202020204" pitchFamily="34" charset="0"/>
                <a:cs typeface="Arial" panose="020B0604020202020204" pitchFamily="34" charset="0"/>
              </a:rPr>
              <a:t> the second time.</a:t>
            </a:r>
            <a:endParaRPr lang="en-US" sz="1200" i="1" dirty="0">
              <a:latin typeface="Arial" panose="020B0604020202020204" pitchFamily="34" charset="0"/>
              <a:cs typeface="Arial" panose="020B0604020202020204" pitchFamily="34" charset="0"/>
            </a:endParaRPr>
          </a:p>
          <a:p>
            <a:pPr lvl="1" eaLnBrk="1" hangingPunct="1">
              <a:buFontTx/>
              <a:buChar char="•"/>
            </a:pPr>
            <a:r>
              <a:rPr lang="en-US" sz="1200" i="1" dirty="0">
                <a:latin typeface="Arial" panose="020B0604020202020204" pitchFamily="34" charset="0"/>
                <a:cs typeface="Arial" panose="020B0604020202020204" pitchFamily="34" charset="0"/>
              </a:rPr>
              <a:t> Facilitator can note the common things listed and the variety among the group.]</a:t>
            </a:r>
          </a:p>
          <a:p>
            <a:pPr lvl="2" eaLnBrk="1" hangingPunct="1"/>
            <a:endParaRPr lang="en-US" sz="1200" dirty="0">
              <a:latin typeface="Arial" panose="020B0604020202020204" pitchFamily="34" charset="0"/>
              <a:cs typeface="Arial" panose="020B0604020202020204" pitchFamily="34" charset="0"/>
            </a:endParaRPr>
          </a:p>
          <a:p>
            <a:pPr eaLnBrk="1" hangingPunct="1"/>
            <a:r>
              <a:rPr lang="en-US" sz="1200" dirty="0">
                <a:latin typeface="Arial" panose="020B0604020202020204" pitchFamily="34" charset="0"/>
                <a:cs typeface="Arial" panose="020B0604020202020204" pitchFamily="34" charset="0"/>
              </a:rPr>
              <a:t>You can probably feel your brain working doing this activity. This activity is an internal exercise you can do individually, with friends, grandchildren, etc. With practice, this will enhance your recall abilities. </a:t>
            </a:r>
          </a:p>
          <a:p>
            <a:pPr eaLnBrk="1" hangingPunct="1"/>
            <a:endParaRPr lang="en-US" sz="1200" i="1" dirty="0">
              <a:latin typeface="Arial" panose="020B0604020202020204" pitchFamily="34" charset="0"/>
              <a:cs typeface="Arial" panose="020B0604020202020204" pitchFamily="34" charset="0"/>
            </a:endParaRPr>
          </a:p>
          <a:p>
            <a:pPr eaLnBrk="1" hangingPunct="1"/>
            <a:r>
              <a:rPr lang="en-US" sz="1200" i="1" dirty="0">
                <a:latin typeface="Arial" panose="020B0604020202020204" pitchFamily="34" charset="0"/>
                <a:cs typeface="Arial" panose="020B0604020202020204" pitchFamily="34" charset="0"/>
              </a:rPr>
              <a:t>Optional: repeat with </a:t>
            </a:r>
            <a:r>
              <a:rPr lang="en-US" sz="1200" b="1" i="1" dirty="0">
                <a:latin typeface="Arial" panose="020B0604020202020204" pitchFamily="34" charset="0"/>
                <a:cs typeface="Arial" panose="020B0604020202020204" pitchFamily="34" charset="0"/>
              </a:rPr>
              <a:t>Part 2</a:t>
            </a:r>
            <a:r>
              <a:rPr lang="en-US" sz="1200" i="1" dirty="0">
                <a:latin typeface="Arial" panose="020B0604020202020204" pitchFamily="34" charset="0"/>
                <a:cs typeface="Arial" panose="020B0604020202020204" pitchFamily="34" charset="0"/>
              </a:rPr>
              <a:t> or send it home as Brainwork to do with a friend or family member</a:t>
            </a:r>
          </a:p>
          <a:p>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447C6-B4B3-5044-8EC1-E2EFD9CC43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216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en-US" dirty="0">
                <a:latin typeface="Arial" panose="020B0604020202020204" pitchFamily="34" charset="0"/>
                <a:cs typeface="Arial" panose="020B0604020202020204" pitchFamily="34" charset="0"/>
              </a:rPr>
              <a:t>Using</a:t>
            </a:r>
            <a:r>
              <a:rPr lang="en-US" baseline="0" dirty="0">
                <a:latin typeface="Arial" panose="020B0604020202020204" pitchFamily="34" charset="0"/>
                <a:cs typeface="Arial" panose="020B0604020202020204" pitchFamily="34" charset="0"/>
              </a:rPr>
              <a:t> m</a:t>
            </a:r>
            <a:r>
              <a:rPr lang="en-US" dirty="0">
                <a:latin typeface="Arial" panose="020B0604020202020204" pitchFamily="34" charset="0"/>
                <a:cs typeface="Arial" panose="020B0604020202020204" pitchFamily="34" charset="0"/>
              </a:rPr>
              <a:t>nemonics (the first M is silent) is another example of a memory aiding device.</a:t>
            </a:r>
          </a:p>
          <a:p>
            <a:pPr eaLnBrk="1" hangingPunct="1">
              <a:lnSpc>
                <a:spcPct val="90000"/>
              </a:lnSpc>
            </a:pPr>
            <a:endParaRPr lang="en-US" dirty="0">
              <a:latin typeface="Arial" panose="020B0604020202020204" pitchFamily="34" charset="0"/>
              <a:cs typeface="Arial" panose="020B0604020202020204" pitchFamily="34" charset="0"/>
            </a:endParaRPr>
          </a:p>
          <a:p>
            <a:pPr eaLnBrk="1" hangingPunct="1">
              <a:lnSpc>
                <a:spcPct val="90000"/>
              </a:lnSpc>
            </a:pPr>
            <a:r>
              <a:rPr lang="en-US" dirty="0">
                <a:latin typeface="Arial" panose="020B0604020202020204" pitchFamily="34" charset="0"/>
                <a:cs typeface="Arial" panose="020B0604020202020204" pitchFamily="34" charset="0"/>
              </a:rPr>
              <a:t>The word mnemonic was derived from Mnemosyne, the Greek goddess of memory.  </a:t>
            </a:r>
          </a:p>
          <a:p>
            <a:pPr eaLnBrk="1" hangingPunct="1">
              <a:lnSpc>
                <a:spcPct val="90000"/>
              </a:lnSpc>
            </a:pPr>
            <a:endParaRPr lang="en-US" dirty="0">
              <a:latin typeface="Arial" panose="020B0604020202020204" pitchFamily="34" charset="0"/>
              <a:cs typeface="Arial" panose="020B0604020202020204" pitchFamily="34" charset="0"/>
            </a:endParaRPr>
          </a:p>
          <a:p>
            <a:pPr eaLnBrk="1" hangingPunct="1">
              <a:lnSpc>
                <a:spcPct val="90000"/>
              </a:lnSpc>
              <a:buFontTx/>
              <a:buNone/>
            </a:pPr>
            <a:r>
              <a:rPr lang="en-US" dirty="0">
                <a:latin typeface="Arial" panose="020B0604020202020204" pitchFamily="34" charset="0"/>
                <a:cs typeface="Arial" panose="020B0604020202020204" pitchFamily="34" charset="0"/>
              </a:rPr>
              <a:t>When we are trying to remember the order or sequence of something, using a mnemonic is a good strategy. </a:t>
            </a:r>
          </a:p>
          <a:p>
            <a:pPr eaLnBrk="1" hangingPunct="1">
              <a:lnSpc>
                <a:spcPct val="90000"/>
              </a:lnSpc>
              <a:buFontTx/>
              <a:buNone/>
            </a:pPr>
            <a:endParaRPr lang="en-US" dirty="0">
              <a:latin typeface="Arial" panose="020B0604020202020204" pitchFamily="34" charset="0"/>
              <a:cs typeface="Arial" panose="020B0604020202020204" pitchFamily="34" charset="0"/>
            </a:endParaRPr>
          </a:p>
          <a:p>
            <a:pPr eaLnBrk="1" hangingPunct="1">
              <a:lnSpc>
                <a:spcPct val="90000"/>
              </a:lnSpc>
              <a:buFontTx/>
              <a:buNone/>
            </a:pPr>
            <a:r>
              <a:rPr lang="en-US" dirty="0">
                <a:latin typeface="Arial" panose="020B0604020202020204" pitchFamily="34" charset="0"/>
                <a:cs typeface="Arial" panose="020B0604020202020204" pitchFamily="34" charset="0"/>
              </a:rPr>
              <a:t>For example: the order of the planets in the solar system. Has anyone heard of the saying, “</a:t>
            </a:r>
            <a:r>
              <a:rPr lang="en-US" b="1" dirty="0">
                <a:latin typeface="Arial" panose="020B0604020202020204" pitchFamily="34" charset="0"/>
                <a:cs typeface="Arial" panose="020B0604020202020204" pitchFamily="34" charset="0"/>
              </a:rPr>
              <a:t>M</a:t>
            </a:r>
            <a:r>
              <a:rPr lang="en-US" dirty="0">
                <a:latin typeface="Arial" panose="020B0604020202020204" pitchFamily="34" charset="0"/>
                <a:cs typeface="Arial" panose="020B0604020202020204" pitchFamily="34" charset="0"/>
              </a:rPr>
              <a:t>y </a:t>
            </a:r>
            <a:r>
              <a:rPr lang="en-US" b="1" dirty="0">
                <a:latin typeface="Arial" panose="020B0604020202020204" pitchFamily="34" charset="0"/>
                <a:cs typeface="Arial" panose="020B0604020202020204" pitchFamily="34" charset="0"/>
              </a:rPr>
              <a:t>V</a:t>
            </a:r>
            <a:r>
              <a:rPr lang="en-US" dirty="0">
                <a:latin typeface="Arial" panose="020B0604020202020204" pitchFamily="34" charset="0"/>
                <a:cs typeface="Arial" panose="020B0604020202020204" pitchFamily="34" charset="0"/>
              </a:rPr>
              <a:t>ery</a:t>
            </a:r>
            <a:r>
              <a:rPr lang="en-US" b="1" dirty="0">
                <a:latin typeface="Arial" panose="020B0604020202020204" pitchFamily="34" charset="0"/>
                <a:cs typeface="Arial" panose="020B0604020202020204" pitchFamily="34" charset="0"/>
              </a:rPr>
              <a:t> E</a:t>
            </a:r>
            <a:r>
              <a:rPr lang="en-US" dirty="0">
                <a:latin typeface="Arial" panose="020B0604020202020204" pitchFamily="34" charset="0"/>
                <a:cs typeface="Arial" panose="020B0604020202020204" pitchFamily="34" charset="0"/>
              </a:rPr>
              <a:t>ager </a:t>
            </a:r>
            <a:r>
              <a:rPr lang="en-US" b="1" dirty="0">
                <a:latin typeface="Arial" panose="020B0604020202020204" pitchFamily="34" charset="0"/>
                <a:cs typeface="Arial" panose="020B0604020202020204" pitchFamily="34" charset="0"/>
              </a:rPr>
              <a:t>M</a:t>
            </a:r>
            <a:r>
              <a:rPr lang="en-US" dirty="0">
                <a:latin typeface="Arial" panose="020B0604020202020204" pitchFamily="34" charset="0"/>
                <a:cs typeface="Arial" panose="020B0604020202020204" pitchFamily="34" charset="0"/>
              </a:rPr>
              <a:t>other </a:t>
            </a:r>
            <a:r>
              <a:rPr lang="en-US" b="1" dirty="0">
                <a:latin typeface="Arial" panose="020B0604020202020204" pitchFamily="34" charset="0"/>
                <a:cs typeface="Arial" panose="020B0604020202020204" pitchFamily="34" charset="0"/>
              </a:rPr>
              <a:t>J</a:t>
            </a:r>
            <a:r>
              <a:rPr lang="en-US" dirty="0">
                <a:latin typeface="Arial" panose="020B0604020202020204" pitchFamily="34" charset="0"/>
                <a:cs typeface="Arial" panose="020B0604020202020204" pitchFamily="34" charset="0"/>
              </a:rPr>
              <a:t>ust </a:t>
            </a:r>
            <a:r>
              <a:rPr lang="en-US" b="1" dirty="0">
                <a:latin typeface="Arial" panose="020B0604020202020204" pitchFamily="34" charset="0"/>
                <a:cs typeface="Arial" panose="020B0604020202020204" pitchFamily="34" charset="0"/>
              </a:rPr>
              <a:t>S</a:t>
            </a:r>
            <a:r>
              <a:rPr lang="en-US" dirty="0">
                <a:latin typeface="Arial" panose="020B0604020202020204" pitchFamily="34" charset="0"/>
                <a:cs typeface="Arial" panose="020B0604020202020204" pitchFamily="34" charset="0"/>
              </a:rPr>
              <a:t>erved </a:t>
            </a:r>
            <a:r>
              <a:rPr lang="en-US" b="1" dirty="0">
                <a:latin typeface="Arial" panose="020B0604020202020204" pitchFamily="34" charset="0"/>
                <a:cs typeface="Arial" panose="020B0604020202020204" pitchFamily="34" charset="0"/>
              </a:rPr>
              <a:t>U</a:t>
            </a:r>
            <a:r>
              <a:rPr lang="en-US" dirty="0">
                <a:latin typeface="Arial" panose="020B0604020202020204" pitchFamily="34" charset="0"/>
                <a:cs typeface="Arial" panose="020B0604020202020204" pitchFamily="34" charset="0"/>
              </a:rPr>
              <a:t>s </a:t>
            </a:r>
            <a:r>
              <a:rPr lang="en-US" b="1" dirty="0">
                <a:latin typeface="Arial" panose="020B0604020202020204" pitchFamily="34" charset="0"/>
                <a:cs typeface="Arial" panose="020B0604020202020204" pitchFamily="34" charset="0"/>
              </a:rPr>
              <a:t>N</a:t>
            </a:r>
            <a:r>
              <a:rPr lang="en-US" dirty="0">
                <a:latin typeface="Arial" panose="020B0604020202020204" pitchFamily="34" charset="0"/>
                <a:cs typeface="Arial" panose="020B0604020202020204" pitchFamily="34" charset="0"/>
              </a:rPr>
              <a:t>oodles”?</a:t>
            </a:r>
          </a:p>
          <a:p>
            <a:pPr lvl="1" eaLnBrk="1" hangingPunct="1">
              <a:lnSpc>
                <a:spcPct val="90000"/>
              </a:lnSpc>
              <a:buFontTx/>
              <a:buChar char="•"/>
            </a:pPr>
            <a:r>
              <a:rPr lang="en-US" dirty="0">
                <a:latin typeface="Arial" panose="020B0604020202020204" pitchFamily="34" charset="0"/>
                <a:cs typeface="Arial" panose="020B0604020202020204" pitchFamily="34" charset="0"/>
              </a:rPr>
              <a:t> M-Mercury, V-Venus, E-Earth, M-Mars, J-Jupiter, S-Saturn, U-Uranus, N-Neptune. (As you probably know, Pluto was taken off the planet list; you may have been familiar with other mnemonics that involved Pluto.)</a:t>
            </a:r>
          </a:p>
          <a:p>
            <a:pPr lvl="2" eaLnBrk="1" hangingPunct="1">
              <a:lnSpc>
                <a:spcPct val="90000"/>
              </a:lnSpc>
              <a:buFontTx/>
              <a:buChar char="•"/>
            </a:pPr>
            <a:endParaRPr lang="en-US" dirty="0">
              <a:latin typeface="Arial" panose="020B0604020202020204" pitchFamily="34" charset="0"/>
              <a:cs typeface="Arial" panose="020B0604020202020204" pitchFamily="34" charset="0"/>
            </a:endParaRPr>
          </a:p>
          <a:p>
            <a:pPr lvl="0" eaLnBrk="1" hangingPunct="1">
              <a:lnSpc>
                <a:spcPct val="90000"/>
              </a:lnSpc>
              <a:buFontTx/>
              <a:buNone/>
            </a:pPr>
            <a:r>
              <a:rPr lang="en-US" dirty="0">
                <a:latin typeface="Arial" panose="020B0604020202020204" pitchFamily="34" charset="0"/>
                <a:cs typeface="Arial" panose="020B0604020202020204" pitchFamily="34" charset="0"/>
              </a:rPr>
              <a:t>One can see how this type of mental strategy would be helpful in school, when you</a:t>
            </a:r>
            <a:r>
              <a:rPr lang="en-US" baseline="0" dirty="0">
                <a:latin typeface="Arial" panose="020B0604020202020204" pitchFamily="34" charset="0"/>
                <a:cs typeface="Arial" panose="020B0604020202020204" pitchFamily="34" charset="0"/>
              </a:rPr>
              <a:t> are</a:t>
            </a:r>
            <a:r>
              <a:rPr lang="en-US" dirty="0">
                <a:latin typeface="Arial" panose="020B0604020202020204" pitchFamily="34" charset="0"/>
                <a:cs typeface="Arial" panose="020B0604020202020204" pitchFamily="34" charset="0"/>
              </a:rPr>
              <a:t> trying to learn something new.</a:t>
            </a:r>
          </a:p>
          <a:p>
            <a:pPr eaLnBrk="1" hangingPunct="1">
              <a:lnSpc>
                <a:spcPct val="90000"/>
              </a:lnSpc>
              <a:buFontTx/>
              <a:buChar char="•"/>
            </a:pPr>
            <a:endParaRPr lang="en-US" dirty="0">
              <a:latin typeface="Arial" panose="020B0604020202020204" pitchFamily="34" charset="0"/>
              <a:cs typeface="Arial" panose="020B0604020202020204" pitchFamily="34" charset="0"/>
            </a:endParaRPr>
          </a:p>
          <a:p>
            <a:pPr eaLnBrk="1" hangingPunct="1">
              <a:lnSpc>
                <a:spcPct val="90000"/>
              </a:lnSpc>
              <a:buFontTx/>
              <a:buNone/>
            </a:pPr>
            <a:r>
              <a:rPr lang="en-US" i="1" dirty="0">
                <a:latin typeface="Arial" panose="020B0604020202020204" pitchFamily="34" charset="0"/>
                <a:cs typeface="Arial" panose="020B0604020202020204" pitchFamily="34" charset="0"/>
              </a:rPr>
              <a:t>QUESTION: Can anyone think of another mnemonic that is helpful in remembering information? (Example: colors of the rainbow: Richard Of York Gave Battle In Vain = Red, Orange, Yellow, Green, Blue, Indigo, Violet) </a:t>
            </a:r>
          </a:p>
          <a:p>
            <a:pPr eaLnBrk="1" hangingPunct="1">
              <a:lnSpc>
                <a:spcPct val="90000"/>
              </a:lnSpc>
            </a:pPr>
            <a:endParaRPr lang="en-US" dirty="0">
              <a:latin typeface="Arial" panose="020B0604020202020204" pitchFamily="34" charset="0"/>
              <a:cs typeface="Arial" panose="020B0604020202020204" pitchFamily="34" charset="0"/>
            </a:endParaRPr>
          </a:p>
          <a:p>
            <a:pPr eaLnBrk="1" hangingPunct="1">
              <a:lnSpc>
                <a:spcPct val="90000"/>
              </a:lnSpc>
            </a:pPr>
            <a:endParaRPr lang="en-US" dirty="0">
              <a:latin typeface="Arial" panose="020B0604020202020204" pitchFamily="34" charset="0"/>
              <a:cs typeface="Arial" panose="020B0604020202020204" pitchFamily="34" charset="0"/>
            </a:endParaRPr>
          </a:p>
          <a:p>
            <a:pPr eaLnBrk="1" hangingPunct="1">
              <a:lnSpc>
                <a:spcPct val="90000"/>
              </a:lnSpc>
            </a:pPr>
            <a:r>
              <a:rPr lang="en-US" dirty="0">
                <a:latin typeface="Arial" panose="020B0604020202020204" pitchFamily="34" charset="0"/>
                <a:cs typeface="Arial" panose="020B0604020202020204" pitchFamily="34" charset="0"/>
              </a:rPr>
              <a:t>-------------</a:t>
            </a:r>
          </a:p>
          <a:p>
            <a:pPr eaLnBrk="1" hangingPunct="1">
              <a:lnSpc>
                <a:spcPct val="90000"/>
              </a:lnSpc>
            </a:pPr>
            <a:endParaRPr lang="en-US" dirty="0">
              <a:latin typeface="Arial" panose="020B0604020202020204" pitchFamily="34" charset="0"/>
              <a:cs typeface="Arial" panose="020B0604020202020204" pitchFamily="34" charset="0"/>
            </a:endParaRPr>
          </a:p>
          <a:p>
            <a:pPr eaLnBrk="1" hangingPunct="1">
              <a:lnSpc>
                <a:spcPct val="90000"/>
              </a:lnSpc>
            </a:pPr>
            <a:r>
              <a:rPr lang="en-US" i="1" dirty="0">
                <a:latin typeface="Arial" panose="020B0604020202020204" pitchFamily="34" charset="0"/>
                <a:cs typeface="Arial" panose="020B0604020202020204" pitchFamily="34" charset="0"/>
              </a:rPr>
              <a:t>(Nelson, 2005)</a:t>
            </a:r>
          </a:p>
          <a:p>
            <a:pPr defTabSz="931774">
              <a:lnSpc>
                <a:spcPct val="90000"/>
              </a:lnSpc>
              <a:defRPr/>
            </a:pPr>
            <a:r>
              <a:rPr lang="en-US" i="1" dirty="0">
                <a:latin typeface="Arial" panose="020B0604020202020204" pitchFamily="34" charset="0"/>
                <a:cs typeface="Arial" panose="020B0604020202020204" pitchFamily="34" charset="0"/>
              </a:rPr>
              <a:t>(Merriam-Webster, </a:t>
            </a:r>
            <a:r>
              <a:rPr lang="en-US" i="1" dirty="0" err="1">
                <a:latin typeface="Arial" panose="020B0604020202020204" pitchFamily="34" charset="0"/>
                <a:cs typeface="Arial" panose="020B0604020202020204" pitchFamily="34" charset="0"/>
              </a:rPr>
              <a:t>n.d</a:t>
            </a:r>
            <a:r>
              <a:rPr lang="en-US" i="1" dirty="0">
                <a:latin typeface="Arial" panose="020B0604020202020204" pitchFamily="34" charset="0"/>
                <a:cs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fld id="{5B8447C6-B4B3-5044-8EC1-E2EFD9CC43CB}" type="slidenum">
              <a:rPr lang="en-US" smtClean="0"/>
              <a:t>9</a:t>
            </a:fld>
            <a:endParaRPr lang="en-US"/>
          </a:p>
        </p:txBody>
      </p:sp>
    </p:spTree>
    <p:extLst>
      <p:ext uri="{BB962C8B-B14F-4D97-AF65-F5344CB8AC3E}">
        <p14:creationId xmlns:p14="http://schemas.microsoft.com/office/powerpoint/2010/main" val="3750165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en-US" sz="1200" dirty="0">
                <a:latin typeface="Arial" panose="020B0604020202020204" pitchFamily="34" charset="0"/>
                <a:cs typeface="Arial" panose="020B0604020202020204" pitchFamily="34" charset="0"/>
              </a:rPr>
              <a:t>Just like mnemonics,</a:t>
            </a:r>
            <a:r>
              <a:rPr lang="en-US" sz="1200" baseline="0" dirty="0">
                <a:latin typeface="Arial" panose="020B0604020202020204" pitchFamily="34" charset="0"/>
                <a:cs typeface="Arial" panose="020B0604020202020204" pitchFamily="34" charset="0"/>
              </a:rPr>
              <a:t> a</a:t>
            </a:r>
            <a:r>
              <a:rPr lang="en-US" sz="1200" dirty="0">
                <a:latin typeface="Arial" panose="020B0604020202020204" pitchFamily="34" charset="0"/>
                <a:cs typeface="Arial" panose="020B0604020202020204" pitchFamily="34" charset="0"/>
              </a:rPr>
              <a:t>cronyms are a helpful internal memory</a:t>
            </a:r>
            <a:r>
              <a:rPr lang="en-US" sz="1200" baseline="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aid. </a:t>
            </a:r>
          </a:p>
          <a:p>
            <a:pPr eaLnBrk="1" hangingPunct="1">
              <a:lnSpc>
                <a:spcPct val="90000"/>
              </a:lnSpc>
            </a:pPr>
            <a:endParaRPr lang="en-US" sz="1200" dirty="0">
              <a:latin typeface="Arial" panose="020B0604020202020204" pitchFamily="34" charset="0"/>
              <a:cs typeface="Arial" panose="020B0604020202020204" pitchFamily="34" charset="0"/>
            </a:endParaRPr>
          </a:p>
          <a:p>
            <a:pPr eaLnBrk="1" hangingPunct="1">
              <a:lnSpc>
                <a:spcPct val="90000"/>
              </a:lnSpc>
            </a:pPr>
            <a:r>
              <a:rPr lang="en-US" sz="1200" dirty="0">
                <a:latin typeface="Arial" panose="020B0604020202020204" pitchFamily="34" charset="0"/>
                <a:cs typeface="Arial" panose="020B0604020202020204" pitchFamily="34" charset="0"/>
              </a:rPr>
              <a:t>Acronyms are abbreviations using the first letter of each word in a phrase or a name. </a:t>
            </a:r>
          </a:p>
          <a:p>
            <a:pPr eaLnBrk="1" hangingPunct="1">
              <a:lnSpc>
                <a:spcPct val="90000"/>
              </a:lnSpc>
            </a:pPr>
            <a:endParaRPr lang="en-US" sz="1200" dirty="0">
              <a:latin typeface="Arial" panose="020B0604020202020204" pitchFamily="34" charset="0"/>
              <a:cs typeface="Arial" panose="020B0604020202020204" pitchFamily="34" charset="0"/>
            </a:endParaRPr>
          </a:p>
          <a:p>
            <a:pPr eaLnBrk="1" hangingPunct="1">
              <a:lnSpc>
                <a:spcPct val="90000"/>
              </a:lnSpc>
            </a:pPr>
            <a:r>
              <a:rPr lang="en-US" sz="1200" dirty="0">
                <a:latin typeface="Arial" panose="020B0604020202020204" pitchFamily="34" charset="0"/>
                <a:cs typeface="Arial" panose="020B0604020202020204" pitchFamily="34" charset="0"/>
              </a:rPr>
              <a:t>Some well-known examples are:</a:t>
            </a:r>
          </a:p>
          <a:p>
            <a:pPr lvl="1" eaLnBrk="1" hangingPunct="1">
              <a:lnSpc>
                <a:spcPct val="90000"/>
              </a:lnSpc>
              <a:buFontTx/>
              <a:buChar char="•"/>
            </a:pPr>
            <a:r>
              <a:rPr lang="en-US" sz="1200" dirty="0">
                <a:latin typeface="Arial" panose="020B0604020202020204" pitchFamily="34" charset="0"/>
                <a:cs typeface="Arial" panose="020B0604020202020204" pitchFamily="34" charset="0"/>
              </a:rPr>
              <a:t> SONAR. </a:t>
            </a:r>
            <a:r>
              <a:rPr lang="en-US" sz="1200" i="1" dirty="0">
                <a:latin typeface="Arial" panose="020B0604020202020204" pitchFamily="34" charset="0"/>
                <a:cs typeface="Arial" panose="020B0604020202020204" pitchFamily="34" charset="0"/>
              </a:rPr>
              <a:t>Who knows what SONAR stands for? </a:t>
            </a:r>
            <a:r>
              <a:rPr lang="en-US" sz="1200" i="0" dirty="0">
                <a:latin typeface="Arial" panose="020B0604020202020204" pitchFamily="34" charset="0"/>
                <a:cs typeface="Arial" panose="020B0604020202020204" pitchFamily="34" charset="0"/>
              </a:rPr>
              <a:t>(</a:t>
            </a:r>
            <a:r>
              <a:rPr lang="en-US" sz="1200" dirty="0">
                <a:latin typeface="Arial" panose="020B0604020202020204" pitchFamily="34" charset="0"/>
                <a:cs typeface="Arial" panose="020B0604020202020204" pitchFamily="34" charset="0"/>
              </a:rPr>
              <a:t>Sound Navigation And Ranging)</a:t>
            </a:r>
          </a:p>
          <a:p>
            <a:pPr lvl="1" eaLnBrk="1" hangingPunct="1">
              <a:lnSpc>
                <a:spcPct val="90000"/>
              </a:lnSpc>
              <a:buFontTx/>
              <a:buChar char="•"/>
            </a:pPr>
            <a:r>
              <a:rPr lang="en-US" sz="1200" dirty="0">
                <a:latin typeface="Arial" panose="020B0604020202020204" pitchFamily="34" charset="0"/>
                <a:cs typeface="Arial" panose="020B0604020202020204" pitchFamily="34" charset="0"/>
              </a:rPr>
              <a:t> NATO. </a:t>
            </a:r>
            <a:r>
              <a:rPr lang="en-US" sz="1200" i="1" dirty="0">
                <a:latin typeface="Arial" panose="020B0604020202020204" pitchFamily="34" charset="0"/>
                <a:cs typeface="Arial" panose="020B0604020202020204" pitchFamily="34" charset="0"/>
              </a:rPr>
              <a:t>What does NATO represent? </a:t>
            </a:r>
            <a:r>
              <a:rPr lang="en-US" sz="1200" i="0" dirty="0">
                <a:latin typeface="Arial" panose="020B0604020202020204" pitchFamily="34" charset="0"/>
                <a:cs typeface="Arial" panose="020B0604020202020204" pitchFamily="34" charset="0"/>
              </a:rPr>
              <a:t>(</a:t>
            </a:r>
            <a:r>
              <a:rPr lang="en-US" sz="1200" dirty="0">
                <a:latin typeface="Arial" panose="020B0604020202020204" pitchFamily="34" charset="0"/>
                <a:cs typeface="Arial" panose="020B0604020202020204" pitchFamily="34" charset="0"/>
              </a:rPr>
              <a:t>North Atlantic Treaty Organization)</a:t>
            </a:r>
          </a:p>
          <a:p>
            <a:pPr lvl="1" eaLnBrk="1" hangingPunct="1">
              <a:lnSpc>
                <a:spcPct val="90000"/>
              </a:lnSpc>
              <a:buFontTx/>
              <a:buChar char="•"/>
            </a:pPr>
            <a:r>
              <a:rPr lang="en-US" sz="1200" i="1" dirty="0">
                <a:latin typeface="Arial" panose="020B0604020202020204" pitchFamily="34" charset="0"/>
                <a:cs typeface="Arial" panose="020B0604020202020204" pitchFamily="34" charset="0"/>
              </a:rPr>
              <a:t> Any other examples?</a:t>
            </a:r>
            <a:r>
              <a:rPr lang="en-US" sz="1200" dirty="0">
                <a:latin typeface="Arial" panose="020B0604020202020204" pitchFamily="34" charset="0"/>
                <a:cs typeface="Arial" panose="020B0604020202020204" pitchFamily="34" charset="0"/>
              </a:rPr>
              <a:t> (F.B.I., U.N., C.I.A) </a:t>
            </a:r>
          </a:p>
          <a:p>
            <a:pPr lvl="1" eaLnBrk="1" hangingPunct="1">
              <a:lnSpc>
                <a:spcPct val="90000"/>
              </a:lnSpc>
              <a:buFontTx/>
              <a:buNone/>
            </a:pPr>
            <a:endParaRPr lang="en-US" sz="1200" dirty="0">
              <a:latin typeface="Arial" panose="020B0604020202020204" pitchFamily="34" charset="0"/>
              <a:cs typeface="Arial" panose="020B0604020202020204" pitchFamily="34" charset="0"/>
            </a:endParaRPr>
          </a:p>
          <a:p>
            <a:pPr eaLnBrk="1" hangingPunct="1">
              <a:lnSpc>
                <a:spcPct val="90000"/>
              </a:lnSpc>
            </a:pPr>
            <a:r>
              <a:rPr lang="en-US" sz="1200" dirty="0">
                <a:latin typeface="Arial" panose="020B0604020202020204" pitchFamily="34" charset="0"/>
                <a:cs typeface="Arial" panose="020B0604020202020204" pitchFamily="34" charset="0"/>
              </a:rPr>
              <a:t>Acronyms are also great time-savers. When we discuss the Federal Bureau of Investigation, we save time by using the acronym FBI. </a:t>
            </a:r>
          </a:p>
          <a:p>
            <a:pPr eaLnBrk="1" hangingPunct="1">
              <a:lnSpc>
                <a:spcPct val="90000"/>
              </a:lnSpc>
            </a:pPr>
            <a:endParaRPr lang="en-US" sz="1200" dirty="0">
              <a:latin typeface="Arial" panose="020B0604020202020204" pitchFamily="34" charset="0"/>
              <a:cs typeface="Arial" panose="020B0604020202020204" pitchFamily="34" charset="0"/>
            </a:endParaRPr>
          </a:p>
          <a:p>
            <a:pPr eaLnBrk="1" hangingPunct="1">
              <a:lnSpc>
                <a:spcPct val="90000"/>
              </a:lnSpc>
            </a:pPr>
            <a:r>
              <a:rPr lang="en-US" sz="1200" dirty="0">
                <a:latin typeface="Arial" panose="020B0604020202020204" pitchFamily="34" charset="0"/>
                <a:cs typeface="Arial" panose="020B0604020202020204" pitchFamily="34" charset="0"/>
              </a:rPr>
              <a:t>How can acronyms help in your daily life?</a:t>
            </a:r>
          </a:p>
          <a:p>
            <a:pPr lvl="1" eaLnBrk="1" hangingPunct="1">
              <a:lnSpc>
                <a:spcPct val="90000"/>
              </a:lnSpc>
              <a:buFontTx/>
              <a:buChar char="•"/>
            </a:pPr>
            <a:r>
              <a:rPr lang="en-US" sz="1200" dirty="0">
                <a:latin typeface="Arial" panose="020B0604020202020204" pitchFamily="34" charset="0"/>
                <a:cs typeface="Arial" panose="020B0604020202020204" pitchFamily="34" charset="0"/>
              </a:rPr>
              <a:t> What if you have a few errands to run, but you forgot to write them down? Without external help such as a list, you must rely on your own memory.</a:t>
            </a:r>
          </a:p>
          <a:p>
            <a:pPr lvl="1" eaLnBrk="1" hangingPunct="1">
              <a:lnSpc>
                <a:spcPct val="90000"/>
              </a:lnSpc>
              <a:buFontTx/>
              <a:buChar char="•"/>
            </a:pPr>
            <a:r>
              <a:rPr lang="en-US" sz="1200" dirty="0">
                <a:latin typeface="Arial" panose="020B0604020202020204" pitchFamily="34" charset="0"/>
                <a:cs typeface="Arial" panose="020B0604020202020204" pitchFamily="34" charset="0"/>
              </a:rPr>
              <a:t> Example: I have three errands to run before I go home. </a:t>
            </a:r>
          </a:p>
          <a:p>
            <a:pPr lvl="2" eaLnBrk="1" hangingPunct="1">
              <a:lnSpc>
                <a:spcPct val="90000"/>
              </a:lnSpc>
              <a:buFontTx/>
              <a:buAutoNum type="arabicPeriod"/>
            </a:pPr>
            <a:r>
              <a:rPr lang="en-US" sz="1200" dirty="0">
                <a:latin typeface="Arial" panose="020B0604020202020204" pitchFamily="34" charset="0"/>
                <a:cs typeface="Arial" panose="020B0604020202020204" pitchFamily="34" charset="0"/>
              </a:rPr>
              <a:t> I need to go to the</a:t>
            </a:r>
            <a:r>
              <a:rPr lang="en-US" sz="1200" b="1" dirty="0">
                <a:latin typeface="Arial" panose="020B0604020202020204" pitchFamily="34" charset="0"/>
                <a:cs typeface="Arial" panose="020B0604020202020204" pitchFamily="34" charset="0"/>
              </a:rPr>
              <a:t> m</a:t>
            </a:r>
            <a:r>
              <a:rPr lang="en-US" sz="1200" dirty="0">
                <a:latin typeface="Arial" panose="020B0604020202020204" pitchFamily="34" charset="0"/>
                <a:cs typeface="Arial" panose="020B0604020202020204" pitchFamily="34" charset="0"/>
              </a:rPr>
              <a:t>arket.</a:t>
            </a:r>
          </a:p>
          <a:p>
            <a:pPr lvl="2" eaLnBrk="1" hangingPunct="1">
              <a:lnSpc>
                <a:spcPct val="90000"/>
              </a:lnSpc>
              <a:buFontTx/>
              <a:buAutoNum type="arabicPeriod"/>
            </a:pPr>
            <a:r>
              <a:rPr lang="en-US" sz="1200" dirty="0">
                <a:latin typeface="Arial" panose="020B0604020202020204" pitchFamily="34" charset="0"/>
                <a:cs typeface="Arial" panose="020B0604020202020204" pitchFamily="34" charset="0"/>
              </a:rPr>
              <a:t> I need to run by the tailor for </a:t>
            </a:r>
            <a:r>
              <a:rPr lang="en-US" sz="1200" b="1" dirty="0">
                <a:latin typeface="Arial" panose="020B0604020202020204" pitchFamily="34" charset="0"/>
                <a:cs typeface="Arial" panose="020B0604020202020204" pitchFamily="34" charset="0"/>
              </a:rPr>
              <a:t>a</a:t>
            </a:r>
            <a:r>
              <a:rPr lang="en-US" sz="1200" dirty="0">
                <a:latin typeface="Arial" panose="020B0604020202020204" pitchFamily="34" charset="0"/>
                <a:cs typeface="Arial" panose="020B0604020202020204" pitchFamily="34" charset="0"/>
              </a:rPr>
              <a:t>lterations.</a:t>
            </a:r>
          </a:p>
          <a:p>
            <a:pPr lvl="2" eaLnBrk="1" hangingPunct="1">
              <a:lnSpc>
                <a:spcPct val="90000"/>
              </a:lnSpc>
              <a:buFontTx/>
              <a:buAutoNum type="arabicPeriod"/>
            </a:pPr>
            <a:r>
              <a:rPr lang="en-US" sz="1200" dirty="0">
                <a:latin typeface="Arial" panose="020B0604020202020204" pitchFamily="34" charset="0"/>
                <a:cs typeface="Arial" panose="020B0604020202020204" pitchFamily="34" charset="0"/>
              </a:rPr>
              <a:t> I need to pick up my prescriptions at the </a:t>
            </a:r>
            <a:r>
              <a:rPr lang="en-US" sz="1200" b="1" dirty="0">
                <a:latin typeface="Arial" panose="020B0604020202020204" pitchFamily="34" charset="0"/>
                <a:cs typeface="Arial" panose="020B0604020202020204" pitchFamily="34" charset="0"/>
              </a:rPr>
              <a:t>d</a:t>
            </a:r>
            <a:r>
              <a:rPr lang="en-US" sz="1200" dirty="0">
                <a:latin typeface="Arial" panose="020B0604020202020204" pitchFamily="34" charset="0"/>
                <a:cs typeface="Arial" panose="020B0604020202020204" pitchFamily="34" charset="0"/>
              </a:rPr>
              <a:t>rug store.</a:t>
            </a:r>
          </a:p>
          <a:p>
            <a:pPr lvl="1" eaLnBrk="1" hangingPunct="1">
              <a:lnSpc>
                <a:spcPct val="90000"/>
              </a:lnSpc>
              <a:buFontTx/>
              <a:buChar char="•"/>
            </a:pPr>
            <a:r>
              <a:rPr lang="en-US" sz="1200" dirty="0">
                <a:latin typeface="Arial" panose="020B0604020202020204" pitchFamily="34" charset="0"/>
                <a:cs typeface="Arial" panose="020B0604020202020204" pitchFamily="34" charset="0"/>
              </a:rPr>
              <a:t> It would be easy to forget one of those if we try to remember them as merely errands.</a:t>
            </a:r>
          </a:p>
          <a:p>
            <a:pPr lvl="1" eaLnBrk="1" hangingPunct="1">
              <a:lnSpc>
                <a:spcPct val="90000"/>
              </a:lnSpc>
              <a:buFontTx/>
              <a:buChar char="•"/>
            </a:pPr>
            <a:r>
              <a:rPr lang="en-US" sz="1200" dirty="0">
                <a:latin typeface="Arial" panose="020B0604020202020204" pitchFamily="34" charset="0"/>
                <a:cs typeface="Arial" panose="020B0604020202020204" pitchFamily="34" charset="0"/>
              </a:rPr>
              <a:t> How can we make it easier on our memory? How about, “I have </a:t>
            </a:r>
            <a:r>
              <a:rPr lang="en-US" sz="1200" b="1" dirty="0">
                <a:latin typeface="Arial" panose="020B0604020202020204" pitchFamily="34" charset="0"/>
                <a:cs typeface="Arial" panose="020B0604020202020204" pitchFamily="34" charset="0"/>
              </a:rPr>
              <a:t>MAD</a:t>
            </a:r>
            <a:r>
              <a:rPr lang="en-US" sz="1200" dirty="0">
                <a:latin typeface="Arial" panose="020B0604020202020204" pitchFamily="34" charset="0"/>
                <a:cs typeface="Arial" panose="020B0604020202020204" pitchFamily="34" charset="0"/>
              </a:rPr>
              <a:t> to do before I go home”? </a:t>
            </a:r>
          </a:p>
          <a:p>
            <a:pPr lvl="1" eaLnBrk="1" hangingPunct="1">
              <a:lnSpc>
                <a:spcPct val="90000"/>
              </a:lnSpc>
              <a:buFontTx/>
              <a:buChar char="•"/>
            </a:pPr>
            <a:r>
              <a:rPr lang="en-US" sz="1200" dirty="0">
                <a:latin typeface="Arial" panose="020B0604020202020204" pitchFamily="34" charset="0"/>
                <a:cs typeface="Arial" panose="020B0604020202020204" pitchFamily="34" charset="0"/>
              </a:rPr>
              <a:t> If this information is registered properly, the letters will cue your memory in order to complete your errands. </a:t>
            </a:r>
          </a:p>
          <a:p>
            <a:pPr eaLnBrk="1" hangingPunct="1">
              <a:lnSpc>
                <a:spcPct val="90000"/>
              </a:lnSpc>
            </a:pPr>
            <a:endParaRPr lang="en-US" sz="1200" dirty="0">
              <a:latin typeface="Arial" panose="020B0604020202020204" pitchFamily="34" charset="0"/>
              <a:cs typeface="Arial" panose="020B0604020202020204" pitchFamily="34" charset="0"/>
            </a:endParaRPr>
          </a:p>
          <a:p>
            <a:pPr eaLnBrk="1" hangingPunct="1">
              <a:lnSpc>
                <a:spcPct val="90000"/>
              </a:lnSpc>
            </a:pPr>
            <a:r>
              <a:rPr lang="en-US" sz="1200" i="1" dirty="0">
                <a:latin typeface="Arial" panose="020B0604020202020204" pitchFamily="34" charset="0"/>
                <a:cs typeface="Arial" panose="020B0604020202020204" pitchFamily="34" charset="0"/>
              </a:rPr>
              <a:t>QUESTION: As a group, can we think of another example that an acronym might be useful and lessen the demands on our brains?</a:t>
            </a:r>
          </a:p>
          <a:p>
            <a:pPr eaLnBrk="1" hangingPunct="1">
              <a:lnSpc>
                <a:spcPct val="90000"/>
              </a:lnSpc>
            </a:pPr>
            <a:endParaRPr lang="en-US" sz="1200" dirty="0">
              <a:latin typeface="Arial" panose="020B0604020202020204" pitchFamily="34" charset="0"/>
              <a:cs typeface="Arial" panose="020B0604020202020204" pitchFamily="34" charset="0"/>
            </a:endParaRPr>
          </a:p>
          <a:p>
            <a:pPr eaLnBrk="1" hangingPunct="1">
              <a:lnSpc>
                <a:spcPct val="90000"/>
              </a:lnSpc>
            </a:pPr>
            <a:endParaRPr lang="en-US" sz="1200" dirty="0">
              <a:latin typeface="Arial" panose="020B0604020202020204" pitchFamily="34" charset="0"/>
              <a:cs typeface="Arial" panose="020B0604020202020204" pitchFamily="34" charset="0"/>
            </a:endParaRPr>
          </a:p>
          <a:p>
            <a:pPr eaLnBrk="1" hangingPunct="1">
              <a:lnSpc>
                <a:spcPct val="90000"/>
              </a:lnSpc>
            </a:pPr>
            <a:r>
              <a:rPr lang="en-US" sz="1200" dirty="0">
                <a:latin typeface="Arial" panose="020B0604020202020204" pitchFamily="34" charset="0"/>
                <a:cs typeface="Arial" panose="020B0604020202020204" pitchFamily="34" charset="0"/>
              </a:rPr>
              <a:t>------------</a:t>
            </a:r>
          </a:p>
          <a:p>
            <a:pPr eaLnBrk="1" hangingPunct="1">
              <a:lnSpc>
                <a:spcPct val="90000"/>
              </a:lnSpc>
            </a:pPr>
            <a:endParaRPr lang="en-US" sz="1200" dirty="0">
              <a:latin typeface="Arial" panose="020B0604020202020204" pitchFamily="34" charset="0"/>
              <a:cs typeface="Arial" panose="020B0604020202020204" pitchFamily="34" charset="0"/>
            </a:endParaRPr>
          </a:p>
          <a:p>
            <a:pPr defTabSz="931774">
              <a:lnSpc>
                <a:spcPct val="90000"/>
              </a:lnSpc>
              <a:defRPr/>
            </a:pPr>
            <a:r>
              <a:rPr lang="en-US" sz="1200" i="1" dirty="0">
                <a:latin typeface="Arial" panose="020B0604020202020204" pitchFamily="34" charset="0"/>
                <a:cs typeface="Arial" panose="020B0604020202020204" pitchFamily="34" charset="0"/>
              </a:rPr>
              <a:t>(Merriam-Webster, </a:t>
            </a:r>
            <a:r>
              <a:rPr lang="en-US" sz="1200" i="1" dirty="0" err="1">
                <a:latin typeface="Arial" panose="020B0604020202020204" pitchFamily="34" charset="0"/>
                <a:cs typeface="Arial" panose="020B0604020202020204" pitchFamily="34" charset="0"/>
              </a:rPr>
              <a:t>n.d</a:t>
            </a:r>
            <a:r>
              <a:rPr lang="en-US" sz="1200" i="1" dirty="0">
                <a:latin typeface="Arial" panose="020B0604020202020204" pitchFamily="34" charset="0"/>
                <a:cs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fld id="{5B8447C6-B4B3-5044-8EC1-E2EFD9CC43CB}" type="slidenum">
              <a:rPr lang="en-US" smtClean="0"/>
              <a:t>10</a:t>
            </a:fld>
            <a:endParaRPr lang="en-US"/>
          </a:p>
        </p:txBody>
      </p:sp>
    </p:spTree>
    <p:extLst>
      <p:ext uri="{BB962C8B-B14F-4D97-AF65-F5344CB8AC3E}">
        <p14:creationId xmlns:p14="http://schemas.microsoft.com/office/powerpoint/2010/main" val="606881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3/18/2021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13.jpeg"/><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18.jpg"/><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20.jpeg"/><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6.jp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3C772EE-01D9-47B6-B2AF-A7180665E498}"/>
              </a:ext>
            </a:extLst>
          </p:cNvPr>
          <p:cNvSpPr>
            <a:spLocks noGrp="1"/>
          </p:cNvSpPr>
          <p:nvPr>
            <p:ph type="pic" idx="1"/>
          </p:nvPr>
        </p:nvSpPr>
        <p:spPr>
          <a:xfrm>
            <a:off x="3797" y="4556"/>
            <a:ext cx="12190895" cy="6773102"/>
          </a:xfrm>
        </p:spPr>
      </p:sp>
      <p:sp>
        <p:nvSpPr>
          <p:cNvPr id="4" name="Google Shape;165;p1">
            <a:extLst>
              <a:ext uri="{FF2B5EF4-FFF2-40B4-BE49-F238E27FC236}">
                <a16:creationId xmlns:a16="http://schemas.microsoft.com/office/drawing/2014/main" id="{325E62FD-A612-449E-9A1A-5D5747F33177}"/>
              </a:ext>
            </a:extLst>
          </p:cNvPr>
          <p:cNvSpPr/>
          <p:nvPr/>
        </p:nvSpPr>
        <p:spPr>
          <a:xfrm>
            <a:off x="0" y="-1"/>
            <a:ext cx="12192000" cy="6957392"/>
          </a:xfrm>
          <a:prstGeom prst="rect">
            <a:avLst/>
          </a:prstGeom>
          <a:solidFill>
            <a:srgbClr val="89D3E0">
              <a:alpha val="61000"/>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00" dirty="0">
                <a:solidFill>
                  <a:schemeClr val="lt1"/>
                </a:solidFill>
                <a:latin typeface="Calibri"/>
                <a:ea typeface="Calibri"/>
                <a:cs typeface="Calibri"/>
              </a:rPr>
              <a:t>Your Company logo here</a:t>
            </a:r>
            <a:endParaRPr sz="18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ibh Dolor Euismod">
            <a:extLst>
              <a:ext uri="{FF2B5EF4-FFF2-40B4-BE49-F238E27FC236}">
                <a16:creationId xmlns:a16="http://schemas.microsoft.com/office/drawing/2014/main" id="{F928027A-D02C-42DD-A1AA-1557398B2056}"/>
              </a:ext>
            </a:extLst>
          </p:cNvPr>
          <p:cNvSpPr txBox="1">
            <a:spLocks noGrp="1"/>
          </p:cNvSpPr>
          <p:nvPr/>
        </p:nvSpPr>
        <p:spPr>
          <a:xfrm>
            <a:off x="274039" y="588094"/>
            <a:ext cx="8350254" cy="700120"/>
          </a:xfrm>
          <a:prstGeom prst="rect">
            <a:avLst/>
          </a:prstGeom>
          <a:ln w="3175">
            <a:miter lim="400000"/>
          </a:ln>
          <a:extLst>
            <a:ext uri="{C572A759-6A51-4108-AA02-DFA0A04FC94B}">
              <ma14:wrappingTextBoxFlag xmlns:ma14="http://schemas.microsoft.com/office/mac/drawingml/2011/main" xmlns:lc="http://schemas.openxmlformats.org/drawingml/2006/lockedCanvas" xmlns="" val="1"/>
            </a:ext>
          </a:extLst>
        </p:spPr>
        <p:txBody>
          <a:bodyPr lIns="0" tIns="0" rIns="0" bIns="0" anchor="t"/>
          <a:lstStyle>
            <a:lvl1pPr marL="0" marR="0" indent="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a:ea typeface="Avenir Next"/>
                <a:cs typeface="Avenir Next"/>
                <a:sym typeface="Avenir Next"/>
              </a:defRPr>
            </a:lvl1pPr>
            <a:lvl2pPr marL="0" marR="0" indent="228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2pPr>
            <a:lvl3pPr marL="0" marR="0" indent="457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3pPr>
            <a:lvl4pPr marL="0" marR="0" indent="685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4pPr>
            <a:lvl5pPr marL="0" marR="0" indent="9144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5pPr>
            <a:lvl6pPr marL="0" marR="0" indent="11430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6pPr>
            <a:lvl7pPr marL="0" marR="0" indent="1371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7pPr>
            <a:lvl8pPr marL="0" marR="0" indent="1600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8pPr>
            <a:lvl9pPr marL="0" marR="0" indent="1828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9pPr>
          </a:lstStyle>
          <a:p>
            <a:r>
              <a:rPr lang="en-US" b="1" spc="0" dirty="0">
                <a:latin typeface="Open Sans" panose="020B0606030504020204" pitchFamily="34" charset="0"/>
                <a:ea typeface="Open Sans" panose="020B0606030504020204" pitchFamily="34" charset="0"/>
                <a:cs typeface="Open Sans" panose="020B0606030504020204" pitchFamily="34" charset="0"/>
              </a:rPr>
              <a:t>Internal Aids: Acronyms</a:t>
            </a:r>
          </a:p>
        </p:txBody>
      </p:sp>
      <p:grpSp>
        <p:nvGrpSpPr>
          <p:cNvPr id="7" name="Google Shape;109;p14"/>
          <p:cNvGrpSpPr/>
          <p:nvPr/>
        </p:nvGrpSpPr>
        <p:grpSpPr>
          <a:xfrm>
            <a:off x="9888751" y="6326145"/>
            <a:ext cx="1681553" cy="307043"/>
            <a:chOff x="5200907" y="9436905"/>
            <a:chExt cx="2072078" cy="378351"/>
          </a:xfrm>
        </p:grpSpPr>
        <p:pic>
          <p:nvPicPr>
            <p:cNvPr id="9" name="Google Shape;110;p14"/>
            <p:cNvPicPr preferRelativeResize="0"/>
            <p:nvPr/>
          </p:nvPicPr>
          <p:blipFill rotWithShape="1">
            <a:blip r:embed="rId3">
              <a:alphaModFix/>
            </a:blip>
            <a:srcRect/>
            <a:stretch/>
          </p:blipFill>
          <p:spPr>
            <a:xfrm>
              <a:off x="5918886" y="9436905"/>
              <a:ext cx="1354099" cy="378351"/>
            </a:xfrm>
            <a:prstGeom prst="rect">
              <a:avLst/>
            </a:prstGeom>
            <a:noFill/>
            <a:ln>
              <a:noFill/>
            </a:ln>
          </p:spPr>
        </p:pic>
        <p:pic>
          <p:nvPicPr>
            <p:cNvPr id="11" name="Google Shape;111;p14"/>
            <p:cNvPicPr preferRelativeResize="0"/>
            <p:nvPr/>
          </p:nvPicPr>
          <p:blipFill rotWithShape="1">
            <a:blip r:embed="rId4">
              <a:alphaModFix/>
            </a:blip>
            <a:srcRect/>
            <a:stretch/>
          </p:blipFill>
          <p:spPr>
            <a:xfrm>
              <a:off x="5200907" y="9574594"/>
              <a:ext cx="781050" cy="152400"/>
            </a:xfrm>
            <a:prstGeom prst="rect">
              <a:avLst/>
            </a:prstGeom>
            <a:noFill/>
            <a:ln>
              <a:noFill/>
            </a:ln>
          </p:spPr>
        </p:pic>
      </p:grpSp>
      <p:pic>
        <p:nvPicPr>
          <p:cNvPr id="13"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93308" y="6003510"/>
            <a:ext cx="647695" cy="6119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08DD031-DBE4-F44D-836D-37C4681B7F26}"/>
              </a:ext>
            </a:extLst>
          </p:cNvPr>
          <p:cNvSpPr/>
          <p:nvPr/>
        </p:nvSpPr>
        <p:spPr>
          <a:xfrm>
            <a:off x="393308" y="1637435"/>
            <a:ext cx="7530194" cy="2308324"/>
          </a:xfrm>
          <a:prstGeom prst="rect">
            <a:avLst/>
          </a:prstGeom>
        </p:spPr>
        <p:txBody>
          <a:bodyPr wrap="square">
            <a:spAutoFit/>
          </a:bodyPr>
          <a:lstStyle/>
          <a:p>
            <a:pPr marL="342900" indent="-342900">
              <a:buFont typeface="Arial" panose="020B0604020202020204" pitchFamily="34" charset="0"/>
              <a:buChar char="•"/>
              <a:defRPr/>
            </a:pPr>
            <a:r>
              <a:rPr lang="en-US" sz="2400" dirty="0">
                <a:solidFill>
                  <a:schemeClr val="accent1">
                    <a:lumMod val="25000"/>
                  </a:schemeClr>
                </a:solidFill>
                <a:latin typeface="Arial" panose="020B0604020202020204" pitchFamily="34" charset="0"/>
                <a:cs typeface="Arial" panose="020B0604020202020204" pitchFamily="34" charset="0"/>
              </a:rPr>
              <a:t>Words formed by combining the </a:t>
            </a:r>
          </a:p>
          <a:p>
            <a:pPr marL="342900" indent="-342900">
              <a:buFont typeface="Arial" panose="020B0604020202020204" pitchFamily="34" charset="0"/>
              <a:buChar char="•"/>
              <a:defRPr/>
            </a:pPr>
            <a:r>
              <a:rPr lang="en-US" sz="2400" dirty="0">
                <a:solidFill>
                  <a:schemeClr val="accent1">
                    <a:lumMod val="25000"/>
                  </a:schemeClr>
                </a:solidFill>
                <a:latin typeface="Arial" panose="020B0604020202020204" pitchFamily="34" charset="0"/>
                <a:cs typeface="Arial" panose="020B0604020202020204" pitchFamily="34" charset="0"/>
              </a:rPr>
              <a:t>first letters of words in the name</a:t>
            </a:r>
          </a:p>
          <a:p>
            <a:pPr marL="342900" indent="-342900">
              <a:buFont typeface="Arial" panose="020B0604020202020204" pitchFamily="34" charset="0"/>
              <a:buChar char="•"/>
              <a:defRPr/>
            </a:pPr>
            <a:endParaRPr lang="en-US" sz="2400" dirty="0">
              <a:solidFill>
                <a:schemeClr val="accent1">
                  <a:lumMod val="25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US" sz="2400" dirty="0">
                <a:solidFill>
                  <a:schemeClr val="accent1">
                    <a:lumMod val="25000"/>
                  </a:schemeClr>
                </a:solidFill>
                <a:latin typeface="Arial" panose="020B0604020202020204" pitchFamily="34" charset="0"/>
                <a:cs typeface="Arial" panose="020B0604020202020204" pitchFamily="34" charset="0"/>
              </a:rPr>
              <a:t>Example: SONAR</a:t>
            </a:r>
          </a:p>
          <a:p>
            <a:pPr marL="342900" indent="-342900">
              <a:buFont typeface="Arial" panose="020B0604020202020204" pitchFamily="34" charset="0"/>
              <a:buChar char="•"/>
              <a:defRPr/>
            </a:pPr>
            <a:endParaRPr lang="en-US" sz="2400" dirty="0">
              <a:solidFill>
                <a:schemeClr val="accent1">
                  <a:lumMod val="25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US" sz="2400" dirty="0">
                <a:solidFill>
                  <a:schemeClr val="accent1">
                    <a:lumMod val="25000"/>
                  </a:schemeClr>
                </a:solidFill>
                <a:latin typeface="Arial" panose="020B0604020202020204" pitchFamily="34" charset="0"/>
                <a:cs typeface="Arial" panose="020B0604020202020204" pitchFamily="34" charset="0"/>
              </a:rPr>
              <a:t>How can they help? </a:t>
            </a:r>
          </a:p>
        </p:txBody>
      </p:sp>
      <p:pic>
        <p:nvPicPr>
          <p:cNvPr id="3" name="Picture 2">
            <a:extLst>
              <a:ext uri="{FF2B5EF4-FFF2-40B4-BE49-F238E27FC236}">
                <a16:creationId xmlns:a16="http://schemas.microsoft.com/office/drawing/2014/main" id="{DCA95292-80ED-6844-847D-1C33C1906084}"/>
              </a:ext>
            </a:extLst>
          </p:cNvPr>
          <p:cNvPicPr>
            <a:picLocks noChangeAspect="1"/>
          </p:cNvPicPr>
          <p:nvPr/>
        </p:nvPicPr>
        <p:blipFill>
          <a:blip r:embed="rId6"/>
          <a:stretch>
            <a:fillRect/>
          </a:stretch>
        </p:blipFill>
        <p:spPr>
          <a:xfrm>
            <a:off x="4533900" y="1548591"/>
            <a:ext cx="7264792" cy="5198866"/>
          </a:xfrm>
          <a:prstGeom prst="rect">
            <a:avLst/>
          </a:prstGeom>
        </p:spPr>
      </p:pic>
    </p:spTree>
    <p:extLst>
      <p:ext uri="{BB962C8B-B14F-4D97-AF65-F5344CB8AC3E}">
        <p14:creationId xmlns:p14="http://schemas.microsoft.com/office/powerpoint/2010/main" val="735975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ibh Dolor Euismod">
            <a:extLst>
              <a:ext uri="{FF2B5EF4-FFF2-40B4-BE49-F238E27FC236}">
                <a16:creationId xmlns:a16="http://schemas.microsoft.com/office/drawing/2014/main" id="{F928027A-D02C-42DD-A1AA-1557398B2056}"/>
              </a:ext>
            </a:extLst>
          </p:cNvPr>
          <p:cNvSpPr txBox="1">
            <a:spLocks noGrp="1"/>
          </p:cNvSpPr>
          <p:nvPr/>
        </p:nvSpPr>
        <p:spPr>
          <a:xfrm>
            <a:off x="274039" y="588094"/>
            <a:ext cx="8350254" cy="700120"/>
          </a:xfrm>
          <a:prstGeom prst="rect">
            <a:avLst/>
          </a:prstGeom>
          <a:ln w="3175">
            <a:miter lim="400000"/>
          </a:ln>
          <a:extLst>
            <a:ext uri="{C572A759-6A51-4108-AA02-DFA0A04FC94B}">
              <ma14:wrappingTextBoxFlag xmlns="" xmlns:lc="http://schemas.openxmlformats.org/drawingml/2006/lockedCanvas" xmlns:ma14="http://schemas.microsoft.com/office/mac/drawingml/2011/main" val="1"/>
            </a:ext>
          </a:extLst>
        </p:spPr>
        <p:txBody>
          <a:bodyPr lIns="0" tIns="0" rIns="0" bIns="0" anchor="t"/>
          <a:lstStyle>
            <a:lvl1pPr marL="0" marR="0" indent="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a:ea typeface="Avenir Next"/>
                <a:cs typeface="Avenir Next"/>
                <a:sym typeface="Avenir Next"/>
              </a:defRPr>
            </a:lvl1pPr>
            <a:lvl2pPr marL="0" marR="0" indent="228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2pPr>
            <a:lvl3pPr marL="0" marR="0" indent="457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3pPr>
            <a:lvl4pPr marL="0" marR="0" indent="685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4pPr>
            <a:lvl5pPr marL="0" marR="0" indent="9144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5pPr>
            <a:lvl6pPr marL="0" marR="0" indent="11430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6pPr>
            <a:lvl7pPr marL="0" marR="0" indent="1371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7pPr>
            <a:lvl8pPr marL="0" marR="0" indent="1600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8pPr>
            <a:lvl9pPr marL="0" marR="0" indent="1828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9pPr>
          </a:lstStyle>
          <a:p>
            <a:r>
              <a:rPr lang="en-US" b="1" spc="0" dirty="0">
                <a:latin typeface="Open Sans" panose="020B0606030504020204" pitchFamily="34" charset="0"/>
                <a:ea typeface="Open Sans" panose="020B0606030504020204" pitchFamily="34" charset="0"/>
                <a:cs typeface="Open Sans" panose="020B0606030504020204" pitchFamily="34" charset="0"/>
              </a:rPr>
              <a:t>Internal Aids: Rhymes &amp; Patterns</a:t>
            </a:r>
          </a:p>
        </p:txBody>
      </p:sp>
      <p:grpSp>
        <p:nvGrpSpPr>
          <p:cNvPr id="7" name="Google Shape;109;p14"/>
          <p:cNvGrpSpPr/>
          <p:nvPr/>
        </p:nvGrpSpPr>
        <p:grpSpPr>
          <a:xfrm>
            <a:off x="9888751" y="6326145"/>
            <a:ext cx="1681553" cy="307043"/>
            <a:chOff x="5200907" y="9436905"/>
            <a:chExt cx="2072078" cy="378351"/>
          </a:xfrm>
        </p:grpSpPr>
        <p:pic>
          <p:nvPicPr>
            <p:cNvPr id="9" name="Google Shape;110;p14"/>
            <p:cNvPicPr preferRelativeResize="0"/>
            <p:nvPr/>
          </p:nvPicPr>
          <p:blipFill rotWithShape="1">
            <a:blip r:embed="rId3">
              <a:alphaModFix/>
            </a:blip>
            <a:srcRect/>
            <a:stretch/>
          </p:blipFill>
          <p:spPr>
            <a:xfrm>
              <a:off x="5918886" y="9436905"/>
              <a:ext cx="1354099" cy="378351"/>
            </a:xfrm>
            <a:prstGeom prst="rect">
              <a:avLst/>
            </a:prstGeom>
            <a:noFill/>
            <a:ln>
              <a:noFill/>
            </a:ln>
          </p:spPr>
        </p:pic>
        <p:pic>
          <p:nvPicPr>
            <p:cNvPr id="11" name="Google Shape;111;p14"/>
            <p:cNvPicPr preferRelativeResize="0"/>
            <p:nvPr/>
          </p:nvPicPr>
          <p:blipFill rotWithShape="1">
            <a:blip r:embed="rId4">
              <a:alphaModFix/>
            </a:blip>
            <a:srcRect/>
            <a:stretch/>
          </p:blipFill>
          <p:spPr>
            <a:xfrm>
              <a:off x="5200907" y="9574594"/>
              <a:ext cx="781050" cy="152400"/>
            </a:xfrm>
            <a:prstGeom prst="rect">
              <a:avLst/>
            </a:prstGeom>
            <a:noFill/>
            <a:ln>
              <a:noFill/>
            </a:ln>
          </p:spPr>
        </p:pic>
      </p:grpSp>
      <p:pic>
        <p:nvPicPr>
          <p:cNvPr id="13"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93308" y="6003510"/>
            <a:ext cx="647695" cy="6119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08DD031-DBE4-F44D-836D-37C4681B7F26}"/>
              </a:ext>
            </a:extLst>
          </p:cNvPr>
          <p:cNvSpPr/>
          <p:nvPr/>
        </p:nvSpPr>
        <p:spPr>
          <a:xfrm>
            <a:off x="221032" y="2274838"/>
            <a:ext cx="5874968" cy="2308324"/>
          </a:xfrm>
          <a:prstGeom prst="rect">
            <a:avLst/>
          </a:prstGeom>
        </p:spPr>
        <p:txBody>
          <a:bodyPr wrap="square">
            <a:spAutoFit/>
          </a:bodyPr>
          <a:lstStyle/>
          <a:p>
            <a:pPr marL="342900" indent="-342900">
              <a:buFont typeface="Arial" panose="020B0604020202020204" pitchFamily="34" charset="0"/>
              <a:buChar char="•"/>
              <a:defRPr/>
            </a:pPr>
            <a:r>
              <a:rPr lang="en-US" sz="2400" dirty="0">
                <a:solidFill>
                  <a:schemeClr val="accent1">
                    <a:lumMod val="25000"/>
                  </a:schemeClr>
                </a:solidFill>
                <a:latin typeface="Arial" panose="020B0604020202020204" pitchFamily="34" charset="0"/>
                <a:cs typeface="Arial" panose="020B0604020202020204" pitchFamily="34" charset="0"/>
              </a:rPr>
              <a:t>Effective memory techniques</a:t>
            </a:r>
          </a:p>
          <a:p>
            <a:pPr marL="342900" indent="-342900">
              <a:buFont typeface="Arial" panose="020B0604020202020204" pitchFamily="34" charset="0"/>
              <a:buChar char="•"/>
              <a:defRPr/>
            </a:pPr>
            <a:endParaRPr lang="en-US" sz="2400" dirty="0">
              <a:solidFill>
                <a:schemeClr val="accent1">
                  <a:lumMod val="25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US" sz="2400" dirty="0">
                <a:solidFill>
                  <a:schemeClr val="accent1">
                    <a:lumMod val="25000"/>
                  </a:schemeClr>
                </a:solidFill>
                <a:latin typeface="Arial" panose="020B0604020202020204" pitchFamily="34" charset="0"/>
                <a:cs typeface="Arial" panose="020B0604020202020204" pitchFamily="34" charset="0"/>
              </a:rPr>
              <a:t>Example: “In 14-hundred-92, </a:t>
            </a:r>
          </a:p>
          <a:p>
            <a:pPr marL="342900" indent="-342900">
              <a:buFont typeface="Arial" panose="020B0604020202020204" pitchFamily="34" charset="0"/>
              <a:buChar char="•"/>
              <a:defRPr/>
            </a:pPr>
            <a:r>
              <a:rPr lang="en-US" sz="2400" dirty="0">
                <a:solidFill>
                  <a:schemeClr val="accent1">
                    <a:lumMod val="25000"/>
                  </a:schemeClr>
                </a:solidFill>
                <a:latin typeface="Arial" panose="020B0604020202020204" pitchFamily="34" charset="0"/>
                <a:cs typeface="Arial" panose="020B0604020202020204" pitchFamily="34" charset="0"/>
              </a:rPr>
              <a:t>Columbus sailed the ocean blue.”</a:t>
            </a:r>
          </a:p>
          <a:p>
            <a:pPr marL="342900" indent="-342900">
              <a:buFont typeface="Arial" panose="020B0604020202020204" pitchFamily="34" charset="0"/>
              <a:buChar char="•"/>
              <a:defRPr/>
            </a:pPr>
            <a:endParaRPr lang="en-US" sz="2400" dirty="0">
              <a:solidFill>
                <a:schemeClr val="accent1">
                  <a:lumMod val="25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US" sz="2400" dirty="0">
                <a:solidFill>
                  <a:schemeClr val="accent1">
                    <a:lumMod val="25000"/>
                  </a:schemeClr>
                </a:solidFill>
                <a:latin typeface="Arial" panose="020B0604020202020204" pitchFamily="34" charset="0"/>
                <a:cs typeface="Arial" panose="020B0604020202020204" pitchFamily="34" charset="0"/>
              </a:rPr>
              <a:t>Other examples?</a:t>
            </a:r>
          </a:p>
        </p:txBody>
      </p:sp>
      <p:pic>
        <p:nvPicPr>
          <p:cNvPr id="4" name="Picture 3">
            <a:extLst>
              <a:ext uri="{FF2B5EF4-FFF2-40B4-BE49-F238E27FC236}">
                <a16:creationId xmlns:a16="http://schemas.microsoft.com/office/drawing/2014/main" id="{1D899341-B5B4-6541-8681-BC36EA40B596}"/>
              </a:ext>
            </a:extLst>
          </p:cNvPr>
          <p:cNvPicPr>
            <a:picLocks noChangeAspect="1"/>
          </p:cNvPicPr>
          <p:nvPr/>
        </p:nvPicPr>
        <p:blipFill>
          <a:blip r:embed="rId6"/>
          <a:stretch>
            <a:fillRect/>
          </a:stretch>
        </p:blipFill>
        <p:spPr>
          <a:xfrm>
            <a:off x="5331169" y="1992275"/>
            <a:ext cx="6586247" cy="3519525"/>
          </a:xfrm>
          <a:prstGeom prst="rect">
            <a:avLst/>
          </a:prstGeom>
        </p:spPr>
      </p:pic>
    </p:spTree>
    <p:extLst>
      <p:ext uri="{BB962C8B-B14F-4D97-AF65-F5344CB8AC3E}">
        <p14:creationId xmlns:p14="http://schemas.microsoft.com/office/powerpoint/2010/main" val="2089365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ibh Dolor Euismod">
            <a:extLst>
              <a:ext uri="{FF2B5EF4-FFF2-40B4-BE49-F238E27FC236}">
                <a16:creationId xmlns:a16="http://schemas.microsoft.com/office/drawing/2014/main" id="{F928027A-D02C-42DD-A1AA-1557398B2056}"/>
              </a:ext>
            </a:extLst>
          </p:cNvPr>
          <p:cNvSpPr txBox="1">
            <a:spLocks noGrp="1"/>
          </p:cNvSpPr>
          <p:nvPr/>
        </p:nvSpPr>
        <p:spPr>
          <a:xfrm>
            <a:off x="274039" y="588094"/>
            <a:ext cx="8350254" cy="700120"/>
          </a:xfrm>
          <a:prstGeom prst="rect">
            <a:avLst/>
          </a:prstGeom>
          <a:ln w="3175">
            <a:miter lim="400000"/>
          </a:ln>
          <a:extLst>
            <a:ext uri="{C572A759-6A51-4108-AA02-DFA0A04FC94B}">
              <ma14:wrappingTextBoxFlag xmlns:ma14="http://schemas.microsoft.com/office/mac/drawingml/2011/main" xmlns:lc="http://schemas.openxmlformats.org/drawingml/2006/lockedCanvas" xmlns="" val="1"/>
            </a:ext>
          </a:extLst>
        </p:spPr>
        <p:txBody>
          <a:bodyPr lIns="0" tIns="0" rIns="0" bIns="0" anchor="t"/>
          <a:lstStyle>
            <a:lvl1pPr marL="0" marR="0" indent="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a:ea typeface="Avenir Next"/>
                <a:cs typeface="Avenir Next"/>
                <a:sym typeface="Avenir Next"/>
              </a:defRPr>
            </a:lvl1pPr>
            <a:lvl2pPr marL="0" marR="0" indent="228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2pPr>
            <a:lvl3pPr marL="0" marR="0" indent="457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3pPr>
            <a:lvl4pPr marL="0" marR="0" indent="685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4pPr>
            <a:lvl5pPr marL="0" marR="0" indent="9144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5pPr>
            <a:lvl6pPr marL="0" marR="0" indent="11430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6pPr>
            <a:lvl7pPr marL="0" marR="0" indent="1371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7pPr>
            <a:lvl8pPr marL="0" marR="0" indent="1600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8pPr>
            <a:lvl9pPr marL="0" marR="0" indent="1828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9pPr>
          </a:lstStyle>
          <a:p>
            <a:r>
              <a:rPr lang="en-US" b="1" spc="0" dirty="0">
                <a:latin typeface="Open Sans" panose="020B0606030504020204" pitchFamily="34" charset="0"/>
                <a:ea typeface="Open Sans" panose="020B0606030504020204" pitchFamily="34" charset="0"/>
                <a:cs typeface="Open Sans" panose="020B0606030504020204" pitchFamily="34" charset="0"/>
              </a:rPr>
              <a:t>Internal Aids: Chunking</a:t>
            </a:r>
          </a:p>
        </p:txBody>
      </p:sp>
      <p:grpSp>
        <p:nvGrpSpPr>
          <p:cNvPr id="7" name="Google Shape;109;p14"/>
          <p:cNvGrpSpPr/>
          <p:nvPr/>
        </p:nvGrpSpPr>
        <p:grpSpPr>
          <a:xfrm>
            <a:off x="9888751" y="6326145"/>
            <a:ext cx="1681553" cy="307043"/>
            <a:chOff x="5200907" y="9436905"/>
            <a:chExt cx="2072078" cy="378351"/>
          </a:xfrm>
        </p:grpSpPr>
        <p:pic>
          <p:nvPicPr>
            <p:cNvPr id="9" name="Google Shape;110;p14"/>
            <p:cNvPicPr preferRelativeResize="0"/>
            <p:nvPr/>
          </p:nvPicPr>
          <p:blipFill rotWithShape="1">
            <a:blip r:embed="rId3">
              <a:alphaModFix/>
            </a:blip>
            <a:srcRect/>
            <a:stretch/>
          </p:blipFill>
          <p:spPr>
            <a:xfrm>
              <a:off x="5918886" y="9436905"/>
              <a:ext cx="1354099" cy="378351"/>
            </a:xfrm>
            <a:prstGeom prst="rect">
              <a:avLst/>
            </a:prstGeom>
            <a:noFill/>
            <a:ln>
              <a:noFill/>
            </a:ln>
          </p:spPr>
        </p:pic>
        <p:pic>
          <p:nvPicPr>
            <p:cNvPr id="11" name="Google Shape;111;p14"/>
            <p:cNvPicPr preferRelativeResize="0"/>
            <p:nvPr/>
          </p:nvPicPr>
          <p:blipFill rotWithShape="1">
            <a:blip r:embed="rId4">
              <a:alphaModFix/>
            </a:blip>
            <a:srcRect/>
            <a:stretch/>
          </p:blipFill>
          <p:spPr>
            <a:xfrm>
              <a:off x="5200907" y="9574594"/>
              <a:ext cx="781050" cy="152400"/>
            </a:xfrm>
            <a:prstGeom prst="rect">
              <a:avLst/>
            </a:prstGeom>
            <a:noFill/>
            <a:ln>
              <a:noFill/>
            </a:ln>
          </p:spPr>
        </p:pic>
      </p:grpSp>
      <p:pic>
        <p:nvPicPr>
          <p:cNvPr id="13"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93308" y="6003510"/>
            <a:ext cx="647695" cy="6119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08DD031-DBE4-F44D-836D-37C4681B7F26}"/>
              </a:ext>
            </a:extLst>
          </p:cNvPr>
          <p:cNvSpPr/>
          <p:nvPr/>
        </p:nvSpPr>
        <p:spPr>
          <a:xfrm>
            <a:off x="512578" y="1955488"/>
            <a:ext cx="7530194" cy="2923877"/>
          </a:xfrm>
          <a:prstGeom prst="rect">
            <a:avLst/>
          </a:prstGeom>
        </p:spPr>
        <p:txBody>
          <a:bodyPr wrap="square">
            <a:spAutoFit/>
          </a:bodyPr>
          <a:lstStyle/>
          <a:p>
            <a:pPr>
              <a:defRPr/>
            </a:pPr>
            <a:r>
              <a:rPr lang="en-US" sz="2400" dirty="0">
                <a:solidFill>
                  <a:schemeClr val="accent1">
                    <a:lumMod val="25000"/>
                  </a:schemeClr>
                </a:solidFill>
                <a:latin typeface="Arial" panose="020B0604020202020204" pitchFamily="34" charset="0"/>
                <a:cs typeface="Arial" panose="020B0604020202020204" pitchFamily="34" charset="0"/>
              </a:rPr>
              <a:t>Which is easier to remember?</a:t>
            </a:r>
          </a:p>
          <a:p>
            <a:pPr>
              <a:defRPr/>
            </a:pPr>
            <a:endParaRPr lang="en-US" sz="2400" dirty="0">
              <a:solidFill>
                <a:schemeClr val="accent1">
                  <a:lumMod val="25000"/>
                </a:schemeClr>
              </a:solidFill>
              <a:latin typeface="Arial" panose="020B0604020202020204" pitchFamily="34" charset="0"/>
              <a:cs typeface="Arial" panose="020B0604020202020204" pitchFamily="34" charset="0"/>
            </a:endParaRPr>
          </a:p>
          <a:p>
            <a:pPr>
              <a:defRPr/>
            </a:pPr>
            <a:r>
              <a:rPr lang="en-US" sz="2400" dirty="0">
                <a:solidFill>
                  <a:schemeClr val="accent1">
                    <a:lumMod val="25000"/>
                  </a:schemeClr>
                </a:solidFill>
                <a:latin typeface="Arial" panose="020B0604020202020204" pitchFamily="34" charset="0"/>
                <a:cs typeface="Arial" panose="020B0604020202020204" pitchFamily="34" charset="0"/>
              </a:rPr>
              <a:t>		</a:t>
            </a:r>
            <a:r>
              <a:rPr lang="en-US" sz="3200" b="1" dirty="0">
                <a:solidFill>
                  <a:schemeClr val="accent1">
                    <a:lumMod val="25000"/>
                  </a:schemeClr>
                </a:solidFill>
                <a:latin typeface="Arial" panose="020B0604020202020204" pitchFamily="34" charset="0"/>
                <a:cs typeface="Arial" panose="020B0604020202020204" pitchFamily="34" charset="0"/>
              </a:rPr>
              <a:t>5  7  9  4  3  2  8 4  6</a:t>
            </a:r>
          </a:p>
          <a:p>
            <a:pPr>
              <a:defRPr/>
            </a:pPr>
            <a:r>
              <a:rPr lang="en-US" sz="2400" dirty="0">
                <a:solidFill>
                  <a:schemeClr val="accent1">
                    <a:lumMod val="25000"/>
                  </a:schemeClr>
                </a:solidFill>
                <a:latin typeface="Arial" panose="020B0604020202020204" pitchFamily="34" charset="0"/>
                <a:cs typeface="Arial" panose="020B0604020202020204" pitchFamily="34" charset="0"/>
              </a:rPr>
              <a:t>				</a:t>
            </a:r>
          </a:p>
          <a:p>
            <a:pPr>
              <a:defRPr/>
            </a:pPr>
            <a:r>
              <a:rPr lang="en-US" sz="2400" dirty="0">
                <a:solidFill>
                  <a:schemeClr val="accent1">
                    <a:lumMod val="25000"/>
                  </a:schemeClr>
                </a:solidFill>
                <a:latin typeface="Arial" panose="020B0604020202020204" pitchFamily="34" charset="0"/>
                <a:cs typeface="Arial" panose="020B0604020202020204" pitchFamily="34" charset="0"/>
              </a:rPr>
              <a:t>			or…</a:t>
            </a:r>
          </a:p>
          <a:p>
            <a:pPr>
              <a:defRPr/>
            </a:pPr>
            <a:endParaRPr lang="en-US" sz="2400" dirty="0">
              <a:solidFill>
                <a:schemeClr val="accent1">
                  <a:lumMod val="25000"/>
                </a:schemeClr>
              </a:solidFill>
              <a:latin typeface="Arial" panose="020B0604020202020204" pitchFamily="34" charset="0"/>
              <a:cs typeface="Arial" panose="020B0604020202020204" pitchFamily="34" charset="0"/>
            </a:endParaRPr>
          </a:p>
          <a:p>
            <a:pPr>
              <a:defRPr/>
            </a:pPr>
            <a:r>
              <a:rPr lang="en-US" sz="2400" dirty="0">
                <a:solidFill>
                  <a:schemeClr val="accent1">
                    <a:lumMod val="25000"/>
                  </a:schemeClr>
                </a:solidFill>
                <a:latin typeface="Arial" panose="020B0604020202020204" pitchFamily="34" charset="0"/>
                <a:cs typeface="Arial" panose="020B0604020202020204" pitchFamily="34" charset="0"/>
              </a:rPr>
              <a:t>	</a:t>
            </a:r>
            <a:r>
              <a:rPr lang="en-US" sz="3200" dirty="0">
                <a:solidFill>
                  <a:schemeClr val="accent1">
                    <a:lumMod val="25000"/>
                  </a:schemeClr>
                </a:solidFill>
                <a:latin typeface="Arial" panose="020B0604020202020204" pitchFamily="34" charset="0"/>
                <a:cs typeface="Arial" panose="020B0604020202020204" pitchFamily="34" charset="0"/>
              </a:rPr>
              <a:t>	</a:t>
            </a:r>
            <a:r>
              <a:rPr lang="en-US" sz="3200" b="1" dirty="0">
                <a:solidFill>
                  <a:schemeClr val="accent1">
                    <a:lumMod val="25000"/>
                  </a:schemeClr>
                </a:solidFill>
                <a:latin typeface="Arial" panose="020B0604020202020204" pitchFamily="34" charset="0"/>
                <a:cs typeface="Arial" panose="020B0604020202020204" pitchFamily="34" charset="0"/>
              </a:rPr>
              <a:t>579  43  2846</a:t>
            </a:r>
          </a:p>
        </p:txBody>
      </p:sp>
    </p:spTree>
    <p:extLst>
      <p:ext uri="{BB962C8B-B14F-4D97-AF65-F5344CB8AC3E}">
        <p14:creationId xmlns:p14="http://schemas.microsoft.com/office/powerpoint/2010/main" val="37075327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a:extLst>
              <a:ext uri="{FF2B5EF4-FFF2-40B4-BE49-F238E27FC236}">
                <a16:creationId xmlns:a16="http://schemas.microsoft.com/office/drawing/2014/main" id="{226D7DDF-CB98-B142-AEDE-231F374B697A}"/>
              </a:ext>
            </a:extLst>
          </p:cNvPr>
          <p:cNvPicPr>
            <a:picLocks noGrp="1" noChangeAspect="1"/>
          </p:cNvPicPr>
          <p:nvPr>
            <p:ph type="pic" idx="1"/>
          </p:nvPr>
        </p:nvPicPr>
        <p:blipFill>
          <a:blip r:embed="rId3"/>
          <a:srcRect l="18204" r="18204"/>
          <a:stretch>
            <a:fillRect/>
          </a:stretch>
        </p:blipFill>
        <p:spPr>
          <a:xfrm>
            <a:off x="6015038" y="3175"/>
            <a:ext cx="6172200" cy="6854825"/>
          </a:xfrm>
          <a:solidFill>
            <a:schemeClr val="bg2"/>
          </a:solidFill>
        </p:spPr>
      </p:pic>
      <p:sp>
        <p:nvSpPr>
          <p:cNvPr id="8" name="Nibh Dolor Euismod">
            <a:extLst>
              <a:ext uri="{FF2B5EF4-FFF2-40B4-BE49-F238E27FC236}">
                <a16:creationId xmlns:a16="http://schemas.microsoft.com/office/drawing/2014/main" id="{60D77A5B-0E27-4C74-96EE-091EBF904A09}"/>
              </a:ext>
            </a:extLst>
          </p:cNvPr>
          <p:cNvSpPr txBox="1">
            <a:spLocks noGrp="1"/>
          </p:cNvSpPr>
          <p:nvPr/>
        </p:nvSpPr>
        <p:spPr>
          <a:xfrm>
            <a:off x="162940" y="611397"/>
            <a:ext cx="8350254" cy="700120"/>
          </a:xfrm>
          <a:prstGeom prst="rect">
            <a:avLst/>
          </a:prstGeom>
          <a:ln w="3175">
            <a:miter lim="400000"/>
          </a:ln>
          <a:extLst>
            <a:ext uri="{C572A759-6A51-4108-AA02-DFA0A04FC94B}">
              <ma14:wrappingTextBoxFlag xmlns:ma14="http://schemas.microsoft.com/office/mac/drawingml/2011/main" xmlns:lc="http://schemas.openxmlformats.org/drawingml/2006/lockedCanvas" xmlns="" val="1"/>
            </a:ext>
          </a:extLst>
        </p:spPr>
        <p:txBody>
          <a:bodyPr lIns="0" tIns="0" rIns="0" bIns="0" anchor="ctr"/>
          <a:lstStyle>
            <a:lvl1pPr marL="0" marR="0" indent="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a:ea typeface="Avenir Next"/>
                <a:cs typeface="Avenir Next"/>
                <a:sym typeface="Avenir Next"/>
              </a:defRPr>
            </a:lvl1pPr>
            <a:lvl2pPr marL="0" marR="0" indent="228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2pPr>
            <a:lvl3pPr marL="0" marR="0" indent="457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3pPr>
            <a:lvl4pPr marL="0" marR="0" indent="685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4pPr>
            <a:lvl5pPr marL="0" marR="0" indent="9144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5pPr>
            <a:lvl6pPr marL="0" marR="0" indent="11430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6pPr>
            <a:lvl7pPr marL="0" marR="0" indent="1371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7pPr>
            <a:lvl8pPr marL="0" marR="0" indent="1600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8pPr>
            <a:lvl9pPr marL="0" marR="0" indent="1828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9pPr>
          </a:lstStyle>
          <a:p>
            <a:r>
              <a:rPr lang="en-US" b="1" spc="0" dirty="0">
                <a:latin typeface="Open Sans"/>
              </a:rPr>
              <a:t>Brain Boosters!</a:t>
            </a:r>
          </a:p>
        </p:txBody>
      </p:sp>
      <p:sp>
        <p:nvSpPr>
          <p:cNvPr id="10" name="Google Shape;255;p10">
            <a:extLst>
              <a:ext uri="{FF2B5EF4-FFF2-40B4-BE49-F238E27FC236}">
                <a16:creationId xmlns:a16="http://schemas.microsoft.com/office/drawing/2014/main" id="{3627D508-1E2B-4FDC-891F-B2AC06EDF649}"/>
              </a:ext>
            </a:extLst>
          </p:cNvPr>
          <p:cNvSpPr txBox="1"/>
          <p:nvPr/>
        </p:nvSpPr>
        <p:spPr>
          <a:xfrm>
            <a:off x="393308" y="1693265"/>
            <a:ext cx="5042291" cy="1384954"/>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b="1" dirty="0">
                <a:solidFill>
                  <a:schemeClr val="accent2"/>
                </a:solidFill>
                <a:latin typeface="Open Sans"/>
                <a:ea typeface="Open Sans"/>
                <a:cs typeface="Open Sans"/>
              </a:rPr>
              <a:t>Homonyms</a:t>
            </a:r>
          </a:p>
          <a:p>
            <a:pPr marL="285750" indent="-285750">
              <a:buFont typeface="Arial" panose="020B0604020202020204" pitchFamily="34" charset="0"/>
              <a:buChar char="•"/>
            </a:pPr>
            <a:endParaRPr lang="en-US" sz="2800" b="1" dirty="0">
              <a:solidFill>
                <a:schemeClr val="accent2"/>
              </a:solidFill>
              <a:latin typeface="Open Sans"/>
              <a:ea typeface="Open Sans"/>
              <a:cs typeface="Open Sans"/>
            </a:endParaRPr>
          </a:p>
          <a:p>
            <a:r>
              <a:rPr lang="en-US" sz="2800" b="1" dirty="0">
                <a:solidFill>
                  <a:srgbClr val="7030A0"/>
                </a:solidFill>
                <a:latin typeface="+mn-lt"/>
                <a:ea typeface="Open Sans"/>
                <a:cs typeface="Open Sans"/>
              </a:rPr>
              <a:t>	</a:t>
            </a:r>
            <a:endParaRPr lang="en-US" sz="2800" b="1" dirty="0">
              <a:solidFill>
                <a:schemeClr val="accent2"/>
              </a:solidFill>
              <a:latin typeface="Open Sans"/>
              <a:ea typeface="Open Sans"/>
              <a:cs typeface="Open Sans"/>
            </a:endParaRPr>
          </a:p>
        </p:txBody>
      </p:sp>
      <p:grpSp>
        <p:nvGrpSpPr>
          <p:cNvPr id="7" name="Google Shape;109;p14"/>
          <p:cNvGrpSpPr/>
          <p:nvPr/>
        </p:nvGrpSpPr>
        <p:grpSpPr>
          <a:xfrm>
            <a:off x="9888751" y="6326145"/>
            <a:ext cx="1681553" cy="307043"/>
            <a:chOff x="5200907" y="9436905"/>
            <a:chExt cx="2072078" cy="378351"/>
          </a:xfrm>
        </p:grpSpPr>
        <p:pic>
          <p:nvPicPr>
            <p:cNvPr id="9" name="Google Shape;110;p14"/>
            <p:cNvPicPr preferRelativeResize="0"/>
            <p:nvPr/>
          </p:nvPicPr>
          <p:blipFill rotWithShape="1">
            <a:blip r:embed="rId4">
              <a:alphaModFix/>
            </a:blip>
            <a:srcRect/>
            <a:stretch/>
          </p:blipFill>
          <p:spPr>
            <a:xfrm>
              <a:off x="5918886" y="9436905"/>
              <a:ext cx="1354099" cy="378351"/>
            </a:xfrm>
            <a:prstGeom prst="rect">
              <a:avLst/>
            </a:prstGeom>
            <a:noFill/>
            <a:ln>
              <a:noFill/>
            </a:ln>
          </p:spPr>
        </p:pic>
        <p:pic>
          <p:nvPicPr>
            <p:cNvPr id="11" name="Google Shape;111;p14"/>
            <p:cNvPicPr preferRelativeResize="0"/>
            <p:nvPr/>
          </p:nvPicPr>
          <p:blipFill rotWithShape="1">
            <a:blip r:embed="rId5">
              <a:alphaModFix/>
            </a:blip>
            <a:srcRect/>
            <a:stretch/>
          </p:blipFill>
          <p:spPr>
            <a:xfrm>
              <a:off x="5200907" y="9574594"/>
              <a:ext cx="781050" cy="152400"/>
            </a:xfrm>
            <a:prstGeom prst="rect">
              <a:avLst/>
            </a:prstGeom>
            <a:noFill/>
            <a:ln>
              <a:noFill/>
            </a:ln>
          </p:spPr>
        </p:pic>
      </p:grpSp>
      <p:pic>
        <p:nvPicPr>
          <p:cNvPr id="12" name="Picture 3"/>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93308" y="6003510"/>
            <a:ext cx="647695" cy="6119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Placeholder 1">
            <a:extLst>
              <a:ext uri="{FF2B5EF4-FFF2-40B4-BE49-F238E27FC236}">
                <a16:creationId xmlns:a16="http://schemas.microsoft.com/office/drawing/2014/main" id="{688B457A-4877-594F-BDD3-83F7AB272A06}"/>
              </a:ext>
            </a:extLst>
          </p:cNvPr>
          <p:cNvPicPr>
            <a:picLocks noChangeAspect="1"/>
          </p:cNvPicPr>
          <p:nvPr/>
        </p:nvPicPr>
        <p:blipFill>
          <a:blip r:embed="rId3"/>
          <a:srcRect l="18204" r="18204"/>
          <a:stretch>
            <a:fillRect/>
          </a:stretch>
        </p:blipFill>
        <p:spPr>
          <a:xfrm>
            <a:off x="6438900" y="3175"/>
            <a:ext cx="5753100" cy="6854825"/>
          </a:xfrm>
          <a:prstGeom prst="rect">
            <a:avLst/>
          </a:prstGeom>
          <a:solidFill>
            <a:schemeClr val="bg2"/>
          </a:solidFill>
        </p:spPr>
      </p:pic>
    </p:spTree>
    <p:extLst>
      <p:ext uri="{BB962C8B-B14F-4D97-AF65-F5344CB8AC3E}">
        <p14:creationId xmlns:p14="http://schemas.microsoft.com/office/powerpoint/2010/main" val="1862962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ibh Dolor Euismod">
            <a:extLst>
              <a:ext uri="{FF2B5EF4-FFF2-40B4-BE49-F238E27FC236}">
                <a16:creationId xmlns:a16="http://schemas.microsoft.com/office/drawing/2014/main" id="{F928027A-D02C-42DD-A1AA-1557398B2056}"/>
              </a:ext>
            </a:extLst>
          </p:cNvPr>
          <p:cNvSpPr txBox="1">
            <a:spLocks noGrp="1"/>
          </p:cNvSpPr>
          <p:nvPr/>
        </p:nvSpPr>
        <p:spPr>
          <a:xfrm>
            <a:off x="274038" y="588094"/>
            <a:ext cx="10036153" cy="700120"/>
          </a:xfrm>
          <a:prstGeom prst="rect">
            <a:avLst/>
          </a:prstGeom>
          <a:ln w="3175">
            <a:miter lim="400000"/>
          </a:ln>
          <a:extLst>
            <a:ext uri="{C572A759-6A51-4108-AA02-DFA0A04FC94B}">
              <ma14:wrappingTextBoxFlag xmlns="" xmlns:lc="http://schemas.openxmlformats.org/drawingml/2006/lockedCanvas" xmlns:ma14="http://schemas.microsoft.com/office/mac/drawingml/2011/main" val="1"/>
            </a:ext>
          </a:extLst>
        </p:spPr>
        <p:txBody>
          <a:bodyPr lIns="0" tIns="0" rIns="0" bIns="0" anchor="t"/>
          <a:lstStyle>
            <a:lvl1pPr marL="0" marR="0" indent="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a:ea typeface="Avenir Next"/>
                <a:cs typeface="Avenir Next"/>
                <a:sym typeface="Avenir Next"/>
              </a:defRPr>
            </a:lvl1pPr>
            <a:lvl2pPr marL="0" marR="0" indent="228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2pPr>
            <a:lvl3pPr marL="0" marR="0" indent="457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3pPr>
            <a:lvl4pPr marL="0" marR="0" indent="685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4pPr>
            <a:lvl5pPr marL="0" marR="0" indent="9144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5pPr>
            <a:lvl6pPr marL="0" marR="0" indent="11430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6pPr>
            <a:lvl7pPr marL="0" marR="0" indent="1371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7pPr>
            <a:lvl8pPr marL="0" marR="0" indent="1600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8pPr>
            <a:lvl9pPr marL="0" marR="0" indent="1828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9pPr>
          </a:lstStyle>
          <a:p>
            <a:r>
              <a:rPr lang="en-US" b="1" spc="0" dirty="0">
                <a:latin typeface="Open Sans" panose="020B0606030504020204" pitchFamily="34" charset="0"/>
                <a:ea typeface="Open Sans" panose="020B0606030504020204" pitchFamily="34" charset="0"/>
                <a:cs typeface="Open Sans" panose="020B0606030504020204" pitchFamily="34" charset="0"/>
              </a:rPr>
              <a:t>External Aids: Appointment Books</a:t>
            </a:r>
          </a:p>
        </p:txBody>
      </p:sp>
      <p:grpSp>
        <p:nvGrpSpPr>
          <p:cNvPr id="7" name="Google Shape;109;p14"/>
          <p:cNvGrpSpPr/>
          <p:nvPr/>
        </p:nvGrpSpPr>
        <p:grpSpPr>
          <a:xfrm>
            <a:off x="9888751" y="6326145"/>
            <a:ext cx="1681553" cy="307043"/>
            <a:chOff x="5200907" y="9436905"/>
            <a:chExt cx="2072078" cy="378351"/>
          </a:xfrm>
        </p:grpSpPr>
        <p:pic>
          <p:nvPicPr>
            <p:cNvPr id="9" name="Google Shape;110;p14"/>
            <p:cNvPicPr preferRelativeResize="0"/>
            <p:nvPr/>
          </p:nvPicPr>
          <p:blipFill rotWithShape="1">
            <a:blip r:embed="rId3">
              <a:alphaModFix/>
            </a:blip>
            <a:srcRect/>
            <a:stretch/>
          </p:blipFill>
          <p:spPr>
            <a:xfrm>
              <a:off x="5918886" y="9436905"/>
              <a:ext cx="1354099" cy="378351"/>
            </a:xfrm>
            <a:prstGeom prst="rect">
              <a:avLst/>
            </a:prstGeom>
            <a:noFill/>
            <a:ln>
              <a:noFill/>
            </a:ln>
          </p:spPr>
        </p:pic>
        <p:pic>
          <p:nvPicPr>
            <p:cNvPr id="11" name="Google Shape;111;p14"/>
            <p:cNvPicPr preferRelativeResize="0"/>
            <p:nvPr/>
          </p:nvPicPr>
          <p:blipFill rotWithShape="1">
            <a:blip r:embed="rId4">
              <a:alphaModFix/>
            </a:blip>
            <a:srcRect/>
            <a:stretch/>
          </p:blipFill>
          <p:spPr>
            <a:xfrm>
              <a:off x="5200907" y="9574594"/>
              <a:ext cx="781050" cy="152400"/>
            </a:xfrm>
            <a:prstGeom prst="rect">
              <a:avLst/>
            </a:prstGeom>
            <a:noFill/>
            <a:ln>
              <a:noFill/>
            </a:ln>
          </p:spPr>
        </p:pic>
      </p:grpSp>
      <p:pic>
        <p:nvPicPr>
          <p:cNvPr id="13"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93308" y="6003510"/>
            <a:ext cx="647695" cy="6119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08DD031-DBE4-F44D-836D-37C4681B7F26}"/>
              </a:ext>
            </a:extLst>
          </p:cNvPr>
          <p:cNvSpPr/>
          <p:nvPr/>
        </p:nvSpPr>
        <p:spPr>
          <a:xfrm>
            <a:off x="512578" y="1955488"/>
            <a:ext cx="7530194" cy="3046988"/>
          </a:xfrm>
          <a:prstGeom prst="rect">
            <a:avLst/>
          </a:prstGeom>
        </p:spPr>
        <p:txBody>
          <a:bodyPr wrap="square">
            <a:spAutoFit/>
          </a:bodyPr>
          <a:lstStyle/>
          <a:p>
            <a:pPr marL="342900" indent="-342900">
              <a:buFont typeface="Arial" panose="020B0604020202020204" pitchFamily="34" charset="0"/>
              <a:buChar char="•"/>
              <a:defRPr/>
            </a:pPr>
            <a:r>
              <a:rPr lang="en-US" sz="2400" dirty="0">
                <a:solidFill>
                  <a:schemeClr val="accent1">
                    <a:lumMod val="25000"/>
                  </a:schemeClr>
                </a:solidFill>
                <a:latin typeface="Arial" panose="020B0604020202020204" pitchFamily="34" charset="0"/>
                <a:cs typeface="Arial" panose="020B0604020202020204" pitchFamily="34" charset="0"/>
              </a:rPr>
              <a:t>Appointment books and calendars lessen the demands on our memory</a:t>
            </a:r>
          </a:p>
          <a:p>
            <a:pPr marL="342900" indent="-342900">
              <a:buFont typeface="Arial" panose="020B0604020202020204" pitchFamily="34" charset="0"/>
              <a:buChar char="•"/>
              <a:defRPr/>
            </a:pPr>
            <a:endParaRPr lang="en-US" sz="2400" dirty="0">
              <a:solidFill>
                <a:schemeClr val="accent1">
                  <a:lumMod val="25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US" sz="2400" dirty="0">
                <a:solidFill>
                  <a:schemeClr val="accent1">
                    <a:lumMod val="25000"/>
                  </a:schemeClr>
                </a:solidFill>
                <a:latin typeface="Arial" panose="020B0604020202020204" pitchFamily="34" charset="0"/>
                <a:cs typeface="Arial" panose="020B0604020202020204" pitchFamily="34" charset="0"/>
              </a:rPr>
              <a:t>ALWAYS have it available</a:t>
            </a:r>
          </a:p>
          <a:p>
            <a:pPr marL="342900" indent="-342900">
              <a:buFont typeface="Arial" panose="020B0604020202020204" pitchFamily="34" charset="0"/>
              <a:buChar char="•"/>
              <a:defRPr/>
            </a:pPr>
            <a:endParaRPr lang="en-US" sz="2400" dirty="0">
              <a:solidFill>
                <a:schemeClr val="accent1">
                  <a:lumMod val="25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US" sz="2400" dirty="0">
                <a:solidFill>
                  <a:schemeClr val="accent1">
                    <a:lumMod val="25000"/>
                  </a:schemeClr>
                </a:solidFill>
                <a:latin typeface="Arial" panose="020B0604020202020204" pitchFamily="34" charset="0"/>
                <a:cs typeface="Arial" panose="020B0604020202020204" pitchFamily="34" charset="0"/>
              </a:rPr>
              <a:t>CHOOSE the right one for you</a:t>
            </a:r>
          </a:p>
          <a:p>
            <a:pPr marL="342900" indent="-342900">
              <a:buFont typeface="Arial" panose="020B0604020202020204" pitchFamily="34" charset="0"/>
              <a:buChar char="•"/>
              <a:defRPr/>
            </a:pPr>
            <a:endParaRPr lang="en-US" sz="2400" dirty="0">
              <a:solidFill>
                <a:schemeClr val="accent1">
                  <a:lumMod val="25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US" sz="2400" dirty="0">
                <a:solidFill>
                  <a:schemeClr val="accent1">
                    <a:lumMod val="25000"/>
                  </a:schemeClr>
                </a:solidFill>
                <a:latin typeface="Arial" panose="020B0604020202020204" pitchFamily="34" charset="0"/>
                <a:cs typeface="Arial" panose="020B0604020202020204" pitchFamily="34" charset="0"/>
              </a:rPr>
              <a:t>WRITE appointments down A.S.A.P.</a:t>
            </a:r>
          </a:p>
        </p:txBody>
      </p:sp>
      <p:pic>
        <p:nvPicPr>
          <p:cNvPr id="8" name="Picture 2" descr="C:\Users\Kelly\AppData\Local\Microsoft\Windows\Temporary Internet Files\Content.IE5\M8EFHS1W\MP900400353[1].jpg">
            <a:extLst>
              <a:ext uri="{FF2B5EF4-FFF2-40B4-BE49-F238E27FC236}">
                <a16:creationId xmlns:a16="http://schemas.microsoft.com/office/drawing/2014/main" id="{719E9C1E-3AC5-1640-A51A-517F14791A43}"/>
              </a:ext>
            </a:extLst>
          </p:cNvPr>
          <p:cNvPicPr>
            <a:picLocks noChangeAspect="1" noChangeArrowheads="1"/>
          </p:cNvPicPr>
          <p:nvPr/>
        </p:nvPicPr>
        <p:blipFill>
          <a:blip r:embed="rId6" cstate="print"/>
          <a:srcRect/>
          <a:stretch>
            <a:fillRect/>
          </a:stretch>
        </p:blipFill>
        <p:spPr bwMode="auto">
          <a:xfrm>
            <a:off x="6096000" y="2432120"/>
            <a:ext cx="5759483" cy="3838155"/>
          </a:xfrm>
          <a:prstGeom prst="rect">
            <a:avLst/>
          </a:prstGeom>
          <a:ln>
            <a:noFill/>
          </a:ln>
          <a:effectLst>
            <a:softEdge rad="112500"/>
          </a:effectLst>
        </p:spPr>
      </p:pic>
    </p:spTree>
    <p:extLst>
      <p:ext uri="{BB962C8B-B14F-4D97-AF65-F5344CB8AC3E}">
        <p14:creationId xmlns:p14="http://schemas.microsoft.com/office/powerpoint/2010/main" val="5591769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ibh Dolor Euismod">
            <a:extLst>
              <a:ext uri="{FF2B5EF4-FFF2-40B4-BE49-F238E27FC236}">
                <a16:creationId xmlns:a16="http://schemas.microsoft.com/office/drawing/2014/main" id="{F928027A-D02C-42DD-A1AA-1557398B2056}"/>
              </a:ext>
            </a:extLst>
          </p:cNvPr>
          <p:cNvSpPr txBox="1">
            <a:spLocks noGrp="1"/>
          </p:cNvSpPr>
          <p:nvPr/>
        </p:nvSpPr>
        <p:spPr>
          <a:xfrm>
            <a:off x="274038" y="588094"/>
            <a:ext cx="10036153" cy="700120"/>
          </a:xfrm>
          <a:prstGeom prst="rect">
            <a:avLst/>
          </a:prstGeom>
          <a:ln w="3175">
            <a:miter lim="400000"/>
          </a:ln>
          <a:extLst>
            <a:ext uri="{C572A759-6A51-4108-AA02-DFA0A04FC94B}">
              <ma14:wrappingTextBoxFlag xmlns:ma14="http://schemas.microsoft.com/office/mac/drawingml/2011/main" xmlns:lc="http://schemas.openxmlformats.org/drawingml/2006/lockedCanvas" xmlns="" val="1"/>
            </a:ext>
          </a:extLst>
        </p:spPr>
        <p:txBody>
          <a:bodyPr lIns="0" tIns="0" rIns="0" bIns="0" anchor="t"/>
          <a:lstStyle>
            <a:lvl1pPr marL="0" marR="0" indent="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a:ea typeface="Avenir Next"/>
                <a:cs typeface="Avenir Next"/>
                <a:sym typeface="Avenir Next"/>
              </a:defRPr>
            </a:lvl1pPr>
            <a:lvl2pPr marL="0" marR="0" indent="228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2pPr>
            <a:lvl3pPr marL="0" marR="0" indent="457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3pPr>
            <a:lvl4pPr marL="0" marR="0" indent="685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4pPr>
            <a:lvl5pPr marL="0" marR="0" indent="9144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5pPr>
            <a:lvl6pPr marL="0" marR="0" indent="11430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6pPr>
            <a:lvl7pPr marL="0" marR="0" indent="1371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7pPr>
            <a:lvl8pPr marL="0" marR="0" indent="1600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8pPr>
            <a:lvl9pPr marL="0" marR="0" indent="1828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9pPr>
          </a:lstStyle>
          <a:p>
            <a:r>
              <a:rPr lang="en-US" b="1" spc="0" dirty="0">
                <a:latin typeface="Open Sans" panose="020B0606030504020204" pitchFamily="34" charset="0"/>
                <a:ea typeface="Open Sans" panose="020B0606030504020204" pitchFamily="34" charset="0"/>
                <a:cs typeface="Open Sans" panose="020B0606030504020204" pitchFamily="34" charset="0"/>
              </a:rPr>
              <a:t>External Aids: Calendars</a:t>
            </a:r>
          </a:p>
        </p:txBody>
      </p:sp>
      <p:grpSp>
        <p:nvGrpSpPr>
          <p:cNvPr id="7" name="Google Shape;109;p14"/>
          <p:cNvGrpSpPr/>
          <p:nvPr/>
        </p:nvGrpSpPr>
        <p:grpSpPr>
          <a:xfrm>
            <a:off x="9888751" y="6326145"/>
            <a:ext cx="1681553" cy="307043"/>
            <a:chOff x="5200907" y="9436905"/>
            <a:chExt cx="2072078" cy="378351"/>
          </a:xfrm>
        </p:grpSpPr>
        <p:pic>
          <p:nvPicPr>
            <p:cNvPr id="9" name="Google Shape;110;p14"/>
            <p:cNvPicPr preferRelativeResize="0"/>
            <p:nvPr/>
          </p:nvPicPr>
          <p:blipFill rotWithShape="1">
            <a:blip r:embed="rId3">
              <a:alphaModFix/>
            </a:blip>
            <a:srcRect/>
            <a:stretch/>
          </p:blipFill>
          <p:spPr>
            <a:xfrm>
              <a:off x="5918886" y="9436905"/>
              <a:ext cx="1354099" cy="378351"/>
            </a:xfrm>
            <a:prstGeom prst="rect">
              <a:avLst/>
            </a:prstGeom>
            <a:noFill/>
            <a:ln>
              <a:noFill/>
            </a:ln>
          </p:spPr>
        </p:pic>
        <p:pic>
          <p:nvPicPr>
            <p:cNvPr id="11" name="Google Shape;111;p14"/>
            <p:cNvPicPr preferRelativeResize="0"/>
            <p:nvPr/>
          </p:nvPicPr>
          <p:blipFill rotWithShape="1">
            <a:blip r:embed="rId4">
              <a:alphaModFix/>
            </a:blip>
            <a:srcRect/>
            <a:stretch/>
          </p:blipFill>
          <p:spPr>
            <a:xfrm>
              <a:off x="5200907" y="9574594"/>
              <a:ext cx="781050" cy="152400"/>
            </a:xfrm>
            <a:prstGeom prst="rect">
              <a:avLst/>
            </a:prstGeom>
            <a:noFill/>
            <a:ln>
              <a:noFill/>
            </a:ln>
          </p:spPr>
        </p:pic>
      </p:grpSp>
      <p:pic>
        <p:nvPicPr>
          <p:cNvPr id="13"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93308" y="6003510"/>
            <a:ext cx="647695" cy="6119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08DD031-DBE4-F44D-836D-37C4681B7F26}"/>
              </a:ext>
            </a:extLst>
          </p:cNvPr>
          <p:cNvSpPr/>
          <p:nvPr/>
        </p:nvSpPr>
        <p:spPr>
          <a:xfrm>
            <a:off x="512578" y="1955488"/>
            <a:ext cx="7530194" cy="4154984"/>
          </a:xfrm>
          <a:prstGeom prst="rect">
            <a:avLst/>
          </a:prstGeom>
        </p:spPr>
        <p:txBody>
          <a:bodyPr wrap="square">
            <a:spAutoFit/>
          </a:bodyPr>
          <a:lstStyle/>
          <a:p>
            <a:pPr marL="342900" indent="-342900">
              <a:buFont typeface="Arial" panose="020B0604020202020204" pitchFamily="34" charset="0"/>
              <a:buChar char="•"/>
              <a:defRPr/>
            </a:pPr>
            <a:r>
              <a:rPr lang="en-US" sz="2400" dirty="0">
                <a:solidFill>
                  <a:schemeClr val="accent1">
                    <a:lumMod val="25000"/>
                  </a:schemeClr>
                </a:solidFill>
                <a:latin typeface="Arial" panose="020B0604020202020204" pitchFamily="34" charset="0"/>
                <a:cs typeface="Arial" panose="020B0604020202020204" pitchFamily="34" charset="0"/>
              </a:rPr>
              <a:t>Transfer appointments</a:t>
            </a:r>
          </a:p>
          <a:p>
            <a:pPr>
              <a:defRPr/>
            </a:pPr>
            <a:endParaRPr lang="en-US" sz="2400" dirty="0">
              <a:solidFill>
                <a:schemeClr val="accent1">
                  <a:lumMod val="25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US" sz="2400" dirty="0">
                <a:solidFill>
                  <a:schemeClr val="accent1">
                    <a:lumMod val="25000"/>
                  </a:schemeClr>
                </a:solidFill>
                <a:latin typeface="Arial" panose="020B0604020202020204" pitchFamily="34" charset="0"/>
                <a:cs typeface="Arial" panose="020B0604020202020204" pitchFamily="34" charset="0"/>
              </a:rPr>
              <a:t>Designate a day</a:t>
            </a:r>
          </a:p>
          <a:p>
            <a:pPr marL="342900" indent="-342900">
              <a:buFont typeface="Arial" panose="020B0604020202020204" pitchFamily="34" charset="0"/>
              <a:buChar char="•"/>
              <a:defRPr/>
            </a:pPr>
            <a:endParaRPr lang="en-US" sz="2400" dirty="0">
              <a:solidFill>
                <a:schemeClr val="accent1">
                  <a:lumMod val="25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US" sz="2400" dirty="0">
                <a:solidFill>
                  <a:schemeClr val="accent1">
                    <a:lumMod val="25000"/>
                  </a:schemeClr>
                </a:solidFill>
                <a:latin typeface="Arial" panose="020B0604020202020204" pitchFamily="34" charset="0"/>
                <a:cs typeface="Arial" panose="020B0604020202020204" pitchFamily="34" charset="0"/>
              </a:rPr>
              <a:t>Consolidate calendars</a:t>
            </a:r>
          </a:p>
          <a:p>
            <a:pPr marL="342900" indent="-342900">
              <a:buFont typeface="Arial" panose="020B0604020202020204" pitchFamily="34" charset="0"/>
              <a:buChar char="•"/>
              <a:defRPr/>
            </a:pPr>
            <a:endParaRPr lang="en-US" sz="2400" dirty="0">
              <a:solidFill>
                <a:schemeClr val="accent1">
                  <a:lumMod val="25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US" sz="2400" dirty="0">
                <a:solidFill>
                  <a:schemeClr val="accent1">
                    <a:lumMod val="25000"/>
                  </a:schemeClr>
                </a:solidFill>
                <a:latin typeface="Arial" panose="020B0604020202020204" pitchFamily="34" charset="0"/>
                <a:cs typeface="Arial" panose="020B0604020202020204" pitchFamily="34" charset="0"/>
              </a:rPr>
              <a:t>Consult morning and evening</a:t>
            </a:r>
          </a:p>
          <a:p>
            <a:pPr marL="342900" indent="-342900">
              <a:buFont typeface="Arial" panose="020B0604020202020204" pitchFamily="34" charset="0"/>
              <a:buChar char="•"/>
              <a:defRPr/>
            </a:pPr>
            <a:endParaRPr lang="en-US" sz="2400" dirty="0">
              <a:solidFill>
                <a:schemeClr val="accent1">
                  <a:lumMod val="25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US" sz="2400" dirty="0">
                <a:solidFill>
                  <a:schemeClr val="accent1">
                    <a:lumMod val="25000"/>
                  </a:schemeClr>
                </a:solidFill>
                <a:latin typeface="Arial" panose="020B0604020202020204" pitchFamily="34" charset="0"/>
                <a:cs typeface="Arial" panose="020B0604020202020204" pitchFamily="34" charset="0"/>
              </a:rPr>
              <a:t>Cross it off!</a:t>
            </a:r>
          </a:p>
          <a:p>
            <a:pPr marL="342900" indent="-342900">
              <a:buFont typeface="Arial" panose="020B0604020202020204" pitchFamily="34" charset="0"/>
              <a:buChar char="•"/>
              <a:defRPr/>
            </a:pPr>
            <a:endParaRPr lang="en-US" sz="2400" dirty="0">
              <a:solidFill>
                <a:schemeClr val="accent1">
                  <a:lumMod val="25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US" sz="2400" dirty="0">
                <a:solidFill>
                  <a:schemeClr val="accent1">
                    <a:lumMod val="25000"/>
                  </a:schemeClr>
                </a:solidFill>
                <a:latin typeface="Arial" panose="020B0604020202020204" pitchFamily="34" charset="0"/>
                <a:cs typeface="Arial" panose="020B0604020202020204" pitchFamily="34" charset="0"/>
              </a:rPr>
              <a:t>Transfer incomplete tasks</a:t>
            </a:r>
          </a:p>
        </p:txBody>
      </p:sp>
      <p:pic>
        <p:nvPicPr>
          <p:cNvPr id="12" name="Picture 11">
            <a:extLst>
              <a:ext uri="{FF2B5EF4-FFF2-40B4-BE49-F238E27FC236}">
                <a16:creationId xmlns:a16="http://schemas.microsoft.com/office/drawing/2014/main" id="{8BD8BD9B-ECD9-744B-AE48-34B00223B7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36975" y="1171716"/>
            <a:ext cx="5083884" cy="5107827"/>
          </a:xfrm>
          <a:prstGeom prst="rect">
            <a:avLst/>
          </a:prstGeom>
        </p:spPr>
      </p:pic>
    </p:spTree>
    <p:extLst>
      <p:ext uri="{BB962C8B-B14F-4D97-AF65-F5344CB8AC3E}">
        <p14:creationId xmlns:p14="http://schemas.microsoft.com/office/powerpoint/2010/main" val="38349462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ibh Dolor Euismod">
            <a:extLst>
              <a:ext uri="{FF2B5EF4-FFF2-40B4-BE49-F238E27FC236}">
                <a16:creationId xmlns:a16="http://schemas.microsoft.com/office/drawing/2014/main" id="{F928027A-D02C-42DD-A1AA-1557398B2056}"/>
              </a:ext>
            </a:extLst>
          </p:cNvPr>
          <p:cNvSpPr txBox="1">
            <a:spLocks noGrp="1"/>
          </p:cNvSpPr>
          <p:nvPr/>
        </p:nvSpPr>
        <p:spPr>
          <a:xfrm>
            <a:off x="274038" y="588094"/>
            <a:ext cx="10746821" cy="700120"/>
          </a:xfrm>
          <a:prstGeom prst="rect">
            <a:avLst/>
          </a:prstGeom>
          <a:ln w="3175">
            <a:miter lim="400000"/>
          </a:ln>
          <a:extLst>
            <a:ext uri="{C572A759-6A51-4108-AA02-DFA0A04FC94B}">
              <ma14:wrappingTextBoxFlag xmlns="" xmlns:lc="http://schemas.openxmlformats.org/drawingml/2006/lockedCanvas" xmlns:ma14="http://schemas.microsoft.com/office/mac/drawingml/2011/main" val="1"/>
            </a:ext>
          </a:extLst>
        </p:spPr>
        <p:txBody>
          <a:bodyPr lIns="0" tIns="0" rIns="0" bIns="0" anchor="t"/>
          <a:lstStyle>
            <a:lvl1pPr marL="0" marR="0" indent="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a:ea typeface="Avenir Next"/>
                <a:cs typeface="Avenir Next"/>
                <a:sym typeface="Avenir Next"/>
              </a:defRPr>
            </a:lvl1pPr>
            <a:lvl2pPr marL="0" marR="0" indent="228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2pPr>
            <a:lvl3pPr marL="0" marR="0" indent="457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3pPr>
            <a:lvl4pPr marL="0" marR="0" indent="685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4pPr>
            <a:lvl5pPr marL="0" marR="0" indent="9144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5pPr>
            <a:lvl6pPr marL="0" marR="0" indent="11430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6pPr>
            <a:lvl7pPr marL="0" marR="0" indent="1371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7pPr>
            <a:lvl8pPr marL="0" marR="0" indent="1600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8pPr>
            <a:lvl9pPr marL="0" marR="0" indent="1828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9pPr>
          </a:lstStyle>
          <a:p>
            <a:r>
              <a:rPr lang="en-US" b="1" spc="0" dirty="0">
                <a:latin typeface="Open Sans" panose="020B0606030504020204" pitchFamily="34" charset="0"/>
                <a:ea typeface="Open Sans" panose="020B0606030504020204" pitchFamily="34" charset="0"/>
                <a:cs typeface="Open Sans" panose="020B0606030504020204" pitchFamily="34" charset="0"/>
              </a:rPr>
              <a:t>External Aids: Lists, Routines &amp; Drills</a:t>
            </a:r>
          </a:p>
        </p:txBody>
      </p:sp>
      <p:grpSp>
        <p:nvGrpSpPr>
          <p:cNvPr id="7" name="Google Shape;109;p14"/>
          <p:cNvGrpSpPr/>
          <p:nvPr/>
        </p:nvGrpSpPr>
        <p:grpSpPr>
          <a:xfrm>
            <a:off x="9888751" y="6326145"/>
            <a:ext cx="1681553" cy="307043"/>
            <a:chOff x="5200907" y="9436905"/>
            <a:chExt cx="2072078" cy="378351"/>
          </a:xfrm>
        </p:grpSpPr>
        <p:pic>
          <p:nvPicPr>
            <p:cNvPr id="9" name="Google Shape;110;p14"/>
            <p:cNvPicPr preferRelativeResize="0"/>
            <p:nvPr/>
          </p:nvPicPr>
          <p:blipFill rotWithShape="1">
            <a:blip r:embed="rId3">
              <a:alphaModFix/>
            </a:blip>
            <a:srcRect/>
            <a:stretch/>
          </p:blipFill>
          <p:spPr>
            <a:xfrm>
              <a:off x="5918886" y="9436905"/>
              <a:ext cx="1354099" cy="378351"/>
            </a:xfrm>
            <a:prstGeom prst="rect">
              <a:avLst/>
            </a:prstGeom>
            <a:noFill/>
            <a:ln>
              <a:noFill/>
            </a:ln>
          </p:spPr>
        </p:pic>
        <p:pic>
          <p:nvPicPr>
            <p:cNvPr id="11" name="Google Shape;111;p14"/>
            <p:cNvPicPr preferRelativeResize="0"/>
            <p:nvPr/>
          </p:nvPicPr>
          <p:blipFill rotWithShape="1">
            <a:blip r:embed="rId4">
              <a:alphaModFix/>
            </a:blip>
            <a:srcRect/>
            <a:stretch/>
          </p:blipFill>
          <p:spPr>
            <a:xfrm>
              <a:off x="5200907" y="9574594"/>
              <a:ext cx="781050" cy="152400"/>
            </a:xfrm>
            <a:prstGeom prst="rect">
              <a:avLst/>
            </a:prstGeom>
            <a:noFill/>
            <a:ln>
              <a:noFill/>
            </a:ln>
          </p:spPr>
        </p:pic>
      </p:grpSp>
      <p:pic>
        <p:nvPicPr>
          <p:cNvPr id="13"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93308" y="6003510"/>
            <a:ext cx="647695" cy="6119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08DD031-DBE4-F44D-836D-37C4681B7F26}"/>
              </a:ext>
            </a:extLst>
          </p:cNvPr>
          <p:cNvSpPr/>
          <p:nvPr/>
        </p:nvSpPr>
        <p:spPr>
          <a:xfrm>
            <a:off x="154769" y="1544671"/>
            <a:ext cx="7530194" cy="2677656"/>
          </a:xfrm>
          <a:prstGeom prst="rect">
            <a:avLst/>
          </a:prstGeom>
        </p:spPr>
        <p:txBody>
          <a:bodyPr wrap="square">
            <a:spAutoFit/>
          </a:bodyPr>
          <a:lstStyle/>
          <a:p>
            <a:pPr marL="342900" indent="-342900">
              <a:buFont typeface="Arial" panose="020B0604020202020204" pitchFamily="34" charset="0"/>
              <a:buChar char="•"/>
              <a:defRPr/>
            </a:pPr>
            <a:r>
              <a:rPr lang="en-US" sz="2400" dirty="0">
                <a:solidFill>
                  <a:schemeClr val="accent1">
                    <a:lumMod val="25000"/>
                  </a:schemeClr>
                </a:solidFill>
                <a:latin typeface="Arial" panose="020B0604020202020204" pitchFamily="34" charset="0"/>
                <a:cs typeface="Arial" panose="020B0604020202020204" pitchFamily="34" charset="0"/>
              </a:rPr>
              <a:t>Lists</a:t>
            </a:r>
          </a:p>
          <a:p>
            <a:pPr marL="800100" lvl="1" indent="-342900">
              <a:buFont typeface="Wingdings" pitchFamily="2" charset="2"/>
              <a:buChar char="ü"/>
              <a:defRPr/>
            </a:pPr>
            <a:r>
              <a:rPr lang="en-US" sz="2400" dirty="0">
                <a:solidFill>
                  <a:schemeClr val="accent1">
                    <a:lumMod val="25000"/>
                  </a:schemeClr>
                </a:solidFill>
                <a:latin typeface="Arial" panose="020B0604020202020204" pitchFamily="34" charset="0"/>
                <a:cs typeface="Arial" panose="020B0604020202020204" pitchFamily="34" charset="0"/>
              </a:rPr>
              <a:t>To-do lists and shopping lists</a:t>
            </a:r>
          </a:p>
          <a:p>
            <a:pPr marL="800100" lvl="1" indent="-342900">
              <a:buFont typeface="Wingdings" pitchFamily="2" charset="2"/>
              <a:buChar char="ü"/>
              <a:defRPr/>
            </a:pPr>
            <a:r>
              <a:rPr lang="en-US" sz="2400" dirty="0">
                <a:solidFill>
                  <a:schemeClr val="accent1">
                    <a:lumMod val="25000"/>
                  </a:schemeClr>
                </a:solidFill>
                <a:latin typeface="Arial" panose="020B0604020202020204" pitchFamily="34" charset="0"/>
                <a:cs typeface="Arial" panose="020B0604020202020204" pitchFamily="34" charset="0"/>
              </a:rPr>
              <a:t>Categorizing minimizes things that need to be remembered</a:t>
            </a:r>
          </a:p>
          <a:p>
            <a:pPr lvl="1">
              <a:defRPr/>
            </a:pPr>
            <a:endParaRPr lang="en-US" sz="2400" dirty="0">
              <a:solidFill>
                <a:schemeClr val="accent1">
                  <a:lumMod val="25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US" sz="2400" dirty="0">
                <a:solidFill>
                  <a:schemeClr val="accent1">
                    <a:lumMod val="25000"/>
                  </a:schemeClr>
                </a:solidFill>
                <a:latin typeface="Arial" panose="020B0604020202020204" pitchFamily="34" charset="0"/>
                <a:cs typeface="Arial" panose="020B0604020202020204" pitchFamily="34" charset="0"/>
              </a:rPr>
              <a:t>Routines</a:t>
            </a:r>
          </a:p>
          <a:p>
            <a:pPr marL="800100" lvl="1" indent="-342900">
              <a:buFont typeface="Wingdings" pitchFamily="2" charset="2"/>
              <a:buChar char="ü"/>
              <a:defRPr/>
            </a:pPr>
            <a:r>
              <a:rPr lang="en-US" sz="2400" dirty="0">
                <a:solidFill>
                  <a:schemeClr val="accent1">
                    <a:lumMod val="25000"/>
                  </a:schemeClr>
                </a:solidFill>
                <a:latin typeface="Arial" panose="020B0604020202020204" pitchFamily="34" charset="0"/>
                <a:cs typeface="Arial" panose="020B0604020202020204" pitchFamily="34" charset="0"/>
              </a:rPr>
              <a:t>Automatically assist memory functioning</a:t>
            </a:r>
          </a:p>
        </p:txBody>
      </p:sp>
      <p:pic>
        <p:nvPicPr>
          <p:cNvPr id="3" name="Picture 2">
            <a:extLst>
              <a:ext uri="{FF2B5EF4-FFF2-40B4-BE49-F238E27FC236}">
                <a16:creationId xmlns:a16="http://schemas.microsoft.com/office/drawing/2014/main" id="{7119E68D-B5F0-6F48-A377-FD27F66D446D}"/>
              </a:ext>
            </a:extLst>
          </p:cNvPr>
          <p:cNvPicPr>
            <a:picLocks noChangeAspect="1"/>
          </p:cNvPicPr>
          <p:nvPr/>
        </p:nvPicPr>
        <p:blipFill>
          <a:blip r:embed="rId6"/>
          <a:stretch>
            <a:fillRect/>
          </a:stretch>
        </p:blipFill>
        <p:spPr>
          <a:xfrm>
            <a:off x="7684963" y="1249008"/>
            <a:ext cx="3750260" cy="5021268"/>
          </a:xfrm>
          <a:prstGeom prst="rect">
            <a:avLst/>
          </a:prstGeom>
        </p:spPr>
      </p:pic>
    </p:spTree>
    <p:extLst>
      <p:ext uri="{BB962C8B-B14F-4D97-AF65-F5344CB8AC3E}">
        <p14:creationId xmlns:p14="http://schemas.microsoft.com/office/powerpoint/2010/main" val="3393737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a:extLst>
              <a:ext uri="{FF2B5EF4-FFF2-40B4-BE49-F238E27FC236}">
                <a16:creationId xmlns:a16="http://schemas.microsoft.com/office/drawing/2014/main" id="{226D7DDF-CB98-B142-AEDE-231F374B697A}"/>
              </a:ext>
            </a:extLst>
          </p:cNvPr>
          <p:cNvPicPr>
            <a:picLocks noGrp="1" noChangeAspect="1"/>
          </p:cNvPicPr>
          <p:nvPr>
            <p:ph type="pic" idx="1"/>
          </p:nvPr>
        </p:nvPicPr>
        <p:blipFill>
          <a:blip r:embed="rId3"/>
          <a:srcRect l="18204" r="18204"/>
          <a:stretch>
            <a:fillRect/>
          </a:stretch>
        </p:blipFill>
        <p:spPr>
          <a:xfrm>
            <a:off x="6015038" y="3175"/>
            <a:ext cx="6172200" cy="6854825"/>
          </a:xfrm>
          <a:solidFill>
            <a:schemeClr val="bg2"/>
          </a:solidFill>
        </p:spPr>
      </p:pic>
      <p:sp>
        <p:nvSpPr>
          <p:cNvPr id="8" name="Nibh Dolor Euismod">
            <a:extLst>
              <a:ext uri="{FF2B5EF4-FFF2-40B4-BE49-F238E27FC236}">
                <a16:creationId xmlns:a16="http://schemas.microsoft.com/office/drawing/2014/main" id="{60D77A5B-0E27-4C74-96EE-091EBF904A09}"/>
              </a:ext>
            </a:extLst>
          </p:cNvPr>
          <p:cNvSpPr txBox="1">
            <a:spLocks noGrp="1"/>
          </p:cNvSpPr>
          <p:nvPr/>
        </p:nvSpPr>
        <p:spPr>
          <a:xfrm>
            <a:off x="162940" y="611397"/>
            <a:ext cx="8350254" cy="700120"/>
          </a:xfrm>
          <a:prstGeom prst="rect">
            <a:avLst/>
          </a:prstGeom>
          <a:ln w="3175">
            <a:miter lim="400000"/>
          </a:ln>
          <a:extLst>
            <a:ext uri="{C572A759-6A51-4108-AA02-DFA0A04FC94B}">
              <ma14:wrappingTextBoxFlag xmlns:ma14="http://schemas.microsoft.com/office/mac/drawingml/2011/main" xmlns:lc="http://schemas.openxmlformats.org/drawingml/2006/lockedCanvas" xmlns="" val="1"/>
            </a:ext>
          </a:extLst>
        </p:spPr>
        <p:txBody>
          <a:bodyPr lIns="0" tIns="0" rIns="0" bIns="0" anchor="ctr"/>
          <a:lstStyle>
            <a:lvl1pPr marL="0" marR="0" indent="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a:ea typeface="Avenir Next"/>
                <a:cs typeface="Avenir Next"/>
                <a:sym typeface="Avenir Next"/>
              </a:defRPr>
            </a:lvl1pPr>
            <a:lvl2pPr marL="0" marR="0" indent="228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2pPr>
            <a:lvl3pPr marL="0" marR="0" indent="457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3pPr>
            <a:lvl4pPr marL="0" marR="0" indent="685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4pPr>
            <a:lvl5pPr marL="0" marR="0" indent="9144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5pPr>
            <a:lvl6pPr marL="0" marR="0" indent="11430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6pPr>
            <a:lvl7pPr marL="0" marR="0" indent="1371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7pPr>
            <a:lvl8pPr marL="0" marR="0" indent="1600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8pPr>
            <a:lvl9pPr marL="0" marR="0" indent="1828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9pPr>
          </a:lstStyle>
          <a:p>
            <a:r>
              <a:rPr lang="en-US" b="1" spc="0" dirty="0">
                <a:latin typeface="Open Sans"/>
              </a:rPr>
              <a:t>Brain Boosters!</a:t>
            </a:r>
          </a:p>
        </p:txBody>
      </p:sp>
      <p:grpSp>
        <p:nvGrpSpPr>
          <p:cNvPr id="7" name="Google Shape;109;p14"/>
          <p:cNvGrpSpPr/>
          <p:nvPr/>
        </p:nvGrpSpPr>
        <p:grpSpPr>
          <a:xfrm>
            <a:off x="9888751" y="6326145"/>
            <a:ext cx="1681553" cy="307043"/>
            <a:chOff x="5200907" y="9436905"/>
            <a:chExt cx="2072078" cy="378351"/>
          </a:xfrm>
        </p:grpSpPr>
        <p:pic>
          <p:nvPicPr>
            <p:cNvPr id="9" name="Google Shape;110;p14"/>
            <p:cNvPicPr preferRelativeResize="0"/>
            <p:nvPr/>
          </p:nvPicPr>
          <p:blipFill rotWithShape="1">
            <a:blip r:embed="rId4">
              <a:alphaModFix/>
            </a:blip>
            <a:srcRect/>
            <a:stretch/>
          </p:blipFill>
          <p:spPr>
            <a:xfrm>
              <a:off x="5918886" y="9436905"/>
              <a:ext cx="1354099" cy="378351"/>
            </a:xfrm>
            <a:prstGeom prst="rect">
              <a:avLst/>
            </a:prstGeom>
            <a:noFill/>
            <a:ln>
              <a:noFill/>
            </a:ln>
          </p:spPr>
        </p:pic>
        <p:pic>
          <p:nvPicPr>
            <p:cNvPr id="11" name="Google Shape;111;p14"/>
            <p:cNvPicPr preferRelativeResize="0"/>
            <p:nvPr/>
          </p:nvPicPr>
          <p:blipFill rotWithShape="1">
            <a:blip r:embed="rId5">
              <a:alphaModFix/>
            </a:blip>
            <a:srcRect/>
            <a:stretch/>
          </p:blipFill>
          <p:spPr>
            <a:xfrm>
              <a:off x="5200907" y="9574594"/>
              <a:ext cx="781050" cy="152400"/>
            </a:xfrm>
            <a:prstGeom prst="rect">
              <a:avLst/>
            </a:prstGeom>
            <a:noFill/>
            <a:ln>
              <a:noFill/>
            </a:ln>
          </p:spPr>
        </p:pic>
      </p:grpSp>
      <p:pic>
        <p:nvPicPr>
          <p:cNvPr id="12" name="Picture 3"/>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93308" y="6003510"/>
            <a:ext cx="647695" cy="611945"/>
          </a:xfrm>
          <a:prstGeom prst="rect">
            <a:avLst/>
          </a:prstGeom>
          <a:noFill/>
          <a:extLst>
            <a:ext uri="{909E8E84-426E-40DD-AFC4-6F175D3DCCD1}">
              <a14:hiddenFill xmlns:a14="http://schemas.microsoft.com/office/drawing/2010/main">
                <a:solidFill>
                  <a:srgbClr val="FFFFFF"/>
                </a:solidFill>
              </a14:hiddenFill>
            </a:ext>
          </a:extLst>
        </p:spPr>
      </p:pic>
      <p:sp>
        <p:nvSpPr>
          <p:cNvPr id="16" name="Google Shape;255;p10">
            <a:extLst>
              <a:ext uri="{FF2B5EF4-FFF2-40B4-BE49-F238E27FC236}">
                <a16:creationId xmlns:a16="http://schemas.microsoft.com/office/drawing/2014/main" id="{30B0EB54-561A-3D45-9018-CC942C68A6E4}"/>
              </a:ext>
            </a:extLst>
          </p:cNvPr>
          <p:cNvSpPr txBox="1"/>
          <p:nvPr/>
        </p:nvSpPr>
        <p:spPr>
          <a:xfrm>
            <a:off x="218357" y="961457"/>
            <a:ext cx="5796681" cy="1815841"/>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endParaRPr lang="en-US" sz="2800" b="1" dirty="0">
              <a:solidFill>
                <a:schemeClr val="accent2"/>
              </a:solidFill>
              <a:latin typeface="Open Sans"/>
              <a:ea typeface="Open Sans"/>
              <a:cs typeface="Open Sans"/>
            </a:endParaRPr>
          </a:p>
          <a:p>
            <a:pPr marL="285750" indent="-285750">
              <a:buFont typeface="Arial" panose="020B0604020202020204" pitchFamily="34" charset="0"/>
              <a:buChar char="•"/>
            </a:pPr>
            <a:endParaRPr lang="en-US" sz="2800" b="1" dirty="0">
              <a:solidFill>
                <a:schemeClr val="accent2"/>
              </a:solidFill>
              <a:latin typeface="Open Sans"/>
              <a:ea typeface="Open Sans"/>
              <a:cs typeface="Open Sans"/>
            </a:endParaRPr>
          </a:p>
          <a:p>
            <a:pPr algn="ctr"/>
            <a:r>
              <a:rPr lang="en-US" sz="2800" b="1" dirty="0">
                <a:solidFill>
                  <a:schemeClr val="accent2"/>
                </a:solidFill>
                <a:latin typeface="Open Sans"/>
                <a:ea typeface="Open Sans"/>
                <a:cs typeface="Open Sans"/>
              </a:rPr>
              <a:t>Making a List, Checking it Twice</a:t>
            </a:r>
          </a:p>
          <a:p>
            <a:pPr marL="285750" indent="-285750">
              <a:buFont typeface="Arial" panose="020B0604020202020204" pitchFamily="34" charset="0"/>
              <a:buChar char="•"/>
            </a:pPr>
            <a:endParaRPr lang="en-US" sz="2800" b="1" dirty="0">
              <a:solidFill>
                <a:schemeClr val="accent2"/>
              </a:solidFill>
              <a:latin typeface="Open Sans"/>
              <a:ea typeface="Open Sans"/>
              <a:cs typeface="Open Sans"/>
            </a:endParaRPr>
          </a:p>
        </p:txBody>
      </p:sp>
    </p:spTree>
    <p:extLst>
      <p:ext uri="{BB962C8B-B14F-4D97-AF65-F5344CB8AC3E}">
        <p14:creationId xmlns:p14="http://schemas.microsoft.com/office/powerpoint/2010/main" val="35307824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C61A6A3B-00BB-7B4C-89ED-4A2612371EA1}"/>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4308" b="4308"/>
          <a:stretch>
            <a:fillRect/>
          </a:stretch>
        </p:blipFill>
        <p:spPr>
          <a:xfrm>
            <a:off x="7209183" y="1639177"/>
            <a:ext cx="4840851" cy="3822380"/>
          </a:xfrm>
        </p:spPr>
      </p:pic>
      <p:sp>
        <p:nvSpPr>
          <p:cNvPr id="8" name="Nibh Dolor Euismod">
            <a:extLst>
              <a:ext uri="{FF2B5EF4-FFF2-40B4-BE49-F238E27FC236}">
                <a16:creationId xmlns:a16="http://schemas.microsoft.com/office/drawing/2014/main" id="{60D77A5B-0E27-4C74-96EE-091EBF904A09}"/>
              </a:ext>
            </a:extLst>
          </p:cNvPr>
          <p:cNvSpPr txBox="1">
            <a:spLocks noGrp="1"/>
          </p:cNvSpPr>
          <p:nvPr/>
        </p:nvSpPr>
        <p:spPr>
          <a:xfrm>
            <a:off x="393307" y="731985"/>
            <a:ext cx="10924049" cy="700120"/>
          </a:xfrm>
          <a:prstGeom prst="rect">
            <a:avLst/>
          </a:prstGeom>
          <a:ln w="3175">
            <a:miter lim="400000"/>
          </a:ln>
          <a:extLst>
            <a:ext uri="{C572A759-6A51-4108-AA02-DFA0A04FC94B}">
              <ma14:wrappingTextBoxFlag xmlns="" xmlns:lc="http://schemas.openxmlformats.org/drawingml/2006/lockedCanvas" xmlns:ma14="http://schemas.microsoft.com/office/mac/drawingml/2011/main" val="1"/>
            </a:ext>
          </a:extLst>
        </p:spPr>
        <p:txBody>
          <a:bodyPr lIns="0" tIns="0" rIns="0" bIns="0" anchor="ctr"/>
          <a:lstStyle>
            <a:lvl1pPr marL="0" marR="0" indent="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a:ea typeface="Avenir Next"/>
                <a:cs typeface="Avenir Next"/>
                <a:sym typeface="Avenir Next"/>
              </a:defRPr>
            </a:lvl1pPr>
            <a:lvl2pPr marL="0" marR="0" indent="228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2pPr>
            <a:lvl3pPr marL="0" marR="0" indent="457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3pPr>
            <a:lvl4pPr marL="0" marR="0" indent="685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4pPr>
            <a:lvl5pPr marL="0" marR="0" indent="9144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5pPr>
            <a:lvl6pPr marL="0" marR="0" indent="11430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6pPr>
            <a:lvl7pPr marL="0" marR="0" indent="1371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7pPr>
            <a:lvl8pPr marL="0" marR="0" indent="1600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8pPr>
            <a:lvl9pPr marL="0" marR="0" indent="1828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9pPr>
          </a:lstStyle>
          <a:p>
            <a:r>
              <a:rPr lang="en-US" b="1" spc="0" dirty="0">
                <a:latin typeface="Open Sans"/>
              </a:rPr>
              <a:t>External Aids: Lists, Routines &amp; Drills</a:t>
            </a:r>
          </a:p>
        </p:txBody>
      </p:sp>
      <p:sp>
        <p:nvSpPr>
          <p:cNvPr id="10" name="Google Shape;255;p10">
            <a:extLst>
              <a:ext uri="{FF2B5EF4-FFF2-40B4-BE49-F238E27FC236}">
                <a16:creationId xmlns:a16="http://schemas.microsoft.com/office/drawing/2014/main" id="{3627D508-1E2B-4FDC-891F-B2AC06EDF649}"/>
              </a:ext>
            </a:extLst>
          </p:cNvPr>
          <p:cNvSpPr txBox="1"/>
          <p:nvPr/>
        </p:nvSpPr>
        <p:spPr>
          <a:xfrm>
            <a:off x="940266" y="1919739"/>
            <a:ext cx="6172200" cy="5755381"/>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r>
              <a:rPr lang="en-US" sz="2800" b="1" dirty="0">
                <a:solidFill>
                  <a:schemeClr val="accent2"/>
                </a:solidFill>
                <a:latin typeface="Open Sans"/>
                <a:ea typeface="Open Sans"/>
                <a:cs typeface="Open Sans"/>
              </a:rPr>
              <a:t>Lists</a:t>
            </a:r>
          </a:p>
          <a:p>
            <a:pPr marL="914400" lvl="1" indent="-457200">
              <a:buFont typeface="Wingdings" pitchFamily="2" charset="2"/>
              <a:buChar char="ü"/>
            </a:pPr>
            <a:r>
              <a:rPr lang="en-US" sz="2800" b="1" dirty="0">
                <a:solidFill>
                  <a:schemeClr val="accent2"/>
                </a:solidFill>
                <a:latin typeface="Open Sans"/>
                <a:ea typeface="Open Sans"/>
                <a:cs typeface="Open Sans"/>
              </a:rPr>
              <a:t>To-do lists and shopping lists</a:t>
            </a:r>
          </a:p>
          <a:p>
            <a:pPr marL="914400" lvl="1" indent="-457200">
              <a:buFont typeface="Wingdings" pitchFamily="2" charset="2"/>
              <a:buChar char="ü"/>
            </a:pPr>
            <a:endParaRPr lang="en-US" sz="2800" b="1" dirty="0">
              <a:solidFill>
                <a:schemeClr val="accent2"/>
              </a:solidFill>
              <a:latin typeface="Open Sans"/>
              <a:ea typeface="Open Sans"/>
              <a:cs typeface="Open Sans"/>
            </a:endParaRPr>
          </a:p>
          <a:p>
            <a:pPr marL="914400" lvl="1" indent="-457200">
              <a:buFont typeface="Wingdings" pitchFamily="2" charset="2"/>
              <a:buChar char="ü"/>
            </a:pPr>
            <a:r>
              <a:rPr lang="en-US" sz="2800" b="1" dirty="0">
                <a:solidFill>
                  <a:schemeClr val="accent2"/>
                </a:solidFill>
                <a:latin typeface="Open Sans"/>
                <a:ea typeface="Open Sans"/>
                <a:cs typeface="Open Sans"/>
              </a:rPr>
              <a:t>Categorizing minimizes things that need to be remembered</a:t>
            </a:r>
          </a:p>
          <a:p>
            <a:endParaRPr lang="en-US" sz="2800" b="1" dirty="0">
              <a:solidFill>
                <a:schemeClr val="accent2"/>
              </a:solidFill>
              <a:latin typeface="Open Sans"/>
              <a:ea typeface="Open Sans"/>
              <a:cs typeface="Open Sans"/>
            </a:endParaRPr>
          </a:p>
          <a:p>
            <a:pPr marL="285750" indent="-285750">
              <a:buFont typeface="Arial" panose="020B0604020202020204" pitchFamily="34" charset="0"/>
              <a:buChar char="•"/>
            </a:pPr>
            <a:r>
              <a:rPr lang="en-US" sz="3600" b="1" dirty="0">
                <a:solidFill>
                  <a:schemeClr val="accent2">
                    <a:lumMod val="75000"/>
                  </a:schemeClr>
                </a:solidFill>
                <a:latin typeface="Open Sans"/>
                <a:ea typeface="Open Sans"/>
                <a:cs typeface="Open Sans"/>
              </a:rPr>
              <a:t>Routines</a:t>
            </a:r>
          </a:p>
          <a:p>
            <a:pPr marL="571500" indent="-571500">
              <a:buFont typeface="Wingdings" pitchFamily="2" charset="2"/>
              <a:buChar char="ü"/>
            </a:pPr>
            <a:r>
              <a:rPr lang="en-US" sz="3600" b="1" dirty="0">
                <a:solidFill>
                  <a:schemeClr val="accent2">
                    <a:lumMod val="75000"/>
                  </a:schemeClr>
                </a:solidFill>
                <a:latin typeface="Open Sans"/>
                <a:ea typeface="Open Sans"/>
                <a:cs typeface="Open Sans"/>
              </a:rPr>
              <a:t>Automatically assist memory functioning</a:t>
            </a:r>
          </a:p>
          <a:p>
            <a:pPr marL="285750" indent="-285750">
              <a:buFont typeface="Arial" panose="020B0604020202020204" pitchFamily="34" charset="0"/>
              <a:buChar char="•"/>
            </a:pPr>
            <a:endParaRPr lang="en-US" sz="3600" b="1" dirty="0">
              <a:solidFill>
                <a:schemeClr val="accent2">
                  <a:lumMod val="75000"/>
                </a:schemeClr>
              </a:solidFill>
              <a:latin typeface="Open Sans"/>
              <a:ea typeface="Open Sans"/>
              <a:cs typeface="Open Sans"/>
            </a:endParaRPr>
          </a:p>
          <a:p>
            <a:pPr marL="285750" indent="-285750">
              <a:buFont typeface="Arial" panose="020B0604020202020204" pitchFamily="34" charset="0"/>
              <a:buChar char="•"/>
            </a:pPr>
            <a:endParaRPr lang="en-US" sz="2800" b="1" dirty="0">
              <a:solidFill>
                <a:schemeClr val="accent2"/>
              </a:solidFill>
              <a:latin typeface="Open Sans"/>
              <a:ea typeface="Open Sans"/>
              <a:cs typeface="Open Sans"/>
            </a:endParaRPr>
          </a:p>
          <a:p>
            <a:pPr marL="285750" indent="-285750">
              <a:buFont typeface="Arial" panose="020B0604020202020204" pitchFamily="34" charset="0"/>
              <a:buChar char="•"/>
            </a:pPr>
            <a:endParaRPr lang="en-US" sz="2800" b="1" dirty="0">
              <a:solidFill>
                <a:schemeClr val="accent2"/>
              </a:solidFill>
              <a:latin typeface="Open Sans"/>
              <a:ea typeface="Open Sans"/>
              <a:cs typeface="Open Sans"/>
            </a:endParaRPr>
          </a:p>
        </p:txBody>
      </p:sp>
      <p:grpSp>
        <p:nvGrpSpPr>
          <p:cNvPr id="7" name="Google Shape;109;p14"/>
          <p:cNvGrpSpPr/>
          <p:nvPr/>
        </p:nvGrpSpPr>
        <p:grpSpPr>
          <a:xfrm>
            <a:off x="9888751" y="6326145"/>
            <a:ext cx="1681553" cy="307043"/>
            <a:chOff x="5200907" y="9436905"/>
            <a:chExt cx="2072078" cy="378351"/>
          </a:xfrm>
        </p:grpSpPr>
        <p:pic>
          <p:nvPicPr>
            <p:cNvPr id="9" name="Google Shape;110;p14"/>
            <p:cNvPicPr preferRelativeResize="0"/>
            <p:nvPr/>
          </p:nvPicPr>
          <p:blipFill rotWithShape="1">
            <a:blip r:embed="rId4">
              <a:alphaModFix/>
            </a:blip>
            <a:srcRect/>
            <a:stretch/>
          </p:blipFill>
          <p:spPr>
            <a:xfrm>
              <a:off x="5918886" y="9436905"/>
              <a:ext cx="1354099" cy="378351"/>
            </a:xfrm>
            <a:prstGeom prst="rect">
              <a:avLst/>
            </a:prstGeom>
            <a:noFill/>
            <a:ln>
              <a:noFill/>
            </a:ln>
          </p:spPr>
        </p:pic>
        <p:pic>
          <p:nvPicPr>
            <p:cNvPr id="11" name="Google Shape;111;p14"/>
            <p:cNvPicPr preferRelativeResize="0"/>
            <p:nvPr/>
          </p:nvPicPr>
          <p:blipFill rotWithShape="1">
            <a:blip r:embed="rId5">
              <a:alphaModFix/>
            </a:blip>
            <a:srcRect/>
            <a:stretch/>
          </p:blipFill>
          <p:spPr>
            <a:xfrm>
              <a:off x="5200907" y="9574594"/>
              <a:ext cx="781050" cy="152400"/>
            </a:xfrm>
            <a:prstGeom prst="rect">
              <a:avLst/>
            </a:prstGeom>
            <a:noFill/>
            <a:ln>
              <a:noFill/>
            </a:ln>
          </p:spPr>
        </p:pic>
      </p:grpSp>
      <p:pic>
        <p:nvPicPr>
          <p:cNvPr id="12" name="Picture 3"/>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93308" y="6003510"/>
            <a:ext cx="647695" cy="611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0281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ibh Dolor Euismod">
            <a:extLst>
              <a:ext uri="{FF2B5EF4-FFF2-40B4-BE49-F238E27FC236}">
                <a16:creationId xmlns:a16="http://schemas.microsoft.com/office/drawing/2014/main" id="{60D77A5B-0E27-4C74-96EE-091EBF904A09}"/>
              </a:ext>
            </a:extLst>
          </p:cNvPr>
          <p:cNvSpPr txBox="1">
            <a:spLocks noGrp="1"/>
          </p:cNvSpPr>
          <p:nvPr/>
        </p:nvSpPr>
        <p:spPr>
          <a:xfrm>
            <a:off x="393308" y="731985"/>
            <a:ext cx="11176996" cy="700120"/>
          </a:xfrm>
          <a:prstGeom prst="rect">
            <a:avLst/>
          </a:prstGeom>
          <a:ln w="3175">
            <a:miter lim="400000"/>
          </a:ln>
          <a:extLst>
            <a:ext uri="{C572A759-6A51-4108-AA02-DFA0A04FC94B}">
              <ma14:wrappingTextBoxFlag xmlns:ma14="http://schemas.microsoft.com/office/mac/drawingml/2011/main" xmlns:lc="http://schemas.openxmlformats.org/drawingml/2006/lockedCanvas" xmlns="" val="1"/>
            </a:ext>
          </a:extLst>
        </p:spPr>
        <p:txBody>
          <a:bodyPr lIns="0" tIns="0" rIns="0" bIns="0" anchor="ctr"/>
          <a:lstStyle>
            <a:lvl1pPr marL="0" marR="0" indent="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a:ea typeface="Avenir Next"/>
                <a:cs typeface="Avenir Next"/>
                <a:sym typeface="Avenir Next"/>
              </a:defRPr>
            </a:lvl1pPr>
            <a:lvl2pPr marL="0" marR="0" indent="228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2pPr>
            <a:lvl3pPr marL="0" marR="0" indent="457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3pPr>
            <a:lvl4pPr marL="0" marR="0" indent="685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4pPr>
            <a:lvl5pPr marL="0" marR="0" indent="9144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5pPr>
            <a:lvl6pPr marL="0" marR="0" indent="11430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6pPr>
            <a:lvl7pPr marL="0" marR="0" indent="1371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7pPr>
            <a:lvl8pPr marL="0" marR="0" indent="1600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8pPr>
            <a:lvl9pPr marL="0" marR="0" indent="1828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9pPr>
          </a:lstStyle>
          <a:p>
            <a:r>
              <a:rPr lang="en-US" b="1" spc="0" dirty="0">
                <a:latin typeface="Open Sans"/>
              </a:rPr>
              <a:t>External Aids: Lists, Routines &amp; Drills</a:t>
            </a:r>
          </a:p>
        </p:txBody>
      </p:sp>
      <p:sp>
        <p:nvSpPr>
          <p:cNvPr id="10" name="Google Shape;255;p10">
            <a:extLst>
              <a:ext uri="{FF2B5EF4-FFF2-40B4-BE49-F238E27FC236}">
                <a16:creationId xmlns:a16="http://schemas.microsoft.com/office/drawing/2014/main" id="{3627D508-1E2B-4FDC-891F-B2AC06EDF649}"/>
              </a:ext>
            </a:extLst>
          </p:cNvPr>
          <p:cNvSpPr txBox="1"/>
          <p:nvPr/>
        </p:nvSpPr>
        <p:spPr>
          <a:xfrm>
            <a:off x="448421" y="1257131"/>
            <a:ext cx="10363838" cy="6370934"/>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2800" b="1" dirty="0">
              <a:solidFill>
                <a:schemeClr val="accent2"/>
              </a:solidFill>
              <a:latin typeface="Open Sans"/>
              <a:ea typeface="Open Sans"/>
              <a:cs typeface="Open Sans"/>
            </a:endParaRPr>
          </a:p>
          <a:p>
            <a:pPr marL="285750" indent="-285750">
              <a:buFont typeface="Arial" panose="020B0604020202020204" pitchFamily="34" charset="0"/>
              <a:buChar char="•"/>
            </a:pPr>
            <a:r>
              <a:rPr lang="en-US" sz="3600" b="1" dirty="0">
                <a:solidFill>
                  <a:schemeClr val="accent2">
                    <a:lumMod val="75000"/>
                  </a:schemeClr>
                </a:solidFill>
                <a:latin typeface="Open Sans"/>
                <a:ea typeface="Open Sans"/>
                <a:cs typeface="Open Sans"/>
              </a:rPr>
              <a:t>Drills:</a:t>
            </a:r>
          </a:p>
          <a:p>
            <a:pPr marL="1028700" lvl="1" indent="-571500">
              <a:buFont typeface="Wingdings" pitchFamily="2" charset="2"/>
              <a:buChar char="ü"/>
            </a:pPr>
            <a:r>
              <a:rPr lang="en-US" sz="3600" b="1" dirty="0">
                <a:solidFill>
                  <a:schemeClr val="accent2">
                    <a:lumMod val="75000"/>
                  </a:schemeClr>
                </a:solidFill>
                <a:latin typeface="Open Sans"/>
                <a:ea typeface="Open Sans"/>
                <a:cs typeface="Open Sans"/>
              </a:rPr>
              <a:t>Practice using as many of the five senses as possible</a:t>
            </a:r>
          </a:p>
          <a:p>
            <a:pPr marL="285750" indent="-285750">
              <a:buFont typeface="Arial" panose="020B0604020202020204" pitchFamily="34" charset="0"/>
              <a:buChar char="•"/>
            </a:pPr>
            <a:endParaRPr lang="en-US" sz="3600" b="1" dirty="0">
              <a:solidFill>
                <a:schemeClr val="accent2">
                  <a:lumMod val="75000"/>
                </a:schemeClr>
              </a:solidFill>
              <a:latin typeface="Open Sans"/>
              <a:ea typeface="Open Sans"/>
              <a:cs typeface="Open Sans"/>
            </a:endParaRPr>
          </a:p>
          <a:p>
            <a:r>
              <a:rPr lang="en-US" sz="3600" b="1" dirty="0">
                <a:solidFill>
                  <a:schemeClr val="accent2">
                    <a:lumMod val="75000"/>
                  </a:schemeClr>
                </a:solidFill>
                <a:latin typeface="Open Sans"/>
                <a:ea typeface="Open Sans"/>
                <a:cs typeface="Open Sans"/>
              </a:rPr>
              <a:t>(Speaking aloud is very important)</a:t>
            </a:r>
          </a:p>
          <a:p>
            <a:pPr marL="285750" indent="-285750">
              <a:buFont typeface="Arial" panose="020B0604020202020204" pitchFamily="34" charset="0"/>
              <a:buChar char="•"/>
            </a:pPr>
            <a:endParaRPr lang="en-US" sz="3600" b="1" dirty="0">
              <a:solidFill>
                <a:schemeClr val="accent2">
                  <a:lumMod val="75000"/>
                </a:schemeClr>
              </a:solidFill>
              <a:latin typeface="Open Sans"/>
              <a:ea typeface="Open Sans"/>
              <a:cs typeface="Open Sans"/>
            </a:endParaRPr>
          </a:p>
          <a:p>
            <a:pPr marL="1028700" lvl="1" indent="-571500">
              <a:buFont typeface="Wingdings" pitchFamily="2" charset="2"/>
              <a:buChar char="ü"/>
            </a:pPr>
            <a:r>
              <a:rPr lang="en-US" sz="3600" b="1" dirty="0">
                <a:solidFill>
                  <a:schemeClr val="accent2">
                    <a:lumMod val="75000"/>
                  </a:schemeClr>
                </a:solidFill>
                <a:latin typeface="Open Sans"/>
                <a:ea typeface="Open Sans"/>
                <a:cs typeface="Open Sans"/>
              </a:rPr>
              <a:t>Helps us in registering, retaining and retrieving</a:t>
            </a:r>
          </a:p>
          <a:p>
            <a:pPr marL="285750" indent="-285750">
              <a:buFont typeface="Arial" panose="020B0604020202020204" pitchFamily="34" charset="0"/>
              <a:buChar char="•"/>
            </a:pPr>
            <a:endParaRPr lang="en-US" sz="3600" b="1" dirty="0">
              <a:solidFill>
                <a:schemeClr val="accent2">
                  <a:lumMod val="75000"/>
                </a:schemeClr>
              </a:solidFill>
              <a:latin typeface="Open Sans"/>
              <a:ea typeface="Open Sans"/>
              <a:cs typeface="Open Sans"/>
            </a:endParaRPr>
          </a:p>
          <a:p>
            <a:pPr marL="285750" indent="-285750">
              <a:buFont typeface="Arial" panose="020B0604020202020204" pitchFamily="34" charset="0"/>
              <a:buChar char="•"/>
            </a:pPr>
            <a:endParaRPr lang="en-US" sz="2800" b="1" dirty="0">
              <a:solidFill>
                <a:schemeClr val="accent2"/>
              </a:solidFill>
              <a:latin typeface="Open Sans"/>
              <a:ea typeface="Open Sans"/>
              <a:cs typeface="Open Sans"/>
            </a:endParaRPr>
          </a:p>
          <a:p>
            <a:pPr marL="285750" indent="-285750">
              <a:buFont typeface="Arial" panose="020B0604020202020204" pitchFamily="34" charset="0"/>
              <a:buChar char="•"/>
            </a:pPr>
            <a:endParaRPr lang="en-US" sz="2800" b="1" dirty="0">
              <a:solidFill>
                <a:schemeClr val="accent2"/>
              </a:solidFill>
              <a:latin typeface="Open Sans"/>
              <a:ea typeface="Open Sans"/>
              <a:cs typeface="Open Sans"/>
            </a:endParaRPr>
          </a:p>
        </p:txBody>
      </p:sp>
      <p:grpSp>
        <p:nvGrpSpPr>
          <p:cNvPr id="7" name="Google Shape;109;p14"/>
          <p:cNvGrpSpPr/>
          <p:nvPr/>
        </p:nvGrpSpPr>
        <p:grpSpPr>
          <a:xfrm>
            <a:off x="9888751" y="6326145"/>
            <a:ext cx="1681553" cy="307043"/>
            <a:chOff x="5200907" y="9436905"/>
            <a:chExt cx="2072078" cy="378351"/>
          </a:xfrm>
        </p:grpSpPr>
        <p:pic>
          <p:nvPicPr>
            <p:cNvPr id="9" name="Google Shape;110;p14"/>
            <p:cNvPicPr preferRelativeResize="0"/>
            <p:nvPr/>
          </p:nvPicPr>
          <p:blipFill rotWithShape="1">
            <a:blip r:embed="rId3">
              <a:alphaModFix/>
            </a:blip>
            <a:srcRect/>
            <a:stretch/>
          </p:blipFill>
          <p:spPr>
            <a:xfrm>
              <a:off x="5918886" y="9436905"/>
              <a:ext cx="1354099" cy="378351"/>
            </a:xfrm>
            <a:prstGeom prst="rect">
              <a:avLst/>
            </a:prstGeom>
            <a:noFill/>
            <a:ln>
              <a:noFill/>
            </a:ln>
          </p:spPr>
        </p:pic>
        <p:pic>
          <p:nvPicPr>
            <p:cNvPr id="11" name="Google Shape;111;p14"/>
            <p:cNvPicPr preferRelativeResize="0"/>
            <p:nvPr/>
          </p:nvPicPr>
          <p:blipFill rotWithShape="1">
            <a:blip r:embed="rId4">
              <a:alphaModFix/>
            </a:blip>
            <a:srcRect/>
            <a:stretch/>
          </p:blipFill>
          <p:spPr>
            <a:xfrm>
              <a:off x="5200907" y="9574594"/>
              <a:ext cx="781050" cy="152400"/>
            </a:xfrm>
            <a:prstGeom prst="rect">
              <a:avLst/>
            </a:prstGeom>
            <a:noFill/>
            <a:ln>
              <a:noFill/>
            </a:ln>
          </p:spPr>
        </p:pic>
      </p:grpSp>
      <p:pic>
        <p:nvPicPr>
          <p:cNvPr id="12"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93308" y="6003510"/>
            <a:ext cx="647695" cy="611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7546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erson wearing glasses&#10;&#10;Description automatically generated">
            <a:extLst>
              <a:ext uri="{FF2B5EF4-FFF2-40B4-BE49-F238E27FC236}">
                <a16:creationId xmlns:a16="http://schemas.microsoft.com/office/drawing/2014/main" id="{3FB42BE0-411B-4D2A-9E15-CC616C9B9D98}"/>
              </a:ext>
            </a:extLst>
          </p:cNvPr>
          <p:cNvPicPr>
            <a:picLocks noChangeAspect="1"/>
          </p:cNvPicPr>
          <p:nvPr/>
        </p:nvPicPr>
        <p:blipFill>
          <a:blip r:embed="rId3"/>
          <a:stretch>
            <a:fillRect/>
          </a:stretch>
        </p:blipFill>
        <p:spPr>
          <a:xfrm>
            <a:off x="0" y="-632960"/>
            <a:ext cx="12599067" cy="8365774"/>
          </a:xfrm>
          <a:prstGeom prst="rect">
            <a:avLst/>
          </a:prstGeom>
        </p:spPr>
      </p:pic>
      <p:sp>
        <p:nvSpPr>
          <p:cNvPr id="3" name="TextBox 2">
            <a:extLst>
              <a:ext uri="{FF2B5EF4-FFF2-40B4-BE49-F238E27FC236}">
                <a16:creationId xmlns:a16="http://schemas.microsoft.com/office/drawing/2014/main" id="{AE0C9FAD-6580-4D7D-9239-2A16E37133F3}"/>
              </a:ext>
            </a:extLst>
          </p:cNvPr>
          <p:cNvSpPr txBox="1"/>
          <p:nvPr/>
        </p:nvSpPr>
        <p:spPr>
          <a:xfrm>
            <a:off x="1096246" y="3066763"/>
            <a:ext cx="424375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Arial" panose="020B0604020202020204" pitchFamily="34" charset="0"/>
                <a:ea typeface="+mn-lt"/>
                <a:cs typeface="Arial" panose="020B0604020202020204" pitchFamily="34" charset="0"/>
              </a:rPr>
              <a:t>UNIT 4: Memory Strategies</a:t>
            </a:r>
            <a:endParaRPr lang="en-US" sz="2000" b="1" dirty="0">
              <a:latin typeface="Arial" panose="020B0604020202020204" pitchFamily="34" charset="0"/>
              <a:cs typeface="Arial" panose="020B0604020202020204" pitchFamily="34" charset="0"/>
            </a:endParaRPr>
          </a:p>
        </p:txBody>
      </p:sp>
      <p:sp>
        <p:nvSpPr>
          <p:cNvPr id="5" name="Google Shape;172;p2">
            <a:extLst>
              <a:ext uri="{FF2B5EF4-FFF2-40B4-BE49-F238E27FC236}">
                <a16:creationId xmlns:a16="http://schemas.microsoft.com/office/drawing/2014/main" id="{485803F5-C725-4EF8-948A-DC9115A59C55}"/>
              </a:ext>
            </a:extLst>
          </p:cNvPr>
          <p:cNvSpPr txBox="1"/>
          <p:nvPr/>
        </p:nvSpPr>
        <p:spPr>
          <a:xfrm>
            <a:off x="1099365" y="1831512"/>
            <a:ext cx="5937104" cy="754792"/>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90000"/>
              </a:lnSpc>
              <a:spcBef>
                <a:spcPts val="0"/>
              </a:spcBef>
              <a:spcAft>
                <a:spcPts val="0"/>
              </a:spcAft>
              <a:buNone/>
            </a:pPr>
            <a:r>
              <a:rPr lang="en-US" sz="6600" b="1" dirty="0" err="1">
                <a:solidFill>
                  <a:schemeClr val="tx1">
                    <a:lumMod val="75000"/>
                    <a:lumOff val="25000"/>
                  </a:schemeClr>
                </a:solidFill>
                <a:latin typeface="Open Sans"/>
                <a:ea typeface="Open Sans"/>
                <a:cs typeface="Open Sans"/>
              </a:rPr>
              <a:t>Neurobics</a:t>
            </a:r>
            <a:endParaRPr lang="en-US" sz="6600" b="1" dirty="0">
              <a:solidFill>
                <a:schemeClr val="tx1">
                  <a:lumMod val="75000"/>
                  <a:lumOff val="25000"/>
                </a:schemeClr>
              </a:solidFill>
              <a:latin typeface="Open Sans"/>
              <a:ea typeface="Open Sans"/>
              <a:cs typeface="Open Sans"/>
            </a:endParaRPr>
          </a:p>
        </p:txBody>
      </p:sp>
      <p:grpSp>
        <p:nvGrpSpPr>
          <p:cNvPr id="6" name="Google Shape;109;p14"/>
          <p:cNvGrpSpPr/>
          <p:nvPr/>
        </p:nvGrpSpPr>
        <p:grpSpPr>
          <a:xfrm>
            <a:off x="9888751" y="6326145"/>
            <a:ext cx="1681553" cy="307043"/>
            <a:chOff x="5200907" y="9436905"/>
            <a:chExt cx="2072078" cy="378351"/>
          </a:xfrm>
        </p:grpSpPr>
        <p:pic>
          <p:nvPicPr>
            <p:cNvPr id="7" name="Google Shape;110;p14"/>
            <p:cNvPicPr preferRelativeResize="0"/>
            <p:nvPr/>
          </p:nvPicPr>
          <p:blipFill rotWithShape="1">
            <a:blip r:embed="rId4">
              <a:alphaModFix/>
            </a:blip>
            <a:srcRect/>
            <a:stretch/>
          </p:blipFill>
          <p:spPr>
            <a:xfrm>
              <a:off x="5918886" y="9436905"/>
              <a:ext cx="1354099" cy="378351"/>
            </a:xfrm>
            <a:prstGeom prst="rect">
              <a:avLst/>
            </a:prstGeom>
            <a:noFill/>
            <a:ln>
              <a:noFill/>
            </a:ln>
          </p:spPr>
        </p:pic>
        <p:pic>
          <p:nvPicPr>
            <p:cNvPr id="8" name="Google Shape;111;p14"/>
            <p:cNvPicPr preferRelativeResize="0"/>
            <p:nvPr/>
          </p:nvPicPr>
          <p:blipFill rotWithShape="1">
            <a:blip r:embed="rId5">
              <a:alphaModFix/>
            </a:blip>
            <a:srcRect/>
            <a:stretch/>
          </p:blipFill>
          <p:spPr>
            <a:xfrm>
              <a:off x="5200907" y="9574594"/>
              <a:ext cx="781050" cy="152400"/>
            </a:xfrm>
            <a:prstGeom prst="rect">
              <a:avLst/>
            </a:prstGeom>
            <a:noFill/>
            <a:ln>
              <a:noFill/>
            </a:ln>
          </p:spPr>
        </p:pic>
      </p:grpSp>
      <p:pic>
        <p:nvPicPr>
          <p:cNvPr id="9" name="Picture 3"/>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93308" y="6003510"/>
            <a:ext cx="647695" cy="611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333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a:extLst>
              <a:ext uri="{FF2B5EF4-FFF2-40B4-BE49-F238E27FC236}">
                <a16:creationId xmlns:a16="http://schemas.microsoft.com/office/drawing/2014/main" id="{226D7DDF-CB98-B142-AEDE-231F374B697A}"/>
              </a:ext>
            </a:extLst>
          </p:cNvPr>
          <p:cNvPicPr>
            <a:picLocks noGrp="1" noChangeAspect="1"/>
          </p:cNvPicPr>
          <p:nvPr>
            <p:ph type="pic" idx="1"/>
          </p:nvPr>
        </p:nvPicPr>
        <p:blipFill>
          <a:blip r:embed="rId3"/>
          <a:srcRect l="18204" r="18204"/>
          <a:stretch>
            <a:fillRect/>
          </a:stretch>
        </p:blipFill>
        <p:spPr>
          <a:xfrm>
            <a:off x="6015038" y="3175"/>
            <a:ext cx="6172200" cy="6854825"/>
          </a:xfrm>
          <a:solidFill>
            <a:schemeClr val="bg2"/>
          </a:solidFill>
        </p:spPr>
      </p:pic>
      <p:sp>
        <p:nvSpPr>
          <p:cNvPr id="8" name="Nibh Dolor Euismod">
            <a:extLst>
              <a:ext uri="{FF2B5EF4-FFF2-40B4-BE49-F238E27FC236}">
                <a16:creationId xmlns:a16="http://schemas.microsoft.com/office/drawing/2014/main" id="{60D77A5B-0E27-4C74-96EE-091EBF904A09}"/>
              </a:ext>
            </a:extLst>
          </p:cNvPr>
          <p:cNvSpPr txBox="1">
            <a:spLocks noGrp="1"/>
          </p:cNvSpPr>
          <p:nvPr/>
        </p:nvSpPr>
        <p:spPr>
          <a:xfrm>
            <a:off x="162940" y="611397"/>
            <a:ext cx="8350254" cy="700120"/>
          </a:xfrm>
          <a:prstGeom prst="rect">
            <a:avLst/>
          </a:prstGeom>
          <a:ln w="3175">
            <a:miter lim="400000"/>
          </a:ln>
          <a:extLst>
            <a:ext uri="{C572A759-6A51-4108-AA02-DFA0A04FC94B}">
              <ma14:wrappingTextBoxFlag xmlns="" xmlns:lc="http://schemas.openxmlformats.org/drawingml/2006/lockedCanvas" xmlns:ma14="http://schemas.microsoft.com/office/mac/drawingml/2011/main" val="1"/>
            </a:ext>
          </a:extLst>
        </p:spPr>
        <p:txBody>
          <a:bodyPr lIns="0" tIns="0" rIns="0" bIns="0" anchor="ctr"/>
          <a:lstStyle>
            <a:lvl1pPr marL="0" marR="0" indent="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a:ea typeface="Avenir Next"/>
                <a:cs typeface="Avenir Next"/>
                <a:sym typeface="Avenir Next"/>
              </a:defRPr>
            </a:lvl1pPr>
            <a:lvl2pPr marL="0" marR="0" indent="228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2pPr>
            <a:lvl3pPr marL="0" marR="0" indent="457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3pPr>
            <a:lvl4pPr marL="0" marR="0" indent="685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4pPr>
            <a:lvl5pPr marL="0" marR="0" indent="9144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5pPr>
            <a:lvl6pPr marL="0" marR="0" indent="11430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6pPr>
            <a:lvl7pPr marL="0" marR="0" indent="1371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7pPr>
            <a:lvl8pPr marL="0" marR="0" indent="1600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8pPr>
            <a:lvl9pPr marL="0" marR="0" indent="1828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9pPr>
          </a:lstStyle>
          <a:p>
            <a:r>
              <a:rPr lang="en-US" b="1" spc="0" dirty="0">
                <a:latin typeface="Open Sans"/>
              </a:rPr>
              <a:t>Brain Boosters!</a:t>
            </a:r>
          </a:p>
        </p:txBody>
      </p:sp>
      <p:grpSp>
        <p:nvGrpSpPr>
          <p:cNvPr id="7" name="Google Shape;109;p14"/>
          <p:cNvGrpSpPr/>
          <p:nvPr/>
        </p:nvGrpSpPr>
        <p:grpSpPr>
          <a:xfrm>
            <a:off x="9888751" y="6326145"/>
            <a:ext cx="1681553" cy="307043"/>
            <a:chOff x="5200907" y="9436905"/>
            <a:chExt cx="2072078" cy="378351"/>
          </a:xfrm>
        </p:grpSpPr>
        <p:pic>
          <p:nvPicPr>
            <p:cNvPr id="9" name="Google Shape;110;p14"/>
            <p:cNvPicPr preferRelativeResize="0"/>
            <p:nvPr/>
          </p:nvPicPr>
          <p:blipFill rotWithShape="1">
            <a:blip r:embed="rId4">
              <a:alphaModFix/>
            </a:blip>
            <a:srcRect/>
            <a:stretch/>
          </p:blipFill>
          <p:spPr>
            <a:xfrm>
              <a:off x="5918886" y="9436905"/>
              <a:ext cx="1354099" cy="378351"/>
            </a:xfrm>
            <a:prstGeom prst="rect">
              <a:avLst/>
            </a:prstGeom>
            <a:noFill/>
            <a:ln>
              <a:noFill/>
            </a:ln>
          </p:spPr>
        </p:pic>
        <p:pic>
          <p:nvPicPr>
            <p:cNvPr id="11" name="Google Shape;111;p14"/>
            <p:cNvPicPr preferRelativeResize="0"/>
            <p:nvPr/>
          </p:nvPicPr>
          <p:blipFill rotWithShape="1">
            <a:blip r:embed="rId5">
              <a:alphaModFix/>
            </a:blip>
            <a:srcRect/>
            <a:stretch/>
          </p:blipFill>
          <p:spPr>
            <a:xfrm>
              <a:off x="5200907" y="9574594"/>
              <a:ext cx="781050" cy="152400"/>
            </a:xfrm>
            <a:prstGeom prst="rect">
              <a:avLst/>
            </a:prstGeom>
            <a:noFill/>
            <a:ln>
              <a:noFill/>
            </a:ln>
          </p:spPr>
        </p:pic>
      </p:grpSp>
      <p:pic>
        <p:nvPicPr>
          <p:cNvPr id="12" name="Picture 3"/>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93308" y="6003510"/>
            <a:ext cx="647695" cy="611945"/>
          </a:xfrm>
          <a:prstGeom prst="rect">
            <a:avLst/>
          </a:prstGeom>
          <a:noFill/>
          <a:extLst>
            <a:ext uri="{909E8E84-426E-40DD-AFC4-6F175D3DCCD1}">
              <a14:hiddenFill xmlns:a14="http://schemas.microsoft.com/office/drawing/2010/main">
                <a:solidFill>
                  <a:srgbClr val="FFFFFF"/>
                </a:solidFill>
              </a14:hiddenFill>
            </a:ext>
          </a:extLst>
        </p:spPr>
      </p:pic>
      <p:sp>
        <p:nvSpPr>
          <p:cNvPr id="16" name="Google Shape;255;p10">
            <a:extLst>
              <a:ext uri="{FF2B5EF4-FFF2-40B4-BE49-F238E27FC236}">
                <a16:creationId xmlns:a16="http://schemas.microsoft.com/office/drawing/2014/main" id="{30B0EB54-561A-3D45-9018-CC942C68A6E4}"/>
              </a:ext>
            </a:extLst>
          </p:cNvPr>
          <p:cNvSpPr txBox="1"/>
          <p:nvPr/>
        </p:nvSpPr>
        <p:spPr>
          <a:xfrm>
            <a:off x="162941" y="974710"/>
            <a:ext cx="5747530" cy="5262939"/>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endParaRPr lang="en-US" sz="2800" b="1" dirty="0">
              <a:solidFill>
                <a:schemeClr val="accent2"/>
              </a:solidFill>
              <a:latin typeface="Open Sans"/>
              <a:ea typeface="Open Sans"/>
              <a:cs typeface="Open Sans"/>
            </a:endParaRPr>
          </a:p>
          <a:p>
            <a:pPr marL="285750" indent="-285750">
              <a:buFont typeface="Arial" panose="020B0604020202020204" pitchFamily="34" charset="0"/>
              <a:buChar char="•"/>
            </a:pPr>
            <a:r>
              <a:rPr lang="en-US" sz="2800" b="1" dirty="0">
                <a:solidFill>
                  <a:schemeClr val="accent2"/>
                </a:solidFill>
                <a:latin typeface="Open Sans"/>
                <a:ea typeface="Open Sans"/>
                <a:cs typeface="Open Sans"/>
              </a:rPr>
              <a:t>Drill, Drill, Drill</a:t>
            </a:r>
          </a:p>
          <a:p>
            <a:endParaRPr lang="en-US" sz="2800" b="1" dirty="0">
              <a:solidFill>
                <a:schemeClr val="accent2"/>
              </a:solidFill>
              <a:latin typeface="Open Sans"/>
              <a:ea typeface="Open Sans"/>
              <a:cs typeface="Open Sans"/>
            </a:endParaRPr>
          </a:p>
          <a:p>
            <a:pPr marL="914400" lvl="1" indent="-457200">
              <a:buFont typeface="Wingdings" pitchFamily="2" charset="2"/>
              <a:buChar char="ü"/>
            </a:pPr>
            <a:r>
              <a:rPr lang="en-US" sz="2800" b="1" dirty="0">
                <a:solidFill>
                  <a:schemeClr val="accent2"/>
                </a:solidFill>
                <a:latin typeface="Open Sans"/>
                <a:ea typeface="Open Sans"/>
                <a:cs typeface="Open Sans"/>
              </a:rPr>
              <a:t>Check the car before locking it.</a:t>
            </a:r>
          </a:p>
          <a:p>
            <a:pPr lvl="1"/>
            <a:endParaRPr lang="en-US" sz="2800" b="1" dirty="0">
              <a:solidFill>
                <a:schemeClr val="accent2"/>
              </a:solidFill>
              <a:latin typeface="Open Sans"/>
              <a:ea typeface="Open Sans"/>
              <a:cs typeface="Open Sans"/>
            </a:endParaRPr>
          </a:p>
          <a:p>
            <a:pPr marL="914400" lvl="1" indent="-457200">
              <a:buFont typeface="Wingdings" pitchFamily="2" charset="2"/>
              <a:buChar char="ü"/>
            </a:pPr>
            <a:r>
              <a:rPr lang="en-US" sz="2800" b="1" dirty="0">
                <a:solidFill>
                  <a:schemeClr val="accent2"/>
                </a:solidFill>
                <a:latin typeface="Open Sans"/>
                <a:ea typeface="Open Sans"/>
                <a:cs typeface="Open Sans"/>
              </a:rPr>
              <a:t>Check the contents of your wallet/purse before leaving home)</a:t>
            </a:r>
          </a:p>
          <a:p>
            <a:pPr marL="285750" indent="-285750">
              <a:buFont typeface="Arial" panose="020B0604020202020204" pitchFamily="34" charset="0"/>
              <a:buChar char="•"/>
            </a:pPr>
            <a:endParaRPr lang="en-US" sz="2800" b="1" dirty="0">
              <a:solidFill>
                <a:schemeClr val="accent2"/>
              </a:solidFill>
              <a:latin typeface="Open Sans"/>
              <a:ea typeface="Open Sans"/>
              <a:cs typeface="Open Sans"/>
            </a:endParaRPr>
          </a:p>
          <a:p>
            <a:pPr marL="285750" indent="-285750">
              <a:buFont typeface="Arial" panose="020B0604020202020204" pitchFamily="34" charset="0"/>
              <a:buChar char="•"/>
            </a:pPr>
            <a:endParaRPr lang="en-US" sz="2800" b="1" dirty="0">
              <a:solidFill>
                <a:schemeClr val="accent2"/>
              </a:solidFill>
              <a:latin typeface="Open Sans"/>
              <a:ea typeface="Open Sans"/>
              <a:cs typeface="Open Sans"/>
            </a:endParaRPr>
          </a:p>
          <a:p>
            <a:pPr marL="285750" indent="-285750">
              <a:buFont typeface="Arial" panose="020B0604020202020204" pitchFamily="34" charset="0"/>
              <a:buChar char="•"/>
            </a:pPr>
            <a:endParaRPr lang="en-US" sz="2800" b="1" dirty="0">
              <a:solidFill>
                <a:schemeClr val="accent2"/>
              </a:solidFill>
              <a:latin typeface="Open Sans"/>
              <a:ea typeface="Open Sans"/>
              <a:cs typeface="Open Sans"/>
            </a:endParaRPr>
          </a:p>
        </p:txBody>
      </p:sp>
    </p:spTree>
    <p:extLst>
      <p:ext uri="{BB962C8B-B14F-4D97-AF65-F5344CB8AC3E}">
        <p14:creationId xmlns:p14="http://schemas.microsoft.com/office/powerpoint/2010/main" val="39741512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ibh Dolor Euismod">
            <a:extLst>
              <a:ext uri="{FF2B5EF4-FFF2-40B4-BE49-F238E27FC236}">
                <a16:creationId xmlns:a16="http://schemas.microsoft.com/office/drawing/2014/main" id="{60D77A5B-0E27-4C74-96EE-091EBF904A09}"/>
              </a:ext>
            </a:extLst>
          </p:cNvPr>
          <p:cNvSpPr txBox="1">
            <a:spLocks noGrp="1"/>
          </p:cNvSpPr>
          <p:nvPr/>
        </p:nvSpPr>
        <p:spPr>
          <a:xfrm>
            <a:off x="393308" y="731985"/>
            <a:ext cx="11176996" cy="700120"/>
          </a:xfrm>
          <a:prstGeom prst="rect">
            <a:avLst/>
          </a:prstGeom>
          <a:ln w="3175">
            <a:miter lim="400000"/>
          </a:ln>
          <a:extLst>
            <a:ext uri="{C572A759-6A51-4108-AA02-DFA0A04FC94B}">
              <ma14:wrappingTextBoxFlag xmlns="" xmlns:lc="http://schemas.openxmlformats.org/drawingml/2006/lockedCanvas" xmlns:ma14="http://schemas.microsoft.com/office/mac/drawingml/2011/main" val="1"/>
            </a:ext>
          </a:extLst>
        </p:spPr>
        <p:txBody>
          <a:bodyPr lIns="0" tIns="0" rIns="0" bIns="0" anchor="ctr"/>
          <a:lstStyle>
            <a:lvl1pPr marL="0" marR="0" indent="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a:ea typeface="Avenir Next"/>
                <a:cs typeface="Avenir Next"/>
                <a:sym typeface="Avenir Next"/>
              </a:defRPr>
            </a:lvl1pPr>
            <a:lvl2pPr marL="0" marR="0" indent="228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2pPr>
            <a:lvl3pPr marL="0" marR="0" indent="457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3pPr>
            <a:lvl4pPr marL="0" marR="0" indent="685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4pPr>
            <a:lvl5pPr marL="0" marR="0" indent="9144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5pPr>
            <a:lvl6pPr marL="0" marR="0" indent="11430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6pPr>
            <a:lvl7pPr marL="0" marR="0" indent="1371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7pPr>
            <a:lvl8pPr marL="0" marR="0" indent="1600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8pPr>
            <a:lvl9pPr marL="0" marR="0" indent="1828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9pPr>
          </a:lstStyle>
          <a:p>
            <a:r>
              <a:rPr lang="en-US" b="1" spc="0" dirty="0">
                <a:latin typeface="Open Sans"/>
              </a:rPr>
              <a:t>External Aids: Organization </a:t>
            </a:r>
          </a:p>
          <a:p>
            <a:r>
              <a:rPr lang="en-US" b="1" spc="0" dirty="0">
                <a:latin typeface="Open Sans"/>
              </a:rPr>
              <a:t>&amp; De-cluttering</a:t>
            </a:r>
          </a:p>
        </p:txBody>
      </p:sp>
      <p:sp>
        <p:nvSpPr>
          <p:cNvPr id="10" name="Google Shape;255;p10">
            <a:extLst>
              <a:ext uri="{FF2B5EF4-FFF2-40B4-BE49-F238E27FC236}">
                <a16:creationId xmlns:a16="http://schemas.microsoft.com/office/drawing/2014/main" id="{3627D508-1E2B-4FDC-891F-B2AC06EDF649}"/>
              </a:ext>
            </a:extLst>
          </p:cNvPr>
          <p:cNvSpPr txBox="1"/>
          <p:nvPr/>
        </p:nvSpPr>
        <p:spPr>
          <a:xfrm>
            <a:off x="393308" y="1663685"/>
            <a:ext cx="10363838" cy="4154943"/>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2800" b="1" dirty="0">
              <a:solidFill>
                <a:schemeClr val="accent2"/>
              </a:solidFill>
              <a:latin typeface="Open Sans"/>
              <a:ea typeface="Open Sans"/>
              <a:cs typeface="Open Sans"/>
            </a:endParaRPr>
          </a:p>
          <a:p>
            <a:pPr marL="285750" indent="-285750">
              <a:buFont typeface="Arial" panose="020B0604020202020204" pitchFamily="34" charset="0"/>
              <a:buChar char="•"/>
            </a:pPr>
            <a:r>
              <a:rPr lang="en-US" sz="2400" dirty="0">
                <a:solidFill>
                  <a:schemeClr val="tx2"/>
                </a:solidFill>
                <a:latin typeface="Arial" panose="020B0604020202020204" pitchFamily="34" charset="0"/>
                <a:ea typeface="Open Sans"/>
                <a:cs typeface="Arial" panose="020B0604020202020204" pitchFamily="34" charset="0"/>
              </a:rPr>
              <a:t>Helps you remember where you put things</a:t>
            </a:r>
          </a:p>
          <a:p>
            <a:pPr marL="285750" indent="-285750">
              <a:buFont typeface="Arial" panose="020B0604020202020204" pitchFamily="34" charset="0"/>
              <a:buChar char="•"/>
            </a:pPr>
            <a:endParaRPr lang="en-US" sz="2400" dirty="0">
              <a:solidFill>
                <a:schemeClr val="tx2"/>
              </a:solidFill>
              <a:latin typeface="Arial" panose="020B0604020202020204" pitchFamily="34" charset="0"/>
              <a:ea typeface="Open Sans"/>
              <a:cs typeface="Arial" panose="020B0604020202020204" pitchFamily="34" charset="0"/>
            </a:endParaRPr>
          </a:p>
          <a:p>
            <a:pPr marL="285750" indent="-285750">
              <a:buFont typeface="Arial" panose="020B0604020202020204" pitchFamily="34" charset="0"/>
              <a:buChar char="•"/>
            </a:pPr>
            <a:r>
              <a:rPr lang="en-US" sz="2400" dirty="0">
                <a:solidFill>
                  <a:schemeClr val="tx2"/>
                </a:solidFill>
                <a:latin typeface="Arial" panose="020B0604020202020204" pitchFamily="34" charset="0"/>
                <a:ea typeface="Open Sans"/>
                <a:cs typeface="Arial" panose="020B0604020202020204" pitchFamily="34" charset="0"/>
              </a:rPr>
              <a:t>Minimizes distraction</a:t>
            </a:r>
          </a:p>
          <a:p>
            <a:pPr marL="285750" indent="-285750">
              <a:buFont typeface="Arial" panose="020B0604020202020204" pitchFamily="34" charset="0"/>
              <a:buChar char="•"/>
            </a:pPr>
            <a:endParaRPr lang="en-US" sz="2400" dirty="0">
              <a:solidFill>
                <a:schemeClr val="tx2"/>
              </a:solidFill>
              <a:latin typeface="Arial" panose="020B0604020202020204" pitchFamily="34" charset="0"/>
              <a:ea typeface="Open Sans"/>
              <a:cs typeface="Arial" panose="020B0604020202020204" pitchFamily="34" charset="0"/>
            </a:endParaRPr>
          </a:p>
          <a:p>
            <a:pPr marL="285750" indent="-285750">
              <a:buFont typeface="Arial" panose="020B0604020202020204" pitchFamily="34" charset="0"/>
              <a:buChar char="•"/>
            </a:pPr>
            <a:r>
              <a:rPr lang="en-US" sz="2400" dirty="0">
                <a:solidFill>
                  <a:schemeClr val="tx2"/>
                </a:solidFill>
                <a:latin typeface="Arial" panose="020B0604020202020204" pitchFamily="34" charset="0"/>
                <a:ea typeface="Open Sans"/>
                <a:cs typeface="Arial" panose="020B0604020202020204" pitchFamily="34" charset="0"/>
              </a:rPr>
              <a:t>What is one thing you can do</a:t>
            </a:r>
          </a:p>
          <a:p>
            <a:r>
              <a:rPr lang="en-US" sz="2400" dirty="0">
                <a:solidFill>
                  <a:schemeClr val="tx2"/>
                </a:solidFill>
                <a:latin typeface="Arial" panose="020B0604020202020204" pitchFamily="34" charset="0"/>
                <a:ea typeface="Open Sans"/>
                <a:cs typeface="Arial" panose="020B0604020202020204" pitchFamily="34" charset="0"/>
              </a:rPr>
              <a:t> today to reduce clutter in your life? </a:t>
            </a:r>
          </a:p>
          <a:p>
            <a:pPr marL="285750" indent="-285750">
              <a:buFont typeface="Arial" panose="020B0604020202020204" pitchFamily="34" charset="0"/>
              <a:buChar char="•"/>
            </a:pPr>
            <a:endParaRPr lang="en-US" sz="3600" b="1" dirty="0">
              <a:solidFill>
                <a:schemeClr val="accent2">
                  <a:lumMod val="75000"/>
                </a:schemeClr>
              </a:solidFill>
              <a:latin typeface="Open Sans"/>
              <a:ea typeface="Open Sans"/>
              <a:cs typeface="Open Sans"/>
            </a:endParaRPr>
          </a:p>
          <a:p>
            <a:pPr marL="285750" indent="-285750">
              <a:buFont typeface="Arial" panose="020B0604020202020204" pitchFamily="34" charset="0"/>
              <a:buChar char="•"/>
            </a:pPr>
            <a:endParaRPr lang="en-US" sz="2800" b="1" dirty="0">
              <a:solidFill>
                <a:schemeClr val="accent2"/>
              </a:solidFill>
              <a:latin typeface="Open Sans"/>
              <a:ea typeface="Open Sans"/>
              <a:cs typeface="Open Sans"/>
            </a:endParaRPr>
          </a:p>
          <a:p>
            <a:pPr marL="285750" indent="-285750">
              <a:buFont typeface="Arial" panose="020B0604020202020204" pitchFamily="34" charset="0"/>
              <a:buChar char="•"/>
            </a:pPr>
            <a:endParaRPr lang="en-US" sz="2800" b="1" dirty="0">
              <a:solidFill>
                <a:schemeClr val="accent2"/>
              </a:solidFill>
              <a:latin typeface="Open Sans"/>
              <a:ea typeface="Open Sans"/>
              <a:cs typeface="Open Sans"/>
            </a:endParaRPr>
          </a:p>
        </p:txBody>
      </p:sp>
      <p:grpSp>
        <p:nvGrpSpPr>
          <p:cNvPr id="7" name="Google Shape;109;p14"/>
          <p:cNvGrpSpPr/>
          <p:nvPr/>
        </p:nvGrpSpPr>
        <p:grpSpPr>
          <a:xfrm>
            <a:off x="9888751" y="6326145"/>
            <a:ext cx="1681553" cy="307043"/>
            <a:chOff x="5200907" y="9436905"/>
            <a:chExt cx="2072078" cy="378351"/>
          </a:xfrm>
        </p:grpSpPr>
        <p:pic>
          <p:nvPicPr>
            <p:cNvPr id="9" name="Google Shape;110;p14"/>
            <p:cNvPicPr preferRelativeResize="0"/>
            <p:nvPr/>
          </p:nvPicPr>
          <p:blipFill rotWithShape="1">
            <a:blip r:embed="rId3">
              <a:alphaModFix/>
            </a:blip>
            <a:srcRect/>
            <a:stretch/>
          </p:blipFill>
          <p:spPr>
            <a:xfrm>
              <a:off x="5918886" y="9436905"/>
              <a:ext cx="1354099" cy="378351"/>
            </a:xfrm>
            <a:prstGeom prst="rect">
              <a:avLst/>
            </a:prstGeom>
            <a:noFill/>
            <a:ln>
              <a:noFill/>
            </a:ln>
          </p:spPr>
        </p:pic>
        <p:pic>
          <p:nvPicPr>
            <p:cNvPr id="11" name="Google Shape;111;p14"/>
            <p:cNvPicPr preferRelativeResize="0"/>
            <p:nvPr/>
          </p:nvPicPr>
          <p:blipFill rotWithShape="1">
            <a:blip r:embed="rId4">
              <a:alphaModFix/>
            </a:blip>
            <a:srcRect/>
            <a:stretch/>
          </p:blipFill>
          <p:spPr>
            <a:xfrm>
              <a:off x="5200907" y="9574594"/>
              <a:ext cx="781050" cy="152400"/>
            </a:xfrm>
            <a:prstGeom prst="rect">
              <a:avLst/>
            </a:prstGeom>
            <a:noFill/>
            <a:ln>
              <a:noFill/>
            </a:ln>
          </p:spPr>
        </p:pic>
      </p:grpSp>
      <p:pic>
        <p:nvPicPr>
          <p:cNvPr id="12"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93308" y="6003510"/>
            <a:ext cx="647695" cy="61194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9D97185-5DA4-394A-BAEE-F5CEFFFD10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4038" y="1266506"/>
            <a:ext cx="4653927" cy="4552122"/>
          </a:xfrm>
          <a:prstGeom prst="rect">
            <a:avLst/>
          </a:prstGeom>
        </p:spPr>
      </p:pic>
    </p:spTree>
    <p:extLst>
      <p:ext uri="{BB962C8B-B14F-4D97-AF65-F5344CB8AC3E}">
        <p14:creationId xmlns:p14="http://schemas.microsoft.com/office/powerpoint/2010/main" val="31423976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ibh Dolor Euismod">
            <a:extLst>
              <a:ext uri="{FF2B5EF4-FFF2-40B4-BE49-F238E27FC236}">
                <a16:creationId xmlns:a16="http://schemas.microsoft.com/office/drawing/2014/main" id="{60D77A5B-0E27-4C74-96EE-091EBF904A09}"/>
              </a:ext>
            </a:extLst>
          </p:cNvPr>
          <p:cNvSpPr txBox="1">
            <a:spLocks noGrp="1"/>
          </p:cNvSpPr>
          <p:nvPr/>
        </p:nvSpPr>
        <p:spPr>
          <a:xfrm>
            <a:off x="393308" y="731985"/>
            <a:ext cx="11176996" cy="700120"/>
          </a:xfrm>
          <a:prstGeom prst="rect">
            <a:avLst/>
          </a:prstGeom>
          <a:ln w="3175">
            <a:miter lim="400000"/>
          </a:ln>
          <a:extLst>
            <a:ext uri="{C572A759-6A51-4108-AA02-DFA0A04FC94B}">
              <ma14:wrappingTextBoxFlag xmlns:ma14="http://schemas.microsoft.com/office/mac/drawingml/2011/main" xmlns:lc="http://schemas.openxmlformats.org/drawingml/2006/lockedCanvas" xmlns="" val="1"/>
            </a:ext>
          </a:extLst>
        </p:spPr>
        <p:txBody>
          <a:bodyPr lIns="0" tIns="0" rIns="0" bIns="0" anchor="ctr"/>
          <a:lstStyle>
            <a:lvl1pPr marL="0" marR="0" indent="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a:ea typeface="Avenir Next"/>
                <a:cs typeface="Avenir Next"/>
                <a:sym typeface="Avenir Next"/>
              </a:defRPr>
            </a:lvl1pPr>
            <a:lvl2pPr marL="0" marR="0" indent="228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2pPr>
            <a:lvl3pPr marL="0" marR="0" indent="457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3pPr>
            <a:lvl4pPr marL="0" marR="0" indent="685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4pPr>
            <a:lvl5pPr marL="0" marR="0" indent="9144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5pPr>
            <a:lvl6pPr marL="0" marR="0" indent="11430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6pPr>
            <a:lvl7pPr marL="0" marR="0" indent="1371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7pPr>
            <a:lvl8pPr marL="0" marR="0" indent="1600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8pPr>
            <a:lvl9pPr marL="0" marR="0" indent="1828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9pPr>
          </a:lstStyle>
          <a:p>
            <a:r>
              <a:rPr lang="en-US" b="1" spc="0" dirty="0">
                <a:latin typeface="Open Sans"/>
              </a:rPr>
              <a:t>Using your whole mind to remember!</a:t>
            </a:r>
          </a:p>
        </p:txBody>
      </p:sp>
      <p:sp>
        <p:nvSpPr>
          <p:cNvPr id="10" name="Google Shape;255;p10">
            <a:extLst>
              <a:ext uri="{FF2B5EF4-FFF2-40B4-BE49-F238E27FC236}">
                <a16:creationId xmlns:a16="http://schemas.microsoft.com/office/drawing/2014/main" id="{3627D508-1E2B-4FDC-891F-B2AC06EDF649}"/>
              </a:ext>
            </a:extLst>
          </p:cNvPr>
          <p:cNvSpPr txBox="1"/>
          <p:nvPr/>
        </p:nvSpPr>
        <p:spPr>
          <a:xfrm>
            <a:off x="393308" y="1225729"/>
            <a:ext cx="6584267" cy="6370934"/>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2800" b="1" dirty="0">
              <a:solidFill>
                <a:schemeClr val="accent2"/>
              </a:solidFill>
              <a:latin typeface="Open Sans"/>
              <a:ea typeface="Open Sans"/>
              <a:cs typeface="Open Sans"/>
            </a:endParaRPr>
          </a:p>
          <a:p>
            <a:pPr marL="285750" indent="-285750">
              <a:buFont typeface="Arial" panose="020B0604020202020204" pitchFamily="34" charset="0"/>
              <a:buChar char="•"/>
            </a:pPr>
            <a:r>
              <a:rPr lang="en-US" sz="2400" dirty="0">
                <a:solidFill>
                  <a:schemeClr val="tx2"/>
                </a:solidFill>
                <a:latin typeface="Arial" panose="020B0604020202020204" pitchFamily="34" charset="0"/>
                <a:ea typeface="Open Sans"/>
                <a:cs typeface="Arial" panose="020B0604020202020204" pitchFamily="34" charset="0"/>
              </a:rPr>
              <a:t>Transfer language/numbers into distinctive images</a:t>
            </a:r>
          </a:p>
          <a:p>
            <a:pPr marL="285750" indent="-285750">
              <a:buFont typeface="Arial" panose="020B0604020202020204" pitchFamily="34" charset="0"/>
              <a:buChar char="•"/>
            </a:pPr>
            <a:endParaRPr lang="en-US" sz="2400" dirty="0">
              <a:solidFill>
                <a:schemeClr val="tx2"/>
              </a:solidFill>
              <a:latin typeface="Arial" panose="020B0604020202020204" pitchFamily="34" charset="0"/>
              <a:ea typeface="Open Sans"/>
              <a:cs typeface="Arial" panose="020B0604020202020204" pitchFamily="34" charset="0"/>
            </a:endParaRPr>
          </a:p>
          <a:p>
            <a:pPr marL="285750" indent="-285750">
              <a:buFont typeface="Arial" panose="020B0604020202020204" pitchFamily="34" charset="0"/>
              <a:buChar char="•"/>
            </a:pPr>
            <a:r>
              <a:rPr lang="en-US" sz="2400" dirty="0">
                <a:solidFill>
                  <a:schemeClr val="tx2"/>
                </a:solidFill>
                <a:latin typeface="Arial" panose="020B0604020202020204" pitchFamily="34" charset="0"/>
                <a:ea typeface="Open Sans"/>
                <a:cs typeface="Arial" panose="020B0604020202020204" pitchFamily="34" charset="0"/>
              </a:rPr>
              <a:t>Positive images are more easily remembered compared to negative</a:t>
            </a:r>
          </a:p>
          <a:p>
            <a:pPr marL="285750" indent="-285750">
              <a:buFont typeface="Arial" panose="020B0604020202020204" pitchFamily="34" charset="0"/>
              <a:buChar char="•"/>
            </a:pPr>
            <a:endParaRPr lang="en-US" sz="2400" dirty="0">
              <a:solidFill>
                <a:schemeClr val="tx2"/>
              </a:solidFill>
              <a:latin typeface="Arial" panose="020B0604020202020204" pitchFamily="34" charset="0"/>
              <a:ea typeface="Open Sans"/>
              <a:cs typeface="Arial" panose="020B0604020202020204" pitchFamily="34" charset="0"/>
            </a:endParaRPr>
          </a:p>
          <a:p>
            <a:pPr marL="285750" indent="-285750">
              <a:buFont typeface="Arial" panose="020B0604020202020204" pitchFamily="34" charset="0"/>
              <a:buChar char="•"/>
            </a:pPr>
            <a:r>
              <a:rPr lang="en-US" sz="2400" dirty="0">
                <a:solidFill>
                  <a:schemeClr val="tx2"/>
                </a:solidFill>
                <a:latin typeface="Arial" panose="020B0604020202020204" pitchFamily="34" charset="0"/>
                <a:ea typeface="Open Sans"/>
                <a:cs typeface="Arial" panose="020B0604020202020204" pitchFamily="34" charset="0"/>
              </a:rPr>
              <a:t>Give images color, dimension, movement and senses</a:t>
            </a:r>
          </a:p>
          <a:p>
            <a:pPr marL="285750" indent="-285750">
              <a:buFont typeface="Arial" panose="020B0604020202020204" pitchFamily="34" charset="0"/>
              <a:buChar char="•"/>
            </a:pPr>
            <a:endParaRPr lang="en-US" sz="2400" dirty="0">
              <a:solidFill>
                <a:schemeClr val="tx2"/>
              </a:solidFill>
              <a:latin typeface="Arial" panose="020B0604020202020204" pitchFamily="34" charset="0"/>
              <a:ea typeface="Open Sans"/>
              <a:cs typeface="Arial" panose="020B0604020202020204" pitchFamily="34" charset="0"/>
            </a:endParaRPr>
          </a:p>
          <a:p>
            <a:pPr marL="285750" indent="-285750">
              <a:buFont typeface="Arial" panose="020B0604020202020204" pitchFamily="34" charset="0"/>
              <a:buChar char="•"/>
            </a:pPr>
            <a:r>
              <a:rPr lang="en-US" sz="2400" dirty="0">
                <a:solidFill>
                  <a:schemeClr val="tx2"/>
                </a:solidFill>
                <a:latin typeface="Arial" panose="020B0604020202020204" pitchFamily="34" charset="0"/>
                <a:ea typeface="Open Sans"/>
                <a:cs typeface="Arial" panose="020B0604020202020204" pitchFamily="34" charset="0"/>
              </a:rPr>
              <a:t>Exaggerate the details</a:t>
            </a:r>
          </a:p>
          <a:p>
            <a:pPr marL="285750" indent="-285750">
              <a:buFont typeface="Arial" panose="020B0604020202020204" pitchFamily="34" charset="0"/>
              <a:buChar char="•"/>
            </a:pPr>
            <a:endParaRPr lang="en-US" sz="2400" dirty="0">
              <a:solidFill>
                <a:schemeClr val="tx2"/>
              </a:solidFill>
              <a:latin typeface="Arial" panose="020B0604020202020204" pitchFamily="34" charset="0"/>
              <a:ea typeface="Open Sans"/>
              <a:cs typeface="Arial" panose="020B0604020202020204" pitchFamily="34" charset="0"/>
            </a:endParaRPr>
          </a:p>
          <a:p>
            <a:pPr marL="285750" indent="-285750">
              <a:buFont typeface="Arial" panose="020B0604020202020204" pitchFamily="34" charset="0"/>
              <a:buChar char="•"/>
            </a:pPr>
            <a:r>
              <a:rPr lang="en-US" sz="2400" dirty="0">
                <a:solidFill>
                  <a:schemeClr val="tx2"/>
                </a:solidFill>
                <a:latin typeface="Arial" panose="020B0604020202020204" pitchFamily="34" charset="0"/>
                <a:ea typeface="Open Sans"/>
                <a:cs typeface="Arial" panose="020B0604020202020204" pitchFamily="34" charset="0"/>
              </a:rPr>
              <a:t>Use humor! </a:t>
            </a:r>
          </a:p>
          <a:p>
            <a:pPr marL="285750" indent="-285750">
              <a:buFont typeface="Arial" panose="020B0604020202020204" pitchFamily="34" charset="0"/>
              <a:buChar char="•"/>
            </a:pPr>
            <a:endParaRPr lang="en-US" sz="3600" b="1" dirty="0">
              <a:solidFill>
                <a:schemeClr val="accent2">
                  <a:lumMod val="75000"/>
                </a:schemeClr>
              </a:solidFill>
              <a:latin typeface="Open Sans"/>
              <a:ea typeface="Open Sans"/>
              <a:cs typeface="Open Sans"/>
            </a:endParaRPr>
          </a:p>
          <a:p>
            <a:pPr marL="285750" indent="-285750">
              <a:buFont typeface="Arial" panose="020B0604020202020204" pitchFamily="34" charset="0"/>
              <a:buChar char="•"/>
            </a:pPr>
            <a:endParaRPr lang="en-US" sz="2800" b="1" dirty="0">
              <a:solidFill>
                <a:schemeClr val="accent2"/>
              </a:solidFill>
              <a:latin typeface="Open Sans"/>
              <a:ea typeface="Open Sans"/>
              <a:cs typeface="Open Sans"/>
            </a:endParaRPr>
          </a:p>
          <a:p>
            <a:pPr marL="285750" indent="-285750">
              <a:buFont typeface="Arial" panose="020B0604020202020204" pitchFamily="34" charset="0"/>
              <a:buChar char="•"/>
            </a:pPr>
            <a:endParaRPr lang="en-US" sz="2800" b="1" dirty="0">
              <a:solidFill>
                <a:schemeClr val="accent2"/>
              </a:solidFill>
              <a:latin typeface="Open Sans"/>
              <a:ea typeface="Open Sans"/>
              <a:cs typeface="Open Sans"/>
            </a:endParaRPr>
          </a:p>
        </p:txBody>
      </p:sp>
      <p:grpSp>
        <p:nvGrpSpPr>
          <p:cNvPr id="7" name="Google Shape;109;p14"/>
          <p:cNvGrpSpPr/>
          <p:nvPr/>
        </p:nvGrpSpPr>
        <p:grpSpPr>
          <a:xfrm>
            <a:off x="9888751" y="6326145"/>
            <a:ext cx="1681553" cy="307043"/>
            <a:chOff x="5200907" y="9436905"/>
            <a:chExt cx="2072078" cy="378351"/>
          </a:xfrm>
        </p:grpSpPr>
        <p:pic>
          <p:nvPicPr>
            <p:cNvPr id="9" name="Google Shape;110;p14"/>
            <p:cNvPicPr preferRelativeResize="0"/>
            <p:nvPr/>
          </p:nvPicPr>
          <p:blipFill rotWithShape="1">
            <a:blip r:embed="rId3">
              <a:alphaModFix/>
            </a:blip>
            <a:srcRect/>
            <a:stretch/>
          </p:blipFill>
          <p:spPr>
            <a:xfrm>
              <a:off x="5918886" y="9436905"/>
              <a:ext cx="1354099" cy="378351"/>
            </a:xfrm>
            <a:prstGeom prst="rect">
              <a:avLst/>
            </a:prstGeom>
            <a:noFill/>
            <a:ln>
              <a:noFill/>
            </a:ln>
          </p:spPr>
        </p:pic>
        <p:pic>
          <p:nvPicPr>
            <p:cNvPr id="11" name="Google Shape;111;p14"/>
            <p:cNvPicPr preferRelativeResize="0"/>
            <p:nvPr/>
          </p:nvPicPr>
          <p:blipFill rotWithShape="1">
            <a:blip r:embed="rId4">
              <a:alphaModFix/>
            </a:blip>
            <a:srcRect/>
            <a:stretch/>
          </p:blipFill>
          <p:spPr>
            <a:xfrm>
              <a:off x="5200907" y="9574594"/>
              <a:ext cx="781050" cy="152400"/>
            </a:xfrm>
            <a:prstGeom prst="rect">
              <a:avLst/>
            </a:prstGeom>
            <a:noFill/>
            <a:ln>
              <a:noFill/>
            </a:ln>
          </p:spPr>
        </p:pic>
      </p:grpSp>
      <p:pic>
        <p:nvPicPr>
          <p:cNvPr id="12"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93308" y="6003510"/>
            <a:ext cx="647695" cy="6119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5361D7D-A63C-1846-B0FB-9B8A2EA84985}"/>
              </a:ext>
            </a:extLst>
          </p:cNvPr>
          <p:cNvPicPr>
            <a:picLocks noChangeAspect="1"/>
          </p:cNvPicPr>
          <p:nvPr/>
        </p:nvPicPr>
        <p:blipFill rotWithShape="1">
          <a:blip r:embed="rId6">
            <a:extLst>
              <a:ext uri="{28A0092B-C50C-407E-A947-70E740481C1C}">
                <a14:useLocalDpi xmlns:a14="http://schemas.microsoft.com/office/drawing/2010/main" val="0"/>
              </a:ext>
            </a:extLst>
          </a:blip>
          <a:srcRect l="1" r="34717"/>
          <a:stretch/>
        </p:blipFill>
        <p:spPr>
          <a:xfrm>
            <a:off x="6570536" y="2063430"/>
            <a:ext cx="5150792" cy="3940079"/>
          </a:xfrm>
          <a:prstGeom prst="rect">
            <a:avLst/>
          </a:prstGeom>
        </p:spPr>
      </p:pic>
    </p:spTree>
    <p:extLst>
      <p:ext uri="{BB962C8B-B14F-4D97-AF65-F5344CB8AC3E}">
        <p14:creationId xmlns:p14="http://schemas.microsoft.com/office/powerpoint/2010/main" val="1758686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1A4082-EA2D-324C-85D1-F32D1355BA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2969" y="889904"/>
            <a:ext cx="6161185" cy="5113606"/>
          </a:xfrm>
          <a:prstGeom prst="rect">
            <a:avLst/>
          </a:prstGeom>
        </p:spPr>
      </p:pic>
      <p:sp>
        <p:nvSpPr>
          <p:cNvPr id="8" name="Nibh Dolor Euismod">
            <a:extLst>
              <a:ext uri="{FF2B5EF4-FFF2-40B4-BE49-F238E27FC236}">
                <a16:creationId xmlns:a16="http://schemas.microsoft.com/office/drawing/2014/main" id="{60D77A5B-0E27-4C74-96EE-091EBF904A09}"/>
              </a:ext>
            </a:extLst>
          </p:cNvPr>
          <p:cNvSpPr txBox="1">
            <a:spLocks noGrp="1"/>
          </p:cNvSpPr>
          <p:nvPr/>
        </p:nvSpPr>
        <p:spPr>
          <a:xfrm>
            <a:off x="393308" y="731985"/>
            <a:ext cx="8350254" cy="700120"/>
          </a:xfrm>
          <a:prstGeom prst="rect">
            <a:avLst/>
          </a:prstGeom>
          <a:ln w="3175">
            <a:miter lim="400000"/>
          </a:ln>
          <a:extLst>
            <a:ext uri="{C572A759-6A51-4108-AA02-DFA0A04FC94B}">
              <ma14:wrappingTextBoxFlag xmlns:ma14="http://schemas.microsoft.com/office/mac/drawingml/2011/main" xmlns:lc="http://schemas.openxmlformats.org/drawingml/2006/lockedCanvas" xmlns="" val="1"/>
            </a:ext>
          </a:extLst>
        </p:spPr>
        <p:txBody>
          <a:bodyPr lIns="0" tIns="0" rIns="0" bIns="0" anchor="ctr"/>
          <a:lstStyle>
            <a:lvl1pPr marL="0" marR="0" indent="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a:ea typeface="Avenir Next"/>
                <a:cs typeface="Avenir Next"/>
                <a:sym typeface="Avenir Next"/>
              </a:defRPr>
            </a:lvl1pPr>
            <a:lvl2pPr marL="0" marR="0" indent="228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2pPr>
            <a:lvl3pPr marL="0" marR="0" indent="457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3pPr>
            <a:lvl4pPr marL="0" marR="0" indent="685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4pPr>
            <a:lvl5pPr marL="0" marR="0" indent="9144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5pPr>
            <a:lvl6pPr marL="0" marR="0" indent="11430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6pPr>
            <a:lvl7pPr marL="0" marR="0" indent="1371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7pPr>
            <a:lvl8pPr marL="0" marR="0" indent="1600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8pPr>
            <a:lvl9pPr marL="0" marR="0" indent="1828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9pPr>
          </a:lstStyle>
          <a:p>
            <a:r>
              <a:rPr lang="en-US" b="1" spc="0">
                <a:latin typeface="Open Sans"/>
              </a:rPr>
              <a:t>Brain Work</a:t>
            </a:r>
            <a:endParaRPr lang="en-US" b="1" spc="0" dirty="0">
              <a:latin typeface="Open Sans"/>
            </a:endParaRPr>
          </a:p>
        </p:txBody>
      </p:sp>
      <p:sp>
        <p:nvSpPr>
          <p:cNvPr id="10" name="Google Shape;255;p10">
            <a:extLst>
              <a:ext uri="{FF2B5EF4-FFF2-40B4-BE49-F238E27FC236}">
                <a16:creationId xmlns:a16="http://schemas.microsoft.com/office/drawing/2014/main" id="{3627D508-1E2B-4FDC-891F-B2AC06EDF649}"/>
              </a:ext>
            </a:extLst>
          </p:cNvPr>
          <p:cNvSpPr txBox="1"/>
          <p:nvPr/>
        </p:nvSpPr>
        <p:spPr>
          <a:xfrm>
            <a:off x="582457" y="1602346"/>
            <a:ext cx="5762071" cy="5262939"/>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r>
              <a:rPr lang="en-US" sz="2800" b="1" dirty="0">
                <a:solidFill>
                  <a:schemeClr val="accent2"/>
                </a:solidFill>
                <a:latin typeface="Open Sans"/>
                <a:ea typeface="Open Sans"/>
                <a:cs typeface="Open Sans"/>
              </a:rPr>
              <a:t>Continue new challenge </a:t>
            </a:r>
          </a:p>
          <a:p>
            <a:pPr marL="914400" lvl="1" indent="-457200">
              <a:buFont typeface="Wingdings" pitchFamily="2" charset="2"/>
              <a:buChar char="ü"/>
            </a:pPr>
            <a:r>
              <a:rPr lang="en-US" sz="2800" b="1" dirty="0">
                <a:solidFill>
                  <a:schemeClr val="accent2"/>
                </a:solidFill>
                <a:latin typeface="Open Sans"/>
                <a:ea typeface="Open Sans"/>
                <a:cs typeface="Open Sans"/>
              </a:rPr>
              <a:t>Same or different challenge</a:t>
            </a:r>
          </a:p>
          <a:p>
            <a:pPr marL="285750" indent="-285750">
              <a:buFont typeface="Arial" panose="020B0604020202020204" pitchFamily="34" charset="0"/>
              <a:buChar char="•"/>
            </a:pPr>
            <a:endParaRPr lang="en-US" sz="2800" b="1" dirty="0">
              <a:solidFill>
                <a:schemeClr val="accent2"/>
              </a:solidFill>
              <a:latin typeface="Open Sans"/>
              <a:ea typeface="Open Sans"/>
              <a:cs typeface="Open Sans"/>
            </a:endParaRPr>
          </a:p>
          <a:p>
            <a:pPr marL="285750" indent="-285750">
              <a:buFont typeface="Arial" panose="020B0604020202020204" pitchFamily="34" charset="0"/>
              <a:buChar char="•"/>
            </a:pPr>
            <a:r>
              <a:rPr lang="en-US" sz="2800" b="1" dirty="0">
                <a:solidFill>
                  <a:schemeClr val="accent2"/>
                </a:solidFill>
                <a:latin typeface="Open Sans"/>
                <a:ea typeface="Open Sans"/>
                <a:cs typeface="Open Sans"/>
              </a:rPr>
              <a:t>Try one thing to increase</a:t>
            </a:r>
            <a:br>
              <a:rPr lang="en-US" sz="2800" b="1" dirty="0">
                <a:solidFill>
                  <a:schemeClr val="accent2"/>
                </a:solidFill>
                <a:latin typeface="Open Sans"/>
                <a:ea typeface="Open Sans"/>
                <a:cs typeface="Open Sans"/>
              </a:rPr>
            </a:br>
            <a:r>
              <a:rPr lang="en-US" sz="2800" b="1" dirty="0">
                <a:solidFill>
                  <a:schemeClr val="accent2"/>
                </a:solidFill>
                <a:latin typeface="Open Sans"/>
                <a:ea typeface="Open Sans"/>
                <a:cs typeface="Open Sans"/>
              </a:rPr>
              <a:t>organization or de-clutter </a:t>
            </a:r>
            <a:br>
              <a:rPr lang="en-US" sz="2800" b="1" dirty="0">
                <a:solidFill>
                  <a:schemeClr val="accent2"/>
                </a:solidFill>
                <a:latin typeface="Open Sans"/>
                <a:ea typeface="Open Sans"/>
                <a:cs typeface="Open Sans"/>
              </a:rPr>
            </a:br>
            <a:r>
              <a:rPr lang="en-US" sz="2800" b="1" dirty="0">
                <a:solidFill>
                  <a:schemeClr val="accent2"/>
                </a:solidFill>
                <a:latin typeface="Open Sans"/>
                <a:ea typeface="Open Sans"/>
                <a:cs typeface="Open Sans"/>
              </a:rPr>
              <a:t>your environment</a:t>
            </a:r>
          </a:p>
          <a:p>
            <a:pPr marL="285750" indent="-285750">
              <a:buFont typeface="Arial" panose="020B0604020202020204" pitchFamily="34" charset="0"/>
              <a:buChar char="•"/>
            </a:pPr>
            <a:endParaRPr lang="en-US" sz="2800" b="1" dirty="0">
              <a:solidFill>
                <a:schemeClr val="accent2"/>
              </a:solidFill>
              <a:latin typeface="Open Sans"/>
              <a:ea typeface="Open Sans"/>
              <a:cs typeface="Open Sans"/>
            </a:endParaRPr>
          </a:p>
          <a:p>
            <a:pPr marL="285750" indent="-285750">
              <a:buFont typeface="Arial" panose="020B0604020202020204" pitchFamily="34" charset="0"/>
              <a:buChar char="•"/>
            </a:pPr>
            <a:r>
              <a:rPr lang="en-US" sz="2800" b="1" dirty="0">
                <a:solidFill>
                  <a:schemeClr val="accent2"/>
                </a:solidFill>
                <a:latin typeface="Open Sans"/>
                <a:ea typeface="Open Sans"/>
                <a:cs typeface="Open Sans"/>
              </a:rPr>
              <a:t>Brainwork </a:t>
            </a:r>
          </a:p>
          <a:p>
            <a:pPr marL="914400" lvl="1" indent="-457200">
              <a:buFont typeface="Wingdings" pitchFamily="2" charset="2"/>
              <a:buChar char="ü"/>
            </a:pPr>
            <a:r>
              <a:rPr lang="en-US" sz="2800" b="1" dirty="0">
                <a:solidFill>
                  <a:schemeClr val="accent2"/>
                </a:solidFill>
                <a:latin typeface="Open Sans"/>
                <a:ea typeface="Open Sans"/>
                <a:cs typeface="Open Sans"/>
              </a:rPr>
              <a:t>Homonym </a:t>
            </a:r>
            <a:r>
              <a:rPr lang="en-US" sz="2800" b="1">
                <a:solidFill>
                  <a:schemeClr val="accent2"/>
                </a:solidFill>
                <a:latin typeface="Open Sans"/>
                <a:ea typeface="Open Sans"/>
                <a:cs typeface="Open Sans"/>
              </a:rPr>
              <a:t>Crossword Puzzle</a:t>
            </a:r>
            <a:endParaRPr lang="en-US" sz="2800" b="1" dirty="0">
              <a:solidFill>
                <a:schemeClr val="accent2"/>
              </a:solidFill>
              <a:latin typeface="Open Sans"/>
              <a:ea typeface="Open Sans"/>
              <a:cs typeface="Open Sans"/>
            </a:endParaRPr>
          </a:p>
          <a:p>
            <a:pPr marL="285750" indent="-285750">
              <a:buFont typeface="Arial" panose="020B0604020202020204" pitchFamily="34" charset="0"/>
              <a:buChar char="•"/>
            </a:pPr>
            <a:endParaRPr lang="en-US" sz="2800" b="1" dirty="0">
              <a:solidFill>
                <a:schemeClr val="accent2"/>
              </a:solidFill>
              <a:latin typeface="Open Sans"/>
              <a:ea typeface="Open Sans"/>
              <a:cs typeface="Open Sans"/>
            </a:endParaRPr>
          </a:p>
        </p:txBody>
      </p:sp>
      <p:grpSp>
        <p:nvGrpSpPr>
          <p:cNvPr id="7" name="Google Shape;109;p14"/>
          <p:cNvGrpSpPr/>
          <p:nvPr/>
        </p:nvGrpSpPr>
        <p:grpSpPr>
          <a:xfrm>
            <a:off x="9888751" y="6326145"/>
            <a:ext cx="1681553" cy="307043"/>
            <a:chOff x="5200907" y="9436905"/>
            <a:chExt cx="2072078" cy="378351"/>
          </a:xfrm>
        </p:grpSpPr>
        <p:pic>
          <p:nvPicPr>
            <p:cNvPr id="9" name="Google Shape;110;p14"/>
            <p:cNvPicPr preferRelativeResize="0"/>
            <p:nvPr/>
          </p:nvPicPr>
          <p:blipFill rotWithShape="1">
            <a:blip r:embed="rId4">
              <a:alphaModFix/>
            </a:blip>
            <a:srcRect/>
            <a:stretch/>
          </p:blipFill>
          <p:spPr>
            <a:xfrm>
              <a:off x="5918886" y="9436905"/>
              <a:ext cx="1354099" cy="378351"/>
            </a:xfrm>
            <a:prstGeom prst="rect">
              <a:avLst/>
            </a:prstGeom>
            <a:noFill/>
            <a:ln>
              <a:noFill/>
            </a:ln>
          </p:spPr>
        </p:pic>
        <p:pic>
          <p:nvPicPr>
            <p:cNvPr id="11" name="Google Shape;111;p14"/>
            <p:cNvPicPr preferRelativeResize="0"/>
            <p:nvPr/>
          </p:nvPicPr>
          <p:blipFill rotWithShape="1">
            <a:blip r:embed="rId5">
              <a:alphaModFix/>
            </a:blip>
            <a:srcRect/>
            <a:stretch/>
          </p:blipFill>
          <p:spPr>
            <a:xfrm>
              <a:off x="5200907" y="9574594"/>
              <a:ext cx="781050" cy="152400"/>
            </a:xfrm>
            <a:prstGeom prst="rect">
              <a:avLst/>
            </a:prstGeom>
            <a:noFill/>
            <a:ln>
              <a:noFill/>
            </a:ln>
          </p:spPr>
        </p:pic>
      </p:grpSp>
      <p:pic>
        <p:nvPicPr>
          <p:cNvPr id="12" name="Picture 3"/>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93308" y="6003510"/>
            <a:ext cx="647695" cy="611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1889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447;p23">
            <a:extLst>
              <a:ext uri="{FF2B5EF4-FFF2-40B4-BE49-F238E27FC236}">
                <a16:creationId xmlns:a16="http://schemas.microsoft.com/office/drawing/2014/main" id="{1A7A54AB-44C9-4C92-BA35-4C69B0AE0FF3}"/>
              </a:ext>
            </a:extLst>
          </p:cNvPr>
          <p:cNvSpPr/>
          <p:nvPr/>
        </p:nvSpPr>
        <p:spPr>
          <a:xfrm rot="5400000">
            <a:off x="8268471" y="-368140"/>
            <a:ext cx="1571637" cy="4259060"/>
          </a:xfrm>
          <a:custGeom>
            <a:avLst/>
            <a:gdLst/>
            <a:ahLst/>
            <a:cxnLst/>
            <a:rect l="l" t="t" r="r" b="b"/>
            <a:pathLst>
              <a:path w="1571637" h="2586890" extrusionOk="0">
                <a:moveTo>
                  <a:pt x="0" y="2372422"/>
                </a:moveTo>
                <a:lnTo>
                  <a:pt x="0" y="214467"/>
                </a:lnTo>
                <a:cubicBezTo>
                  <a:pt x="0" y="96020"/>
                  <a:pt x="96020" y="0"/>
                  <a:pt x="214467" y="0"/>
                </a:cubicBezTo>
                <a:lnTo>
                  <a:pt x="1152697" y="0"/>
                </a:lnTo>
                <a:cubicBezTo>
                  <a:pt x="1271144" y="0"/>
                  <a:pt x="1367164" y="96020"/>
                  <a:pt x="1367164" y="214467"/>
                </a:cubicBezTo>
                <a:lnTo>
                  <a:pt x="1367164" y="2372422"/>
                </a:lnTo>
                <a:lnTo>
                  <a:pt x="1366249" y="2381502"/>
                </a:lnTo>
                <a:lnTo>
                  <a:pt x="1571637" y="2586890"/>
                </a:lnTo>
                <a:lnTo>
                  <a:pt x="1104272" y="2586890"/>
                </a:lnTo>
                <a:lnTo>
                  <a:pt x="1104272" y="2586889"/>
                </a:lnTo>
                <a:lnTo>
                  <a:pt x="214467" y="2586889"/>
                </a:lnTo>
                <a:cubicBezTo>
                  <a:pt x="96020" y="2586889"/>
                  <a:pt x="0" y="2490869"/>
                  <a:pt x="0" y="2372422"/>
                </a:cubicBezTo>
                <a:close/>
              </a:path>
            </a:pathLst>
          </a:custGeom>
          <a:solidFill>
            <a:schemeClr val="lt1"/>
          </a:solidFill>
          <a:ln>
            <a:noFill/>
          </a:ln>
          <a:effectLst>
            <a:outerShdw blurRad="1028700" dist="228600" dir="8100000" algn="tr" rotWithShape="0">
              <a:srgbClr val="000000">
                <a:alpha val="9803"/>
              </a:srgb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dirty="0">
              <a:solidFill>
                <a:srgbClr val="6D7381"/>
              </a:solidFill>
              <a:latin typeface="PT Sans"/>
              <a:ea typeface="PT Sans"/>
              <a:cs typeface="PT Sans"/>
              <a:sym typeface="PT Sans"/>
            </a:endParaRPr>
          </a:p>
        </p:txBody>
      </p:sp>
      <p:sp>
        <p:nvSpPr>
          <p:cNvPr id="10" name="Google Shape;450;p23">
            <a:extLst>
              <a:ext uri="{FF2B5EF4-FFF2-40B4-BE49-F238E27FC236}">
                <a16:creationId xmlns:a16="http://schemas.microsoft.com/office/drawing/2014/main" id="{A05D6AFF-FF80-4B61-9D56-C3DA4D6D8BDD}"/>
              </a:ext>
            </a:extLst>
          </p:cNvPr>
          <p:cNvSpPr/>
          <p:nvPr/>
        </p:nvSpPr>
        <p:spPr>
          <a:xfrm>
            <a:off x="10657047" y="763770"/>
            <a:ext cx="668498" cy="668498"/>
          </a:xfrm>
          <a:prstGeom prst="ellipse">
            <a:avLst/>
          </a:prstGeom>
          <a:solidFill>
            <a:schemeClr val="accent3"/>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US" sz="2000">
                <a:solidFill>
                  <a:schemeClr val="lt1"/>
                </a:solidFill>
                <a:latin typeface="Roboto"/>
                <a:ea typeface="Roboto"/>
                <a:cs typeface="Roboto"/>
                <a:sym typeface="Roboto"/>
              </a:rPr>
              <a:t>01</a:t>
            </a:r>
            <a:endParaRPr/>
          </a:p>
        </p:txBody>
      </p:sp>
      <p:sp>
        <p:nvSpPr>
          <p:cNvPr id="11" name="Google Shape;451;p23">
            <a:extLst>
              <a:ext uri="{FF2B5EF4-FFF2-40B4-BE49-F238E27FC236}">
                <a16:creationId xmlns:a16="http://schemas.microsoft.com/office/drawing/2014/main" id="{8B096DC4-8B62-4993-9B29-49F1E74F470F}"/>
              </a:ext>
            </a:extLst>
          </p:cNvPr>
          <p:cNvSpPr/>
          <p:nvPr/>
        </p:nvSpPr>
        <p:spPr>
          <a:xfrm rot="5400000">
            <a:off x="8268472" y="1355252"/>
            <a:ext cx="1571637" cy="4259060"/>
          </a:xfrm>
          <a:custGeom>
            <a:avLst/>
            <a:gdLst/>
            <a:ahLst/>
            <a:cxnLst/>
            <a:rect l="l" t="t" r="r" b="b"/>
            <a:pathLst>
              <a:path w="1571637" h="2586890" extrusionOk="0">
                <a:moveTo>
                  <a:pt x="0" y="2372422"/>
                </a:moveTo>
                <a:lnTo>
                  <a:pt x="0" y="214467"/>
                </a:lnTo>
                <a:cubicBezTo>
                  <a:pt x="0" y="96020"/>
                  <a:pt x="96020" y="0"/>
                  <a:pt x="214467" y="0"/>
                </a:cubicBezTo>
                <a:lnTo>
                  <a:pt x="1152697" y="0"/>
                </a:lnTo>
                <a:cubicBezTo>
                  <a:pt x="1271144" y="0"/>
                  <a:pt x="1367164" y="96020"/>
                  <a:pt x="1367164" y="214467"/>
                </a:cubicBezTo>
                <a:lnTo>
                  <a:pt x="1367164" y="2372422"/>
                </a:lnTo>
                <a:lnTo>
                  <a:pt x="1366249" y="2381502"/>
                </a:lnTo>
                <a:lnTo>
                  <a:pt x="1571637" y="2586890"/>
                </a:lnTo>
                <a:lnTo>
                  <a:pt x="1104272" y="2586890"/>
                </a:lnTo>
                <a:lnTo>
                  <a:pt x="1104272" y="2586889"/>
                </a:lnTo>
                <a:lnTo>
                  <a:pt x="214467" y="2586889"/>
                </a:lnTo>
                <a:cubicBezTo>
                  <a:pt x="96020" y="2586889"/>
                  <a:pt x="0" y="2490869"/>
                  <a:pt x="0" y="2372422"/>
                </a:cubicBezTo>
                <a:close/>
              </a:path>
            </a:pathLst>
          </a:custGeom>
          <a:solidFill>
            <a:schemeClr val="lt1"/>
          </a:solidFill>
          <a:ln>
            <a:noFill/>
          </a:ln>
          <a:effectLst>
            <a:outerShdw blurRad="1028700" dist="228600" dir="8100000" algn="tr" rotWithShape="0">
              <a:srgbClr val="000000">
                <a:alpha val="9803"/>
              </a:srgb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rgbClr val="6D7381"/>
              </a:solidFill>
              <a:latin typeface="PT Sans"/>
              <a:ea typeface="PT Sans"/>
              <a:cs typeface="PT Sans"/>
              <a:sym typeface="PT Sans"/>
            </a:endParaRPr>
          </a:p>
        </p:txBody>
      </p:sp>
      <p:sp>
        <p:nvSpPr>
          <p:cNvPr id="14" name="Google Shape;454;p23">
            <a:extLst>
              <a:ext uri="{FF2B5EF4-FFF2-40B4-BE49-F238E27FC236}">
                <a16:creationId xmlns:a16="http://schemas.microsoft.com/office/drawing/2014/main" id="{38F1E350-A8DF-4965-AD58-744E92DB3D7F}"/>
              </a:ext>
            </a:extLst>
          </p:cNvPr>
          <p:cNvSpPr/>
          <p:nvPr/>
        </p:nvSpPr>
        <p:spPr>
          <a:xfrm>
            <a:off x="10657048" y="2487162"/>
            <a:ext cx="668498" cy="668498"/>
          </a:xfrm>
          <a:prstGeom prst="ellipse">
            <a:avLst/>
          </a:prstGeom>
          <a:solidFill>
            <a:schemeClr val="accent3"/>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US" sz="2000">
                <a:solidFill>
                  <a:schemeClr val="lt1"/>
                </a:solidFill>
                <a:latin typeface="Roboto"/>
                <a:ea typeface="Roboto"/>
                <a:cs typeface="Roboto"/>
                <a:sym typeface="Roboto"/>
              </a:rPr>
              <a:t>02</a:t>
            </a:r>
            <a:endParaRPr/>
          </a:p>
        </p:txBody>
      </p:sp>
      <p:sp>
        <p:nvSpPr>
          <p:cNvPr id="34" name="Google Shape;255;p10">
            <a:extLst>
              <a:ext uri="{FF2B5EF4-FFF2-40B4-BE49-F238E27FC236}">
                <a16:creationId xmlns:a16="http://schemas.microsoft.com/office/drawing/2014/main" id="{3D8E3FBE-F4BF-4C32-8C0E-09E48E4883D8}"/>
              </a:ext>
            </a:extLst>
          </p:cNvPr>
          <p:cNvSpPr txBox="1"/>
          <p:nvPr/>
        </p:nvSpPr>
        <p:spPr>
          <a:xfrm>
            <a:off x="941565" y="1023859"/>
            <a:ext cx="2744700" cy="400069"/>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accent2"/>
                </a:solidFill>
                <a:latin typeface="Open Sans"/>
                <a:ea typeface="Open Sans"/>
                <a:cs typeface="Open Sans"/>
              </a:rPr>
              <a:t>Name &amp; Face Recall</a:t>
            </a:r>
          </a:p>
        </p:txBody>
      </p:sp>
      <p:sp>
        <p:nvSpPr>
          <p:cNvPr id="19" name="Google Shape;444;p23">
            <a:extLst>
              <a:ext uri="{FF2B5EF4-FFF2-40B4-BE49-F238E27FC236}">
                <a16:creationId xmlns:a16="http://schemas.microsoft.com/office/drawing/2014/main" id="{E4AA0726-B4A5-4034-9E66-0A4DE559B395}"/>
              </a:ext>
            </a:extLst>
          </p:cNvPr>
          <p:cNvSpPr txBox="1"/>
          <p:nvPr/>
        </p:nvSpPr>
        <p:spPr>
          <a:xfrm>
            <a:off x="853122" y="486463"/>
            <a:ext cx="4608563" cy="584735"/>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dirty="0">
                <a:solidFill>
                  <a:schemeClr val="tx1">
                    <a:lumMod val="75000"/>
                    <a:lumOff val="25000"/>
                  </a:schemeClr>
                </a:solidFill>
                <a:latin typeface="Open Sans"/>
                <a:ea typeface="Roboto"/>
                <a:cs typeface="Roboto"/>
              </a:rPr>
              <a:t>Course 5 Preview</a:t>
            </a:r>
          </a:p>
        </p:txBody>
      </p:sp>
      <p:sp>
        <p:nvSpPr>
          <p:cNvPr id="20" name="Google Shape;448;p23">
            <a:extLst>
              <a:ext uri="{FF2B5EF4-FFF2-40B4-BE49-F238E27FC236}">
                <a16:creationId xmlns:a16="http://schemas.microsoft.com/office/drawing/2014/main" id="{28523EEF-4B8B-49A0-A8E0-32EA51F9F592}"/>
              </a:ext>
            </a:extLst>
          </p:cNvPr>
          <p:cNvSpPr/>
          <p:nvPr/>
        </p:nvSpPr>
        <p:spPr>
          <a:xfrm>
            <a:off x="7462094" y="1504436"/>
            <a:ext cx="2682803" cy="6991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nSpc>
                <a:spcPct val="90000"/>
              </a:lnSpc>
            </a:pPr>
            <a:r>
              <a:rPr lang="en-US" sz="1800" b="1" dirty="0">
                <a:latin typeface="Open Sans"/>
              </a:rPr>
              <a:t>Looking at techniques that can improve name recall</a:t>
            </a:r>
          </a:p>
        </p:txBody>
      </p:sp>
      <p:sp>
        <p:nvSpPr>
          <p:cNvPr id="21" name="Google Shape;452;p23">
            <a:extLst>
              <a:ext uri="{FF2B5EF4-FFF2-40B4-BE49-F238E27FC236}">
                <a16:creationId xmlns:a16="http://schemas.microsoft.com/office/drawing/2014/main" id="{5F8B2F90-1638-4B70-880D-C8D0922AA150}"/>
              </a:ext>
            </a:extLst>
          </p:cNvPr>
          <p:cNvSpPr/>
          <p:nvPr/>
        </p:nvSpPr>
        <p:spPr>
          <a:xfrm>
            <a:off x="7462094" y="3221031"/>
            <a:ext cx="3721726" cy="48131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nSpc>
                <a:spcPct val="90000"/>
              </a:lnSpc>
            </a:pPr>
            <a:r>
              <a:rPr lang="en-US" sz="2000" b="1" dirty="0">
                <a:solidFill>
                  <a:srgbClr val="262626"/>
                </a:solidFill>
                <a:latin typeface="Open Sans"/>
                <a:ea typeface="Roboto"/>
                <a:sym typeface="Roboto"/>
              </a:rPr>
              <a:t>Reviewing research update on face recognition</a:t>
            </a:r>
          </a:p>
        </p:txBody>
      </p:sp>
      <p:grpSp>
        <p:nvGrpSpPr>
          <p:cNvPr id="23" name="Google Shape;109;p14"/>
          <p:cNvGrpSpPr/>
          <p:nvPr/>
        </p:nvGrpSpPr>
        <p:grpSpPr>
          <a:xfrm>
            <a:off x="9888751" y="6326145"/>
            <a:ext cx="1681553" cy="307043"/>
            <a:chOff x="5200907" y="9436905"/>
            <a:chExt cx="2072078" cy="378351"/>
          </a:xfrm>
        </p:grpSpPr>
        <p:pic>
          <p:nvPicPr>
            <p:cNvPr id="24" name="Google Shape;110;p14"/>
            <p:cNvPicPr preferRelativeResize="0"/>
            <p:nvPr/>
          </p:nvPicPr>
          <p:blipFill rotWithShape="1">
            <a:blip r:embed="rId3">
              <a:alphaModFix/>
            </a:blip>
            <a:srcRect/>
            <a:stretch/>
          </p:blipFill>
          <p:spPr>
            <a:xfrm>
              <a:off x="5918886" y="9436905"/>
              <a:ext cx="1354099" cy="378351"/>
            </a:xfrm>
            <a:prstGeom prst="rect">
              <a:avLst/>
            </a:prstGeom>
            <a:noFill/>
            <a:ln>
              <a:noFill/>
            </a:ln>
          </p:spPr>
        </p:pic>
        <p:pic>
          <p:nvPicPr>
            <p:cNvPr id="25" name="Google Shape;111;p14"/>
            <p:cNvPicPr preferRelativeResize="0"/>
            <p:nvPr/>
          </p:nvPicPr>
          <p:blipFill rotWithShape="1">
            <a:blip r:embed="rId4">
              <a:alphaModFix/>
            </a:blip>
            <a:srcRect/>
            <a:stretch/>
          </p:blipFill>
          <p:spPr>
            <a:xfrm>
              <a:off x="5200907" y="9574594"/>
              <a:ext cx="781050" cy="152400"/>
            </a:xfrm>
            <a:prstGeom prst="rect">
              <a:avLst/>
            </a:prstGeom>
            <a:noFill/>
            <a:ln>
              <a:noFill/>
            </a:ln>
          </p:spPr>
        </p:pic>
      </p:grpSp>
      <p:pic>
        <p:nvPicPr>
          <p:cNvPr id="26"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93308" y="6003510"/>
            <a:ext cx="647695" cy="611945"/>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451;p23">
            <a:extLst>
              <a:ext uri="{FF2B5EF4-FFF2-40B4-BE49-F238E27FC236}">
                <a16:creationId xmlns:a16="http://schemas.microsoft.com/office/drawing/2014/main" id="{705430F3-FD7C-0644-8587-6D5C71D34F6E}"/>
              </a:ext>
            </a:extLst>
          </p:cNvPr>
          <p:cNvSpPr/>
          <p:nvPr/>
        </p:nvSpPr>
        <p:spPr>
          <a:xfrm rot="5400000">
            <a:off x="8268470" y="3041483"/>
            <a:ext cx="1571637" cy="4259060"/>
          </a:xfrm>
          <a:custGeom>
            <a:avLst/>
            <a:gdLst/>
            <a:ahLst/>
            <a:cxnLst/>
            <a:rect l="l" t="t" r="r" b="b"/>
            <a:pathLst>
              <a:path w="1571637" h="2586890" extrusionOk="0">
                <a:moveTo>
                  <a:pt x="0" y="2372422"/>
                </a:moveTo>
                <a:lnTo>
                  <a:pt x="0" y="214467"/>
                </a:lnTo>
                <a:cubicBezTo>
                  <a:pt x="0" y="96020"/>
                  <a:pt x="96020" y="0"/>
                  <a:pt x="214467" y="0"/>
                </a:cubicBezTo>
                <a:lnTo>
                  <a:pt x="1152697" y="0"/>
                </a:lnTo>
                <a:cubicBezTo>
                  <a:pt x="1271144" y="0"/>
                  <a:pt x="1367164" y="96020"/>
                  <a:pt x="1367164" y="214467"/>
                </a:cubicBezTo>
                <a:lnTo>
                  <a:pt x="1367164" y="2372422"/>
                </a:lnTo>
                <a:lnTo>
                  <a:pt x="1366249" y="2381502"/>
                </a:lnTo>
                <a:lnTo>
                  <a:pt x="1571637" y="2586890"/>
                </a:lnTo>
                <a:lnTo>
                  <a:pt x="1104272" y="2586890"/>
                </a:lnTo>
                <a:lnTo>
                  <a:pt x="1104272" y="2586889"/>
                </a:lnTo>
                <a:lnTo>
                  <a:pt x="214467" y="2586889"/>
                </a:lnTo>
                <a:cubicBezTo>
                  <a:pt x="96020" y="2586889"/>
                  <a:pt x="0" y="2490869"/>
                  <a:pt x="0" y="2372422"/>
                </a:cubicBezTo>
                <a:close/>
              </a:path>
            </a:pathLst>
          </a:custGeom>
          <a:solidFill>
            <a:schemeClr val="lt1"/>
          </a:solidFill>
          <a:ln>
            <a:noFill/>
          </a:ln>
          <a:effectLst>
            <a:outerShdw blurRad="1028700" dist="228600" dir="8100000" algn="tr" rotWithShape="0">
              <a:srgbClr val="000000">
                <a:alpha val="9803"/>
              </a:srgb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dirty="0">
              <a:solidFill>
                <a:srgbClr val="6D7381"/>
              </a:solidFill>
              <a:latin typeface="PT Sans"/>
              <a:ea typeface="PT Sans"/>
              <a:cs typeface="PT Sans"/>
              <a:sym typeface="PT Sans"/>
            </a:endParaRPr>
          </a:p>
        </p:txBody>
      </p:sp>
      <p:sp>
        <p:nvSpPr>
          <p:cNvPr id="17" name="Google Shape;452;p23">
            <a:extLst>
              <a:ext uri="{FF2B5EF4-FFF2-40B4-BE49-F238E27FC236}">
                <a16:creationId xmlns:a16="http://schemas.microsoft.com/office/drawing/2014/main" id="{B536E38D-1F41-8042-8DDE-7A0412F65D1F}"/>
              </a:ext>
            </a:extLst>
          </p:cNvPr>
          <p:cNvSpPr/>
          <p:nvPr/>
        </p:nvSpPr>
        <p:spPr>
          <a:xfrm>
            <a:off x="7462094" y="4892712"/>
            <a:ext cx="3721726" cy="48131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nSpc>
                <a:spcPct val="90000"/>
              </a:lnSpc>
            </a:pPr>
            <a:r>
              <a:rPr lang="en-US" sz="2000" b="1" dirty="0">
                <a:solidFill>
                  <a:srgbClr val="262626"/>
                </a:solidFill>
                <a:latin typeface="Open Sans"/>
                <a:ea typeface="Roboto"/>
                <a:sym typeface="Roboto"/>
              </a:rPr>
              <a:t>Discussing the importance of memory intentions</a:t>
            </a:r>
          </a:p>
        </p:txBody>
      </p:sp>
      <p:pic>
        <p:nvPicPr>
          <p:cNvPr id="6" name="Picture Placeholder 5">
            <a:extLst>
              <a:ext uri="{FF2B5EF4-FFF2-40B4-BE49-F238E27FC236}">
                <a16:creationId xmlns:a16="http://schemas.microsoft.com/office/drawing/2014/main" id="{B7A02DB5-774E-BE4E-97A0-E7E58357E781}"/>
              </a:ext>
            </a:extLst>
          </p:cNvPr>
          <p:cNvPicPr>
            <a:picLocks noGrp="1" noChangeAspect="1"/>
          </p:cNvPicPr>
          <p:nvPr>
            <p:ph type="pic" idx="1"/>
          </p:nvPr>
        </p:nvPicPr>
        <p:blipFill>
          <a:blip r:embed="rId6">
            <a:extLst>
              <a:ext uri="{28A0092B-C50C-407E-A947-70E740481C1C}">
                <a14:useLocalDpi xmlns:a14="http://schemas.microsoft.com/office/drawing/2010/main" val="0"/>
              </a:ext>
            </a:extLst>
          </a:blip>
          <a:srcRect l="7761" r="7761"/>
          <a:stretch>
            <a:fillRect/>
          </a:stretch>
        </p:blipFill>
        <p:spPr>
          <a:xfrm>
            <a:off x="717155" y="1600500"/>
            <a:ext cx="6172200" cy="4873625"/>
          </a:xfrm>
        </p:spPr>
      </p:pic>
      <p:sp>
        <p:nvSpPr>
          <p:cNvPr id="18" name="Google Shape;454;p23">
            <a:extLst>
              <a:ext uri="{FF2B5EF4-FFF2-40B4-BE49-F238E27FC236}">
                <a16:creationId xmlns:a16="http://schemas.microsoft.com/office/drawing/2014/main" id="{22E8C66C-916D-FF46-9C35-2ED7F7AA5936}"/>
              </a:ext>
            </a:extLst>
          </p:cNvPr>
          <p:cNvSpPr/>
          <p:nvPr/>
        </p:nvSpPr>
        <p:spPr>
          <a:xfrm>
            <a:off x="10806347" y="4148153"/>
            <a:ext cx="668498" cy="668498"/>
          </a:xfrm>
          <a:prstGeom prst="ellipse">
            <a:avLst/>
          </a:prstGeom>
          <a:solidFill>
            <a:schemeClr val="accent3"/>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US" sz="2000" dirty="0">
                <a:solidFill>
                  <a:schemeClr val="lt1"/>
                </a:solidFill>
                <a:latin typeface="Roboto"/>
                <a:ea typeface="Roboto"/>
                <a:cs typeface="Roboto"/>
                <a:sym typeface="Roboto"/>
              </a:rPr>
              <a:t>03</a:t>
            </a:r>
            <a:endParaRPr dirty="0"/>
          </a:p>
        </p:txBody>
      </p:sp>
    </p:spTree>
    <p:extLst>
      <p:ext uri="{BB962C8B-B14F-4D97-AF65-F5344CB8AC3E}">
        <p14:creationId xmlns:p14="http://schemas.microsoft.com/office/powerpoint/2010/main" val="3269734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0B1F36F-58B7-4015-8DE3-59538DC1CCB4}"/>
              </a:ext>
            </a:extLst>
          </p:cNvPr>
          <p:cNvSpPr>
            <a:spLocks noGrp="1"/>
          </p:cNvSpPr>
          <p:nvPr>
            <p:ph type="pic" idx="1"/>
          </p:nvPr>
        </p:nvSpPr>
        <p:spPr>
          <a:xfrm>
            <a:off x="3797" y="-6488"/>
            <a:ext cx="12179851" cy="3471104"/>
          </a:xfrm>
          <a:solidFill>
            <a:schemeClr val="bg2"/>
          </a:solidFill>
        </p:spPr>
      </p:sp>
      <p:sp>
        <p:nvSpPr>
          <p:cNvPr id="5" name="Dolor Vulputate Ultricies Mattis">
            <a:extLst>
              <a:ext uri="{FF2B5EF4-FFF2-40B4-BE49-F238E27FC236}">
                <a16:creationId xmlns:a16="http://schemas.microsoft.com/office/drawing/2014/main" id="{FF5EA5CB-A3B3-4162-B448-E78EFFE557D8}"/>
              </a:ext>
            </a:extLst>
          </p:cNvPr>
          <p:cNvSpPr txBox="1">
            <a:spLocks noGrp="1"/>
          </p:cNvSpPr>
          <p:nvPr/>
        </p:nvSpPr>
        <p:spPr>
          <a:xfrm>
            <a:off x="973288" y="4099669"/>
            <a:ext cx="4446111" cy="413347"/>
          </a:xfrm>
          <a:prstGeom prst="rect">
            <a:avLst/>
          </a:prstGeom>
          <a:ln w="3175">
            <a:miter lim="400000"/>
          </a:ln>
          <a:extLst>
            <a:ext uri="{C572A759-6A51-4108-AA02-DFA0A04FC94B}">
              <ma14:wrappingTextBoxFlag xmlns:lc="http://schemas.openxmlformats.org/drawingml/2006/lockedCanvas" xmlns="" xmlns:ma14="http://schemas.microsoft.com/office/mac/drawingml/2011/main" val="1"/>
            </a:ext>
          </a:extLst>
        </p:spPr>
        <p:txBody>
          <a:bodyPr lIns="0" tIns="0" rIns="0" bIns="0" anchor="ctr"/>
          <a:lstStyle>
            <a:lvl1pPr marL="0" marR="0" indent="0" algn="l" defTabSz="584200" rtl="0" latinLnBrk="0">
              <a:lnSpc>
                <a:spcPct val="100000"/>
              </a:lnSpc>
              <a:spcBef>
                <a:spcPts val="0"/>
              </a:spcBef>
              <a:spcAft>
                <a:spcPts val="0"/>
              </a:spcAft>
              <a:buClrTx/>
              <a:buSzTx/>
              <a:buFontTx/>
              <a:buNone/>
              <a:tabLst/>
              <a:defRPr sz="2400" b="0" i="0" u="none" strike="noStrike" cap="none" spc="0" baseline="0">
                <a:ln>
                  <a:noFill/>
                </a:ln>
                <a:solidFill>
                  <a:srgbClr val="53585F"/>
                </a:solidFill>
                <a:uFillTx/>
                <a:latin typeface="Avenir Next"/>
                <a:ea typeface="Avenir Next"/>
                <a:cs typeface="Avenir Next"/>
                <a:sym typeface="Avenir Next"/>
              </a:defRPr>
            </a:lvl1pPr>
            <a:lvl2pPr marL="0" marR="0" indent="228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2pPr>
            <a:lvl3pPr marL="0" marR="0" indent="457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3pPr>
            <a:lvl4pPr marL="0" marR="0" indent="685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4pPr>
            <a:lvl5pPr marL="0" marR="0" indent="9144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5pPr>
            <a:lvl6pPr marL="0" marR="0" indent="11430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6pPr>
            <a:lvl7pPr marL="0" marR="0" indent="1371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7pPr>
            <a:lvl8pPr marL="0" marR="0" indent="1600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8pPr>
            <a:lvl9pPr marL="0" marR="0" indent="1828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9pPr>
          </a:lstStyle>
          <a:p>
            <a:r>
              <a:rPr lang="en-US" b="1" dirty="0">
                <a:solidFill>
                  <a:schemeClr val="accent2"/>
                </a:solidFill>
                <a:latin typeface="Open Sans"/>
              </a:rPr>
              <a:t>COMPANY NAME</a:t>
            </a:r>
          </a:p>
        </p:txBody>
      </p:sp>
      <p:sp>
        <p:nvSpPr>
          <p:cNvPr id="6" name="Aenean eu leo quam. Pellentesque ornare sem lacinia quam venenatis vestibulum. Cras mattis consectetur purus sit amet fermentum. Duis mollis, est non commodo luctus, nisi erat porttitor ligula, eget lacinia odio sem nec elit.">
            <a:extLst>
              <a:ext uri="{FF2B5EF4-FFF2-40B4-BE49-F238E27FC236}">
                <a16:creationId xmlns:a16="http://schemas.microsoft.com/office/drawing/2014/main" id="{1859DEED-F16F-4557-BF4D-149F5C1F8BBA}"/>
              </a:ext>
            </a:extLst>
          </p:cNvPr>
          <p:cNvSpPr txBox="1">
            <a:spLocks noGrp="1"/>
          </p:cNvSpPr>
          <p:nvPr/>
        </p:nvSpPr>
        <p:spPr>
          <a:xfrm>
            <a:off x="973288" y="4741407"/>
            <a:ext cx="4446111" cy="1359179"/>
          </a:xfrm>
          <a:prstGeom prst="rect">
            <a:avLst/>
          </a:prstGeom>
          <a:ln w="3175">
            <a:miter lim="400000"/>
          </a:ln>
          <a:extLst>
            <a:ext uri="{C572A759-6A51-4108-AA02-DFA0A04FC94B}">
              <ma14:wrappingTextBoxFlag xmlns:lc="http://schemas.openxmlformats.org/drawingml/2006/lockedCanvas" xmlns="" xmlns:ma14="http://schemas.microsoft.com/office/mac/drawingml/2011/main" val="1"/>
            </a:ext>
          </a:extLst>
        </p:spPr>
        <p:txBody>
          <a:bodyPr lIns="0" tIns="0" rIns="0" bIns="0" anchor="ctr"/>
          <a:lstStyle>
            <a:lvl1pPr marL="0" marR="0" indent="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1pPr>
            <a:lvl2pPr marL="0" marR="0" indent="2286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2pPr>
            <a:lvl3pPr marL="0" marR="0" indent="4572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3pPr>
            <a:lvl4pPr marL="0" marR="0" indent="6858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4pPr>
            <a:lvl5pPr marL="0" marR="0" indent="9144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5pPr>
            <a:lvl6pPr marL="0" marR="0" indent="11430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6pPr>
            <a:lvl7pPr marL="0" marR="0" indent="13716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7pPr>
            <a:lvl8pPr marL="0" marR="0" indent="16002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8pPr>
            <a:lvl9pPr marL="0" marR="0" indent="1828800" algn="l" defTabSz="584200" latinLnBrk="0">
              <a:lnSpc>
                <a:spcPct val="120000"/>
              </a:lnSpc>
              <a:spcBef>
                <a:spcPts val="0"/>
              </a:spcBef>
              <a:spcAft>
                <a:spcPts val="0"/>
              </a:spcAft>
              <a:buClrTx/>
              <a:buSzTx/>
              <a:buFontTx/>
              <a:buNone/>
              <a:tabLst/>
              <a:defRPr sz="1600" b="0" i="0" u="none" strike="noStrike" cap="none" spc="0" baseline="0">
                <a:ln>
                  <a:noFill/>
                </a:ln>
                <a:solidFill>
                  <a:srgbClr val="53585F"/>
                </a:solidFill>
                <a:uFillTx/>
                <a:latin typeface="Avenir Next"/>
                <a:ea typeface="Avenir Next"/>
                <a:cs typeface="Avenir Next"/>
                <a:sym typeface="Avenir Next"/>
              </a:defRPr>
            </a:lvl9pPr>
          </a:lstStyle>
          <a:p>
            <a:r>
              <a:rPr lang="en-US" dirty="0">
                <a:latin typeface="Open Sans"/>
              </a:rPr>
              <a:t>YOUR INFO HERE</a:t>
            </a:r>
            <a:endParaRPr dirty="0">
              <a:latin typeface="Open Sans"/>
            </a:endParaRPr>
          </a:p>
        </p:txBody>
      </p:sp>
      <p:sp>
        <p:nvSpPr>
          <p:cNvPr id="9" name="Dolor Vulputate Ultricies Mattis">
            <a:extLst>
              <a:ext uri="{FF2B5EF4-FFF2-40B4-BE49-F238E27FC236}">
                <a16:creationId xmlns:a16="http://schemas.microsoft.com/office/drawing/2014/main" id="{DB4132B0-77DC-4DE0-97E0-D9E49145B2A6}"/>
              </a:ext>
            </a:extLst>
          </p:cNvPr>
          <p:cNvSpPr txBox="1">
            <a:spLocks noGrp="1"/>
          </p:cNvSpPr>
          <p:nvPr/>
        </p:nvSpPr>
        <p:spPr>
          <a:xfrm>
            <a:off x="7190766" y="4905843"/>
            <a:ext cx="4446111" cy="413347"/>
          </a:xfrm>
          <a:prstGeom prst="rect">
            <a:avLst/>
          </a:prstGeom>
          <a:ln w="3175">
            <a:miter lim="400000"/>
          </a:ln>
          <a:extLst>
            <a:ext uri="{C572A759-6A51-4108-AA02-DFA0A04FC94B}">
              <ma14:wrappingTextBoxFlag xmlns:ma14="http://schemas.microsoft.com/office/mac/drawingml/2011/main" xmlns="" xmlns:lc="http://schemas.openxmlformats.org/drawingml/2006/lockedCanvas" val="1"/>
            </a:ext>
          </a:extLst>
        </p:spPr>
        <p:txBody>
          <a:bodyPr lIns="0" tIns="0" rIns="0" bIns="0" anchor="ctr"/>
          <a:lstStyle>
            <a:lvl1pPr marL="0" marR="0" indent="0" algn="l" defTabSz="584200" rtl="0" latinLnBrk="0">
              <a:lnSpc>
                <a:spcPct val="100000"/>
              </a:lnSpc>
              <a:spcBef>
                <a:spcPts val="0"/>
              </a:spcBef>
              <a:spcAft>
                <a:spcPts val="0"/>
              </a:spcAft>
              <a:buClrTx/>
              <a:buSzTx/>
              <a:buFontTx/>
              <a:buNone/>
              <a:tabLst/>
              <a:defRPr sz="2400" b="0" i="0" u="none" strike="noStrike" cap="none" spc="0" baseline="0">
                <a:ln>
                  <a:noFill/>
                </a:ln>
                <a:solidFill>
                  <a:srgbClr val="53585F"/>
                </a:solidFill>
                <a:uFillTx/>
                <a:latin typeface="Avenir Next"/>
                <a:ea typeface="Avenir Next"/>
                <a:cs typeface="Avenir Next"/>
                <a:sym typeface="Avenir Next"/>
              </a:defRPr>
            </a:lvl1pPr>
            <a:lvl2pPr marL="0" marR="0" indent="228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2pPr>
            <a:lvl3pPr marL="0" marR="0" indent="457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3pPr>
            <a:lvl4pPr marL="0" marR="0" indent="685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4pPr>
            <a:lvl5pPr marL="0" marR="0" indent="9144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5pPr>
            <a:lvl6pPr marL="0" marR="0" indent="11430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6pPr>
            <a:lvl7pPr marL="0" marR="0" indent="1371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7pPr>
            <a:lvl8pPr marL="0" marR="0" indent="1600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8pPr>
            <a:lvl9pPr marL="0" marR="0" indent="1828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9pPr>
          </a:lstStyle>
          <a:p>
            <a:r>
              <a:rPr lang="en-US" b="1">
                <a:solidFill>
                  <a:srgbClr val="3F3F3F"/>
                </a:solidFill>
                <a:latin typeface="Open Sans"/>
              </a:rPr>
              <a:t>Logo Company</a:t>
            </a:r>
            <a:endParaRPr lang="en-US" b="1" dirty="0">
              <a:solidFill>
                <a:srgbClr val="3F3F3F"/>
              </a:solidFill>
              <a:latin typeface="Open Sans"/>
            </a:endParaRPr>
          </a:p>
        </p:txBody>
      </p:sp>
      <p:grpSp>
        <p:nvGrpSpPr>
          <p:cNvPr id="7" name="Google Shape;109;p14"/>
          <p:cNvGrpSpPr/>
          <p:nvPr/>
        </p:nvGrpSpPr>
        <p:grpSpPr>
          <a:xfrm>
            <a:off x="9888751" y="6326145"/>
            <a:ext cx="1681553" cy="307043"/>
            <a:chOff x="5200907" y="9436905"/>
            <a:chExt cx="2072078" cy="378351"/>
          </a:xfrm>
        </p:grpSpPr>
        <p:pic>
          <p:nvPicPr>
            <p:cNvPr id="8" name="Google Shape;110;p14"/>
            <p:cNvPicPr preferRelativeResize="0"/>
            <p:nvPr/>
          </p:nvPicPr>
          <p:blipFill rotWithShape="1">
            <a:blip r:embed="rId3">
              <a:alphaModFix/>
            </a:blip>
            <a:srcRect/>
            <a:stretch/>
          </p:blipFill>
          <p:spPr>
            <a:xfrm>
              <a:off x="5918886" y="9436905"/>
              <a:ext cx="1354099" cy="378351"/>
            </a:xfrm>
            <a:prstGeom prst="rect">
              <a:avLst/>
            </a:prstGeom>
            <a:noFill/>
            <a:ln>
              <a:noFill/>
            </a:ln>
          </p:spPr>
        </p:pic>
        <p:pic>
          <p:nvPicPr>
            <p:cNvPr id="10" name="Google Shape;111;p14"/>
            <p:cNvPicPr preferRelativeResize="0"/>
            <p:nvPr/>
          </p:nvPicPr>
          <p:blipFill rotWithShape="1">
            <a:blip r:embed="rId4">
              <a:alphaModFix/>
            </a:blip>
            <a:srcRect/>
            <a:stretch/>
          </p:blipFill>
          <p:spPr>
            <a:xfrm>
              <a:off x="5200907" y="9574594"/>
              <a:ext cx="781050" cy="152400"/>
            </a:xfrm>
            <a:prstGeom prst="rect">
              <a:avLst/>
            </a:prstGeom>
            <a:noFill/>
            <a:ln>
              <a:noFill/>
            </a:ln>
          </p:spPr>
        </p:pic>
      </p:grpSp>
      <p:pic>
        <p:nvPicPr>
          <p:cNvPr id="11"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93308" y="6003510"/>
            <a:ext cx="647695" cy="611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764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ibh Dolor Euismod">
            <a:extLst>
              <a:ext uri="{FF2B5EF4-FFF2-40B4-BE49-F238E27FC236}">
                <a16:creationId xmlns:a16="http://schemas.microsoft.com/office/drawing/2014/main" id="{60D77A5B-0E27-4C74-96EE-091EBF904A09}"/>
              </a:ext>
            </a:extLst>
          </p:cNvPr>
          <p:cNvSpPr txBox="1">
            <a:spLocks noGrp="1"/>
          </p:cNvSpPr>
          <p:nvPr/>
        </p:nvSpPr>
        <p:spPr>
          <a:xfrm>
            <a:off x="393308" y="731985"/>
            <a:ext cx="8350254" cy="700120"/>
          </a:xfrm>
          <a:prstGeom prst="rect">
            <a:avLst/>
          </a:prstGeom>
          <a:ln w="3175">
            <a:miter lim="400000"/>
          </a:ln>
          <a:extLst>
            <a:ext uri="{C572A759-6A51-4108-AA02-DFA0A04FC94B}">
              <ma14:wrappingTextBoxFlag xmlns="" xmlns:lc="http://schemas.openxmlformats.org/drawingml/2006/lockedCanvas" xmlns:ma14="http://schemas.microsoft.com/office/mac/drawingml/2011/main" val="1"/>
            </a:ext>
          </a:extLst>
        </p:spPr>
        <p:txBody>
          <a:bodyPr lIns="0" tIns="0" rIns="0" bIns="0" anchor="ctr"/>
          <a:lstStyle>
            <a:lvl1pPr marL="0" marR="0" indent="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a:ea typeface="Avenir Next"/>
                <a:cs typeface="Avenir Next"/>
                <a:sym typeface="Avenir Next"/>
              </a:defRPr>
            </a:lvl1pPr>
            <a:lvl2pPr marL="0" marR="0" indent="228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2pPr>
            <a:lvl3pPr marL="0" marR="0" indent="457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3pPr>
            <a:lvl4pPr marL="0" marR="0" indent="685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4pPr>
            <a:lvl5pPr marL="0" marR="0" indent="9144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5pPr>
            <a:lvl6pPr marL="0" marR="0" indent="11430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6pPr>
            <a:lvl7pPr marL="0" marR="0" indent="1371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7pPr>
            <a:lvl8pPr marL="0" marR="0" indent="1600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8pPr>
            <a:lvl9pPr marL="0" marR="0" indent="1828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9pPr>
          </a:lstStyle>
          <a:p>
            <a:r>
              <a:rPr lang="en-US" b="1" spc="0" dirty="0">
                <a:latin typeface="Open Sans"/>
              </a:rPr>
              <a:t>Unit 3 Review</a:t>
            </a:r>
          </a:p>
        </p:txBody>
      </p:sp>
      <p:sp>
        <p:nvSpPr>
          <p:cNvPr id="10" name="Google Shape;255;p10">
            <a:extLst>
              <a:ext uri="{FF2B5EF4-FFF2-40B4-BE49-F238E27FC236}">
                <a16:creationId xmlns:a16="http://schemas.microsoft.com/office/drawing/2014/main" id="{3627D508-1E2B-4FDC-891F-B2AC06EDF649}"/>
              </a:ext>
            </a:extLst>
          </p:cNvPr>
          <p:cNvSpPr txBox="1"/>
          <p:nvPr/>
        </p:nvSpPr>
        <p:spPr>
          <a:xfrm>
            <a:off x="454917" y="1601740"/>
            <a:ext cx="5009959" cy="4524275"/>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r>
              <a:rPr lang="en-US" sz="2600" b="1" dirty="0">
                <a:solidFill>
                  <a:schemeClr val="tx1"/>
                </a:solidFill>
                <a:latin typeface="Open Sans"/>
                <a:ea typeface="Open Sans"/>
                <a:cs typeface="Open Sans"/>
              </a:rPr>
              <a:t>What brain work activities did you try this week?</a:t>
            </a:r>
          </a:p>
          <a:p>
            <a:pPr marL="285750" indent="-285750">
              <a:buFont typeface="Arial" panose="020B0604020202020204" pitchFamily="34" charset="0"/>
              <a:buChar char="•"/>
            </a:pPr>
            <a:endParaRPr lang="en-US" sz="2600" b="1" dirty="0">
              <a:solidFill>
                <a:schemeClr val="tx1"/>
              </a:solidFill>
              <a:latin typeface="Open Sans"/>
              <a:ea typeface="Open Sans"/>
              <a:cs typeface="Open Sans"/>
            </a:endParaRPr>
          </a:p>
          <a:p>
            <a:pPr marL="285750" indent="-285750">
              <a:buFont typeface="Arial" panose="020B0604020202020204" pitchFamily="34" charset="0"/>
              <a:buChar char="•"/>
            </a:pPr>
            <a:r>
              <a:rPr lang="en-US" sz="2600" b="1" dirty="0">
                <a:solidFill>
                  <a:schemeClr val="tx1"/>
                </a:solidFill>
                <a:latin typeface="Open Sans"/>
                <a:ea typeface="Open Sans"/>
                <a:cs typeface="Open Sans"/>
              </a:rPr>
              <a:t>Dementia is not the normal process of aging. (Alzheimer’s disease is the most common form of dementia)</a:t>
            </a:r>
          </a:p>
          <a:p>
            <a:endParaRPr lang="en-US" sz="2600" b="1" dirty="0">
              <a:solidFill>
                <a:schemeClr val="tx1"/>
              </a:solidFill>
              <a:latin typeface="Open Sans"/>
              <a:ea typeface="Open Sans"/>
              <a:cs typeface="Open Sans"/>
            </a:endParaRPr>
          </a:p>
          <a:p>
            <a:pPr marL="285750" indent="-285750">
              <a:buFont typeface="Arial" panose="020B0604020202020204" pitchFamily="34" charset="0"/>
              <a:buChar char="•"/>
            </a:pPr>
            <a:r>
              <a:rPr lang="en-US" sz="2600" b="1" dirty="0">
                <a:solidFill>
                  <a:schemeClr val="tx1"/>
                </a:solidFill>
                <a:latin typeface="Open Sans"/>
                <a:ea typeface="Open Sans"/>
                <a:cs typeface="Open Sans"/>
              </a:rPr>
              <a:t>We must exercise our brains!</a:t>
            </a:r>
          </a:p>
          <a:p>
            <a:pPr marL="285750" indent="-285750">
              <a:buFont typeface="Arial" panose="020B0604020202020204" pitchFamily="34" charset="0"/>
              <a:buChar char="•"/>
            </a:pPr>
            <a:endParaRPr lang="en-US" sz="2800" b="1" dirty="0">
              <a:solidFill>
                <a:schemeClr val="accent2"/>
              </a:solidFill>
              <a:latin typeface="Open Sans"/>
              <a:ea typeface="Open Sans"/>
              <a:cs typeface="Open Sans"/>
            </a:endParaRPr>
          </a:p>
        </p:txBody>
      </p:sp>
      <p:grpSp>
        <p:nvGrpSpPr>
          <p:cNvPr id="7" name="Google Shape;109;p14"/>
          <p:cNvGrpSpPr/>
          <p:nvPr/>
        </p:nvGrpSpPr>
        <p:grpSpPr>
          <a:xfrm>
            <a:off x="9888751" y="6326145"/>
            <a:ext cx="1681553" cy="307043"/>
            <a:chOff x="5200907" y="9436905"/>
            <a:chExt cx="2072078" cy="378351"/>
          </a:xfrm>
        </p:grpSpPr>
        <p:pic>
          <p:nvPicPr>
            <p:cNvPr id="9" name="Google Shape;110;p14"/>
            <p:cNvPicPr preferRelativeResize="0"/>
            <p:nvPr/>
          </p:nvPicPr>
          <p:blipFill rotWithShape="1">
            <a:blip r:embed="rId3">
              <a:alphaModFix/>
            </a:blip>
            <a:srcRect/>
            <a:stretch/>
          </p:blipFill>
          <p:spPr>
            <a:xfrm>
              <a:off x="5918886" y="9436905"/>
              <a:ext cx="1354099" cy="378351"/>
            </a:xfrm>
            <a:prstGeom prst="rect">
              <a:avLst/>
            </a:prstGeom>
            <a:noFill/>
            <a:ln>
              <a:noFill/>
            </a:ln>
          </p:spPr>
        </p:pic>
        <p:pic>
          <p:nvPicPr>
            <p:cNvPr id="11" name="Google Shape;111;p14"/>
            <p:cNvPicPr preferRelativeResize="0"/>
            <p:nvPr/>
          </p:nvPicPr>
          <p:blipFill rotWithShape="1">
            <a:blip r:embed="rId4">
              <a:alphaModFix/>
            </a:blip>
            <a:srcRect/>
            <a:stretch/>
          </p:blipFill>
          <p:spPr>
            <a:xfrm>
              <a:off x="5200907" y="9574594"/>
              <a:ext cx="781050" cy="152400"/>
            </a:xfrm>
            <a:prstGeom prst="rect">
              <a:avLst/>
            </a:prstGeom>
            <a:noFill/>
            <a:ln>
              <a:noFill/>
            </a:ln>
          </p:spPr>
        </p:pic>
      </p:grpSp>
      <p:pic>
        <p:nvPicPr>
          <p:cNvPr id="12"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93308" y="6003510"/>
            <a:ext cx="647695" cy="6119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Placeholder 4">
            <a:extLst>
              <a:ext uri="{FF2B5EF4-FFF2-40B4-BE49-F238E27FC236}">
                <a16:creationId xmlns:a16="http://schemas.microsoft.com/office/drawing/2014/main" id="{85C2CE17-4F1C-794C-8434-4B2941EC6450}"/>
              </a:ext>
            </a:extLst>
          </p:cNvPr>
          <p:cNvPicPr>
            <a:picLocks noGrp="1" noChangeAspect="1"/>
          </p:cNvPicPr>
          <p:nvPr>
            <p:ph type="pic" idx="1"/>
          </p:nvPr>
        </p:nvPicPr>
        <p:blipFill>
          <a:blip r:embed="rId6">
            <a:extLst>
              <a:ext uri="{28A0092B-C50C-407E-A947-70E740481C1C}">
                <a14:useLocalDpi xmlns:a14="http://schemas.microsoft.com/office/drawing/2010/main" val="0"/>
              </a:ext>
            </a:extLst>
          </a:blip>
          <a:srcRect t="10520" b="10520"/>
          <a:stretch>
            <a:fillRect/>
          </a:stretch>
        </p:blipFill>
        <p:spPr>
          <a:xfrm>
            <a:off x="6096000" y="1708190"/>
            <a:ext cx="5259388" cy="4152860"/>
          </a:xfrm>
        </p:spPr>
      </p:pic>
    </p:spTree>
    <p:extLst>
      <p:ext uri="{BB962C8B-B14F-4D97-AF65-F5344CB8AC3E}">
        <p14:creationId xmlns:p14="http://schemas.microsoft.com/office/powerpoint/2010/main" val="3594609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ibh Dolor Euismod">
            <a:extLst>
              <a:ext uri="{FF2B5EF4-FFF2-40B4-BE49-F238E27FC236}">
                <a16:creationId xmlns:a16="http://schemas.microsoft.com/office/drawing/2014/main" id="{60D77A5B-0E27-4C74-96EE-091EBF904A09}"/>
              </a:ext>
            </a:extLst>
          </p:cNvPr>
          <p:cNvSpPr txBox="1">
            <a:spLocks noGrp="1"/>
          </p:cNvSpPr>
          <p:nvPr/>
        </p:nvSpPr>
        <p:spPr>
          <a:xfrm>
            <a:off x="393308" y="731985"/>
            <a:ext cx="8350254" cy="700120"/>
          </a:xfrm>
          <a:prstGeom prst="rect">
            <a:avLst/>
          </a:prstGeom>
          <a:ln w="3175">
            <a:miter lim="400000"/>
          </a:ln>
          <a:extLst>
            <a:ext uri="{C572A759-6A51-4108-AA02-DFA0A04FC94B}">
              <ma14:wrappingTextBoxFlag xmlns="" xmlns:lc="http://schemas.openxmlformats.org/drawingml/2006/lockedCanvas" xmlns:ma14="http://schemas.microsoft.com/office/mac/drawingml/2011/main" val="1"/>
            </a:ext>
          </a:extLst>
        </p:spPr>
        <p:txBody>
          <a:bodyPr lIns="0" tIns="0" rIns="0" bIns="0" anchor="ctr"/>
          <a:lstStyle>
            <a:lvl1pPr marL="0" marR="0" indent="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a:ea typeface="Avenir Next"/>
                <a:cs typeface="Avenir Next"/>
                <a:sym typeface="Avenir Next"/>
              </a:defRPr>
            </a:lvl1pPr>
            <a:lvl2pPr marL="0" marR="0" indent="228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2pPr>
            <a:lvl3pPr marL="0" marR="0" indent="457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3pPr>
            <a:lvl4pPr marL="0" marR="0" indent="685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4pPr>
            <a:lvl5pPr marL="0" marR="0" indent="9144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5pPr>
            <a:lvl6pPr marL="0" marR="0" indent="11430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6pPr>
            <a:lvl7pPr marL="0" marR="0" indent="1371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7pPr>
            <a:lvl8pPr marL="0" marR="0" indent="1600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8pPr>
            <a:lvl9pPr marL="0" marR="0" indent="1828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9pPr>
          </a:lstStyle>
          <a:p>
            <a:r>
              <a:rPr lang="en-US" b="1" spc="0" dirty="0">
                <a:latin typeface="Open Sans"/>
              </a:rPr>
              <a:t>Unit 4 Objectives</a:t>
            </a:r>
          </a:p>
        </p:txBody>
      </p:sp>
      <p:grpSp>
        <p:nvGrpSpPr>
          <p:cNvPr id="7" name="Google Shape;109;p14"/>
          <p:cNvGrpSpPr/>
          <p:nvPr/>
        </p:nvGrpSpPr>
        <p:grpSpPr>
          <a:xfrm>
            <a:off x="9888751" y="6326145"/>
            <a:ext cx="1681553" cy="307043"/>
            <a:chOff x="5200907" y="9436905"/>
            <a:chExt cx="2072078" cy="378351"/>
          </a:xfrm>
        </p:grpSpPr>
        <p:pic>
          <p:nvPicPr>
            <p:cNvPr id="9" name="Google Shape;110;p14"/>
            <p:cNvPicPr preferRelativeResize="0"/>
            <p:nvPr/>
          </p:nvPicPr>
          <p:blipFill rotWithShape="1">
            <a:blip r:embed="rId3">
              <a:alphaModFix/>
            </a:blip>
            <a:srcRect/>
            <a:stretch/>
          </p:blipFill>
          <p:spPr>
            <a:xfrm>
              <a:off x="5918886" y="9436905"/>
              <a:ext cx="1354099" cy="378351"/>
            </a:xfrm>
            <a:prstGeom prst="rect">
              <a:avLst/>
            </a:prstGeom>
            <a:noFill/>
            <a:ln>
              <a:noFill/>
            </a:ln>
          </p:spPr>
        </p:pic>
        <p:pic>
          <p:nvPicPr>
            <p:cNvPr id="11" name="Google Shape;111;p14"/>
            <p:cNvPicPr preferRelativeResize="0"/>
            <p:nvPr/>
          </p:nvPicPr>
          <p:blipFill rotWithShape="1">
            <a:blip r:embed="rId4">
              <a:alphaModFix/>
            </a:blip>
            <a:srcRect/>
            <a:stretch/>
          </p:blipFill>
          <p:spPr>
            <a:xfrm>
              <a:off x="5200907" y="9574594"/>
              <a:ext cx="781050" cy="152400"/>
            </a:xfrm>
            <a:prstGeom prst="rect">
              <a:avLst/>
            </a:prstGeom>
            <a:noFill/>
            <a:ln>
              <a:noFill/>
            </a:ln>
          </p:spPr>
        </p:pic>
      </p:grpSp>
      <p:pic>
        <p:nvPicPr>
          <p:cNvPr id="12"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93308" y="6003510"/>
            <a:ext cx="647695" cy="61194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DB2A113D-7C9A-C443-BEF4-151D18DA059F}"/>
              </a:ext>
            </a:extLst>
          </p:cNvPr>
          <p:cNvSpPr/>
          <p:nvPr/>
        </p:nvSpPr>
        <p:spPr>
          <a:xfrm>
            <a:off x="207148" y="1729635"/>
            <a:ext cx="6426592" cy="3976345"/>
          </a:xfrm>
          <a:prstGeom prst="rect">
            <a:avLst/>
          </a:prstGeom>
          <a:ln>
            <a:noFill/>
          </a:ln>
        </p:spPr>
        <p:txBody>
          <a:bodyPr wrap="square" lIns="91440" tIns="45720" rIns="91440" bIns="4572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spcAft>
                <a:spcPts val="0"/>
              </a:spcAft>
              <a:buFont typeface="+mj-lt"/>
              <a:buAutoNum type="arabicPeriod"/>
              <a:defRPr/>
            </a:pPr>
            <a:endParaRPr lang="en-US" sz="2400" dirty="0">
              <a:solidFill>
                <a:schemeClr val="accent1">
                  <a:lumMod val="25000"/>
                </a:schemeClr>
              </a:solidFill>
              <a:latin typeface="Arial" panose="020B0604020202020204" pitchFamily="34" charset="0"/>
              <a:cs typeface="Arial" panose="020B0604020202020204" pitchFamily="34" charset="0"/>
            </a:endParaRPr>
          </a:p>
          <a:p>
            <a:pPr marL="457200" indent="-457200">
              <a:spcAft>
                <a:spcPts val="0"/>
              </a:spcAft>
              <a:buFont typeface="+mj-lt"/>
              <a:buAutoNum type="arabicPeriod"/>
              <a:defRPr/>
            </a:pPr>
            <a:r>
              <a:rPr lang="en-US" sz="2400" dirty="0">
                <a:solidFill>
                  <a:schemeClr val="accent1">
                    <a:lumMod val="25000"/>
                  </a:schemeClr>
                </a:solidFill>
                <a:latin typeface="Arial" panose="020B0604020202020204" pitchFamily="34" charset="0"/>
                <a:cs typeface="Arial" panose="020B0604020202020204" pitchFamily="34" charset="0"/>
              </a:rPr>
              <a:t>Identify what memory strategies are.</a:t>
            </a:r>
          </a:p>
          <a:p>
            <a:pPr marL="457200" indent="-457200">
              <a:buFont typeface="+mj-lt"/>
              <a:buAutoNum type="arabicPeriod"/>
              <a:defRPr/>
            </a:pPr>
            <a:endParaRPr lang="en-US" sz="2400" dirty="0">
              <a:solidFill>
                <a:schemeClr val="accent1">
                  <a:lumMod val="25000"/>
                </a:schemeClr>
              </a:solidFill>
              <a:latin typeface="Arial" panose="020B0604020202020204" pitchFamily="34" charset="0"/>
              <a:cs typeface="Arial" panose="020B0604020202020204" pitchFamily="34" charset="0"/>
            </a:endParaRPr>
          </a:p>
          <a:p>
            <a:pPr marL="457200" indent="-457200">
              <a:buFont typeface="+mj-lt"/>
              <a:buAutoNum type="arabicPeriod"/>
              <a:defRPr/>
            </a:pPr>
            <a:r>
              <a:rPr lang="en-US" sz="2400" dirty="0">
                <a:solidFill>
                  <a:schemeClr val="accent1">
                    <a:lumMod val="25000"/>
                  </a:schemeClr>
                </a:solidFill>
                <a:latin typeface="Arial" panose="020B0604020202020204" pitchFamily="34" charset="0"/>
                <a:cs typeface="Arial" panose="020B0604020202020204" pitchFamily="34" charset="0"/>
              </a:rPr>
              <a:t>Distinguish between internal and external memory aids and discover practical strategies.</a:t>
            </a:r>
          </a:p>
          <a:p>
            <a:pPr marL="457200" indent="-457200">
              <a:buFont typeface="+mj-lt"/>
              <a:buAutoNum type="arabicPeriod"/>
              <a:defRPr/>
            </a:pPr>
            <a:endParaRPr lang="en-US" sz="2400" dirty="0">
              <a:solidFill>
                <a:schemeClr val="accent1">
                  <a:lumMod val="25000"/>
                </a:schemeClr>
              </a:solidFill>
              <a:latin typeface="Arial" panose="020B0604020202020204" pitchFamily="34" charset="0"/>
              <a:cs typeface="Arial" panose="020B0604020202020204" pitchFamily="34" charset="0"/>
            </a:endParaRPr>
          </a:p>
          <a:p>
            <a:pPr marL="457200" indent="-457200">
              <a:buFont typeface="+mj-lt"/>
              <a:buAutoNum type="arabicPeriod"/>
              <a:defRPr/>
            </a:pPr>
            <a:r>
              <a:rPr lang="en-US" sz="2400" dirty="0">
                <a:solidFill>
                  <a:schemeClr val="accent1">
                    <a:lumMod val="25000"/>
                  </a:schemeClr>
                </a:solidFill>
                <a:latin typeface="Arial" panose="020B0604020202020204" pitchFamily="34" charset="0"/>
                <a:cs typeface="Arial" panose="020B0604020202020204" pitchFamily="34" charset="0"/>
              </a:rPr>
              <a:t>Practice memory drills.</a:t>
            </a:r>
          </a:p>
          <a:p>
            <a:pPr lvl="1"/>
            <a:r>
              <a:rPr lang="en-US" sz="2800" b="1" dirty="0">
                <a:solidFill>
                  <a:schemeClr val="accent2"/>
                </a:solidFill>
                <a:latin typeface="Open Sans"/>
                <a:ea typeface="Open Sans"/>
                <a:cs typeface="Open Sans"/>
              </a:rPr>
              <a:t> </a:t>
            </a:r>
          </a:p>
          <a:p>
            <a:endParaRPr lang="en-US" sz="1400" dirty="0">
              <a:latin typeface="Open Sans"/>
            </a:endParaRPr>
          </a:p>
          <a:p>
            <a:pPr>
              <a:lnSpc>
                <a:spcPct val="150000"/>
              </a:lnSpc>
            </a:pPr>
            <a:endParaRPr lang="en-US" sz="1400" dirty="0">
              <a:latin typeface="Open Sans"/>
              <a:cs typeface="Calibri"/>
            </a:endParaRPr>
          </a:p>
        </p:txBody>
      </p:sp>
      <p:pic>
        <p:nvPicPr>
          <p:cNvPr id="14" name="Picture Placeholder 13">
            <a:extLst>
              <a:ext uri="{FF2B5EF4-FFF2-40B4-BE49-F238E27FC236}">
                <a16:creationId xmlns:a16="http://schemas.microsoft.com/office/drawing/2014/main" id="{E440E217-0FFD-B949-9C2F-F9430835CC3D}"/>
              </a:ext>
            </a:extLst>
          </p:cNvPr>
          <p:cNvPicPr>
            <a:picLocks noGrp="1" noChangeAspect="1"/>
          </p:cNvPicPr>
          <p:nvPr>
            <p:ph type="pic" idx="1"/>
          </p:nvPr>
        </p:nvPicPr>
        <p:blipFill>
          <a:blip r:embed="rId6">
            <a:extLst>
              <a:ext uri="{28A0092B-C50C-407E-A947-70E740481C1C}">
                <a14:useLocalDpi xmlns:a14="http://schemas.microsoft.com/office/drawing/2010/main" val="0"/>
              </a:ext>
            </a:extLst>
          </a:blip>
          <a:srcRect l="8049" r="8049"/>
          <a:stretch>
            <a:fillRect/>
          </a:stretch>
        </p:blipFill>
        <p:spPr>
          <a:xfrm>
            <a:off x="6500177" y="1543844"/>
            <a:ext cx="5484675" cy="4330749"/>
          </a:xfrm>
        </p:spPr>
      </p:pic>
    </p:spTree>
    <p:extLst>
      <p:ext uri="{BB962C8B-B14F-4D97-AF65-F5344CB8AC3E}">
        <p14:creationId xmlns:p14="http://schemas.microsoft.com/office/powerpoint/2010/main" val="3852582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ibh Dolor Euismod">
            <a:extLst>
              <a:ext uri="{FF2B5EF4-FFF2-40B4-BE49-F238E27FC236}">
                <a16:creationId xmlns:a16="http://schemas.microsoft.com/office/drawing/2014/main" id="{60D77A5B-0E27-4C74-96EE-091EBF904A09}"/>
              </a:ext>
            </a:extLst>
          </p:cNvPr>
          <p:cNvSpPr txBox="1">
            <a:spLocks noGrp="1"/>
          </p:cNvSpPr>
          <p:nvPr/>
        </p:nvSpPr>
        <p:spPr>
          <a:xfrm>
            <a:off x="393307" y="599464"/>
            <a:ext cx="8856709" cy="700120"/>
          </a:xfrm>
          <a:prstGeom prst="rect">
            <a:avLst/>
          </a:prstGeom>
          <a:ln w="3175">
            <a:miter lim="400000"/>
          </a:ln>
          <a:extLst>
            <a:ext uri="{C572A759-6A51-4108-AA02-DFA0A04FC94B}">
              <ma14:wrappingTextBoxFlag xmlns:ma14="http://schemas.microsoft.com/office/mac/drawingml/2011/main" xmlns:lc="http://schemas.openxmlformats.org/drawingml/2006/lockedCanvas" xmlns="" val="1"/>
            </a:ext>
          </a:extLst>
        </p:spPr>
        <p:txBody>
          <a:bodyPr lIns="0" tIns="0" rIns="0" bIns="0" anchor="ctr"/>
          <a:lstStyle>
            <a:lvl1pPr marL="0" marR="0" indent="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a:ea typeface="Avenir Next"/>
                <a:cs typeface="Avenir Next"/>
                <a:sym typeface="Avenir Next"/>
              </a:defRPr>
            </a:lvl1pPr>
            <a:lvl2pPr marL="0" marR="0" indent="228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2pPr>
            <a:lvl3pPr marL="0" marR="0" indent="457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3pPr>
            <a:lvl4pPr marL="0" marR="0" indent="685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4pPr>
            <a:lvl5pPr marL="0" marR="0" indent="9144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5pPr>
            <a:lvl6pPr marL="0" marR="0" indent="11430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6pPr>
            <a:lvl7pPr marL="0" marR="0" indent="1371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7pPr>
            <a:lvl8pPr marL="0" marR="0" indent="1600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8pPr>
            <a:lvl9pPr marL="0" marR="0" indent="1828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9pPr>
          </a:lstStyle>
          <a:p>
            <a:r>
              <a:rPr lang="en-US" b="1" spc="0" dirty="0">
                <a:latin typeface="Open Sans"/>
              </a:rPr>
              <a:t>What are Memory Strategies?</a:t>
            </a:r>
          </a:p>
        </p:txBody>
      </p:sp>
      <p:sp>
        <p:nvSpPr>
          <p:cNvPr id="10" name="Google Shape;255;p10">
            <a:extLst>
              <a:ext uri="{FF2B5EF4-FFF2-40B4-BE49-F238E27FC236}">
                <a16:creationId xmlns:a16="http://schemas.microsoft.com/office/drawing/2014/main" id="{3627D508-1E2B-4FDC-891F-B2AC06EDF649}"/>
              </a:ext>
            </a:extLst>
          </p:cNvPr>
          <p:cNvSpPr txBox="1"/>
          <p:nvPr/>
        </p:nvSpPr>
        <p:spPr>
          <a:xfrm>
            <a:off x="168021" y="1450965"/>
            <a:ext cx="5927979" cy="3477835"/>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457200">
              <a:buFont typeface="Arial" panose="020B0604020202020204" pitchFamily="34" charset="0"/>
              <a:buChar char="•"/>
              <a:defRPr/>
            </a:pPr>
            <a:r>
              <a:rPr lang="en-US" sz="2400" dirty="0">
                <a:solidFill>
                  <a:schemeClr val="accent1">
                    <a:lumMod val="25000"/>
                  </a:schemeClr>
                </a:solidFill>
                <a:latin typeface="Arial" panose="020B0604020202020204" pitchFamily="34" charset="0"/>
                <a:cs typeface="Arial" panose="020B0604020202020204" pitchFamily="34" charset="0"/>
              </a:rPr>
              <a:t>Memory techniques</a:t>
            </a:r>
          </a:p>
          <a:p>
            <a:pPr marL="457200" indent="-457200">
              <a:buFont typeface="Arial" panose="020B0604020202020204" pitchFamily="34" charset="0"/>
              <a:buChar char="•"/>
              <a:defRPr/>
            </a:pPr>
            <a:endParaRPr lang="en-US" sz="2400" dirty="0">
              <a:solidFill>
                <a:schemeClr val="accent1">
                  <a:lumMod val="25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defRPr/>
            </a:pPr>
            <a:r>
              <a:rPr lang="en-US" sz="2400" dirty="0">
                <a:solidFill>
                  <a:schemeClr val="accent1">
                    <a:lumMod val="25000"/>
                  </a:schemeClr>
                </a:solidFill>
                <a:latin typeface="Arial" panose="020B0604020202020204" pitchFamily="34" charset="0"/>
                <a:cs typeface="Arial" panose="020B0604020202020204" pitchFamily="34" charset="0"/>
              </a:rPr>
              <a:t>Organizational methods</a:t>
            </a:r>
          </a:p>
          <a:p>
            <a:pPr marL="457200" indent="-457200">
              <a:buFont typeface="Arial" panose="020B0604020202020204" pitchFamily="34" charset="0"/>
              <a:buChar char="•"/>
              <a:defRPr/>
            </a:pPr>
            <a:endParaRPr lang="en-US" sz="2400" dirty="0">
              <a:solidFill>
                <a:schemeClr val="accent1">
                  <a:lumMod val="25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defRPr/>
            </a:pPr>
            <a:r>
              <a:rPr lang="en-US" sz="2400" dirty="0">
                <a:solidFill>
                  <a:schemeClr val="accent1">
                    <a:lumMod val="25000"/>
                  </a:schemeClr>
                </a:solidFill>
                <a:latin typeface="Arial" panose="020B0604020202020204" pitchFamily="34" charset="0"/>
                <a:cs typeface="Arial" panose="020B0604020202020204" pitchFamily="34" charset="0"/>
              </a:rPr>
              <a:t>Effective learning behaviors </a:t>
            </a:r>
          </a:p>
          <a:p>
            <a:pPr marL="457200" indent="-457200">
              <a:buFont typeface="Arial" panose="020B0604020202020204" pitchFamily="34" charset="0"/>
              <a:buChar char="•"/>
              <a:defRPr/>
            </a:pPr>
            <a:endParaRPr lang="en-US" sz="2400" dirty="0">
              <a:solidFill>
                <a:schemeClr val="accent1">
                  <a:lumMod val="25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defRPr/>
            </a:pPr>
            <a:r>
              <a:rPr lang="en-US" sz="2400" dirty="0">
                <a:solidFill>
                  <a:schemeClr val="accent1">
                    <a:lumMod val="25000"/>
                  </a:schemeClr>
                </a:solidFill>
                <a:latin typeface="Arial" panose="020B0604020202020204" pitchFamily="34" charset="0"/>
                <a:cs typeface="Arial" panose="020B0604020202020204" pitchFamily="34" charset="0"/>
              </a:rPr>
              <a:t>Requires effort and practice to become automatic</a:t>
            </a:r>
          </a:p>
          <a:p>
            <a:pPr marL="285750" indent="-285750">
              <a:buFont typeface="Arial" panose="020B0604020202020204" pitchFamily="34" charset="0"/>
              <a:buChar char="•"/>
            </a:pPr>
            <a:endParaRPr lang="en-US" sz="2800" b="1" dirty="0">
              <a:solidFill>
                <a:schemeClr val="accent2"/>
              </a:solidFill>
              <a:latin typeface="Open Sans"/>
              <a:ea typeface="Open Sans"/>
              <a:cs typeface="Open Sans"/>
            </a:endParaRPr>
          </a:p>
        </p:txBody>
      </p:sp>
      <p:grpSp>
        <p:nvGrpSpPr>
          <p:cNvPr id="7" name="Google Shape;109;p14"/>
          <p:cNvGrpSpPr/>
          <p:nvPr/>
        </p:nvGrpSpPr>
        <p:grpSpPr>
          <a:xfrm>
            <a:off x="9888751" y="6326145"/>
            <a:ext cx="1681553" cy="307043"/>
            <a:chOff x="5200907" y="9436905"/>
            <a:chExt cx="2072078" cy="378351"/>
          </a:xfrm>
        </p:grpSpPr>
        <p:pic>
          <p:nvPicPr>
            <p:cNvPr id="9" name="Google Shape;110;p14"/>
            <p:cNvPicPr preferRelativeResize="0"/>
            <p:nvPr/>
          </p:nvPicPr>
          <p:blipFill rotWithShape="1">
            <a:blip r:embed="rId3">
              <a:alphaModFix/>
            </a:blip>
            <a:srcRect/>
            <a:stretch/>
          </p:blipFill>
          <p:spPr>
            <a:xfrm>
              <a:off x="5918886" y="9436905"/>
              <a:ext cx="1354099" cy="378351"/>
            </a:xfrm>
            <a:prstGeom prst="rect">
              <a:avLst/>
            </a:prstGeom>
            <a:noFill/>
            <a:ln>
              <a:noFill/>
            </a:ln>
          </p:spPr>
        </p:pic>
        <p:pic>
          <p:nvPicPr>
            <p:cNvPr id="11" name="Google Shape;111;p14"/>
            <p:cNvPicPr preferRelativeResize="0"/>
            <p:nvPr/>
          </p:nvPicPr>
          <p:blipFill rotWithShape="1">
            <a:blip r:embed="rId4">
              <a:alphaModFix/>
            </a:blip>
            <a:srcRect/>
            <a:stretch/>
          </p:blipFill>
          <p:spPr>
            <a:xfrm>
              <a:off x="5200907" y="9574594"/>
              <a:ext cx="781050" cy="152400"/>
            </a:xfrm>
            <a:prstGeom prst="rect">
              <a:avLst/>
            </a:prstGeom>
            <a:noFill/>
            <a:ln>
              <a:noFill/>
            </a:ln>
          </p:spPr>
        </p:pic>
      </p:grpSp>
      <p:pic>
        <p:nvPicPr>
          <p:cNvPr id="12"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93308" y="6003510"/>
            <a:ext cx="647695" cy="6119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Placeholder 3">
            <a:extLst>
              <a:ext uri="{FF2B5EF4-FFF2-40B4-BE49-F238E27FC236}">
                <a16:creationId xmlns:a16="http://schemas.microsoft.com/office/drawing/2014/main" id="{A11813CF-F258-3944-B751-FE52F2B806A4}"/>
              </a:ext>
            </a:extLst>
          </p:cNvPr>
          <p:cNvPicPr>
            <a:picLocks noGrp="1" noChangeAspect="1"/>
          </p:cNvPicPr>
          <p:nvPr>
            <p:ph type="pic" idx="1"/>
          </p:nvPr>
        </p:nvPicPr>
        <p:blipFill>
          <a:blip r:embed="rId6"/>
          <a:srcRect t="11013" b="11013"/>
          <a:stretch>
            <a:fillRect/>
          </a:stretch>
        </p:blipFill>
        <p:spPr>
          <a:xfrm>
            <a:off x="6096000" y="1474105"/>
            <a:ext cx="5736263" cy="4529405"/>
          </a:xfrm>
        </p:spPr>
      </p:pic>
    </p:spTree>
    <p:extLst>
      <p:ext uri="{BB962C8B-B14F-4D97-AF65-F5344CB8AC3E}">
        <p14:creationId xmlns:p14="http://schemas.microsoft.com/office/powerpoint/2010/main" val="1957202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Kelly\AppData\Local\Microsoft\Windows\Temporary Internet Files\Content.IE5\9OACFHJA\MP900442495[1].jpg">
            <a:extLst>
              <a:ext uri="{FF2B5EF4-FFF2-40B4-BE49-F238E27FC236}">
                <a16:creationId xmlns:a16="http://schemas.microsoft.com/office/drawing/2014/main" id="{5CC9F15F-FF6A-614C-B39A-E94331B44F3F}"/>
              </a:ext>
            </a:extLst>
          </p:cNvPr>
          <p:cNvPicPr>
            <a:picLocks noChangeAspect="1" noChangeArrowheads="1"/>
          </p:cNvPicPr>
          <p:nvPr/>
        </p:nvPicPr>
        <p:blipFill>
          <a:blip r:embed="rId3" cstate="print">
            <a:duotone>
              <a:schemeClr val="accent5">
                <a:shade val="45000"/>
                <a:satMod val="135000"/>
              </a:schemeClr>
              <a:prstClr val="white"/>
            </a:duotone>
          </a:blip>
          <a:srcRect/>
          <a:stretch>
            <a:fillRect/>
          </a:stretch>
        </p:blipFill>
        <p:spPr bwMode="auto">
          <a:xfrm>
            <a:off x="4446065" y="1590261"/>
            <a:ext cx="6639399" cy="4413249"/>
          </a:xfrm>
          <a:prstGeom prst="rect">
            <a:avLst/>
          </a:prstGeom>
          <a:ln>
            <a:noFill/>
          </a:ln>
          <a:effectLst>
            <a:softEdge rad="112500"/>
          </a:effectLst>
        </p:spPr>
      </p:pic>
      <p:sp>
        <p:nvSpPr>
          <p:cNvPr id="10" name="Nibh Dolor Euismod">
            <a:extLst>
              <a:ext uri="{FF2B5EF4-FFF2-40B4-BE49-F238E27FC236}">
                <a16:creationId xmlns:a16="http://schemas.microsoft.com/office/drawing/2014/main" id="{F928027A-D02C-42DD-A1AA-1557398B2056}"/>
              </a:ext>
            </a:extLst>
          </p:cNvPr>
          <p:cNvSpPr txBox="1">
            <a:spLocks noGrp="1"/>
          </p:cNvSpPr>
          <p:nvPr/>
        </p:nvSpPr>
        <p:spPr>
          <a:xfrm>
            <a:off x="274039" y="588094"/>
            <a:ext cx="8350254" cy="700120"/>
          </a:xfrm>
          <a:prstGeom prst="rect">
            <a:avLst/>
          </a:prstGeom>
          <a:ln w="3175">
            <a:miter lim="400000"/>
          </a:ln>
          <a:extLst>
            <a:ext uri="{C572A759-6A51-4108-AA02-DFA0A04FC94B}">
              <ma14:wrappingTextBoxFlag xmlns="" xmlns:lc="http://schemas.openxmlformats.org/drawingml/2006/lockedCanvas" xmlns:ma14="http://schemas.microsoft.com/office/mac/drawingml/2011/main" val="1"/>
            </a:ext>
          </a:extLst>
        </p:spPr>
        <p:txBody>
          <a:bodyPr lIns="0" tIns="0" rIns="0" bIns="0" anchor="t"/>
          <a:lstStyle>
            <a:lvl1pPr marL="0" marR="0" indent="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a:ea typeface="Avenir Next"/>
                <a:cs typeface="Avenir Next"/>
                <a:sym typeface="Avenir Next"/>
              </a:defRPr>
            </a:lvl1pPr>
            <a:lvl2pPr marL="0" marR="0" indent="228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2pPr>
            <a:lvl3pPr marL="0" marR="0" indent="457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3pPr>
            <a:lvl4pPr marL="0" marR="0" indent="685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4pPr>
            <a:lvl5pPr marL="0" marR="0" indent="9144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5pPr>
            <a:lvl6pPr marL="0" marR="0" indent="11430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6pPr>
            <a:lvl7pPr marL="0" marR="0" indent="1371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7pPr>
            <a:lvl8pPr marL="0" marR="0" indent="1600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8pPr>
            <a:lvl9pPr marL="0" marR="0" indent="1828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9pPr>
          </a:lstStyle>
          <a:p>
            <a:r>
              <a:rPr lang="en-US" b="1" spc="0" dirty="0">
                <a:latin typeface="Open Sans" panose="020B0606030504020204" pitchFamily="34" charset="0"/>
                <a:ea typeface="Open Sans" panose="020B0606030504020204" pitchFamily="34" charset="0"/>
                <a:cs typeface="Open Sans" panose="020B0606030504020204" pitchFamily="34" charset="0"/>
              </a:rPr>
              <a:t>Internal &amp; </a:t>
            </a:r>
          </a:p>
          <a:p>
            <a:r>
              <a:rPr lang="en-US" b="1" spc="0" dirty="0">
                <a:latin typeface="Open Sans" panose="020B0606030504020204" pitchFamily="34" charset="0"/>
                <a:ea typeface="Open Sans" panose="020B0606030504020204" pitchFamily="34" charset="0"/>
                <a:cs typeface="Open Sans" panose="020B0606030504020204" pitchFamily="34" charset="0"/>
              </a:rPr>
              <a:t>External Memory Aids</a:t>
            </a:r>
          </a:p>
        </p:txBody>
      </p:sp>
      <p:grpSp>
        <p:nvGrpSpPr>
          <p:cNvPr id="7" name="Google Shape;109;p14"/>
          <p:cNvGrpSpPr/>
          <p:nvPr/>
        </p:nvGrpSpPr>
        <p:grpSpPr>
          <a:xfrm>
            <a:off x="9888751" y="6326145"/>
            <a:ext cx="1681553" cy="307043"/>
            <a:chOff x="5200907" y="9436905"/>
            <a:chExt cx="2072078" cy="378351"/>
          </a:xfrm>
        </p:grpSpPr>
        <p:pic>
          <p:nvPicPr>
            <p:cNvPr id="9" name="Google Shape;110;p14"/>
            <p:cNvPicPr preferRelativeResize="0"/>
            <p:nvPr/>
          </p:nvPicPr>
          <p:blipFill rotWithShape="1">
            <a:blip r:embed="rId4">
              <a:alphaModFix/>
            </a:blip>
            <a:srcRect/>
            <a:stretch/>
          </p:blipFill>
          <p:spPr>
            <a:xfrm>
              <a:off x="5918886" y="9436905"/>
              <a:ext cx="1354099" cy="378351"/>
            </a:xfrm>
            <a:prstGeom prst="rect">
              <a:avLst/>
            </a:prstGeom>
            <a:noFill/>
            <a:ln>
              <a:noFill/>
            </a:ln>
          </p:spPr>
        </p:pic>
        <p:pic>
          <p:nvPicPr>
            <p:cNvPr id="11" name="Google Shape;111;p14"/>
            <p:cNvPicPr preferRelativeResize="0"/>
            <p:nvPr/>
          </p:nvPicPr>
          <p:blipFill rotWithShape="1">
            <a:blip r:embed="rId5">
              <a:alphaModFix/>
            </a:blip>
            <a:srcRect/>
            <a:stretch/>
          </p:blipFill>
          <p:spPr>
            <a:xfrm>
              <a:off x="5200907" y="9574594"/>
              <a:ext cx="781050" cy="152400"/>
            </a:xfrm>
            <a:prstGeom prst="rect">
              <a:avLst/>
            </a:prstGeom>
            <a:noFill/>
            <a:ln>
              <a:noFill/>
            </a:ln>
          </p:spPr>
        </p:pic>
      </p:grpSp>
      <p:pic>
        <p:nvPicPr>
          <p:cNvPr id="13" name="Picture 3"/>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93308" y="6003510"/>
            <a:ext cx="647695" cy="611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424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Kelly\AppData\Local\Microsoft\Windows\Temporary Internet Files\Content.IE5\9OACFHJA\MP900442495[1].jpg">
            <a:extLst>
              <a:ext uri="{FF2B5EF4-FFF2-40B4-BE49-F238E27FC236}">
                <a16:creationId xmlns:a16="http://schemas.microsoft.com/office/drawing/2014/main" id="{5CC9F15F-FF6A-614C-B39A-E94331B44F3F}"/>
              </a:ext>
            </a:extLst>
          </p:cNvPr>
          <p:cNvPicPr>
            <a:picLocks noChangeAspect="1" noChangeArrowheads="1"/>
          </p:cNvPicPr>
          <p:nvPr/>
        </p:nvPicPr>
        <p:blipFill>
          <a:blip r:embed="rId3" cstate="print">
            <a:duotone>
              <a:schemeClr val="accent5">
                <a:shade val="45000"/>
                <a:satMod val="135000"/>
              </a:schemeClr>
              <a:prstClr val="white"/>
            </a:duotone>
          </a:blip>
          <a:srcRect/>
          <a:stretch>
            <a:fillRect/>
          </a:stretch>
        </p:blipFill>
        <p:spPr bwMode="auto">
          <a:xfrm>
            <a:off x="5042413" y="1755846"/>
            <a:ext cx="6639399" cy="4413249"/>
          </a:xfrm>
          <a:prstGeom prst="rect">
            <a:avLst/>
          </a:prstGeom>
          <a:ln>
            <a:noFill/>
          </a:ln>
          <a:effectLst>
            <a:softEdge rad="112500"/>
          </a:effectLst>
        </p:spPr>
      </p:pic>
      <p:sp>
        <p:nvSpPr>
          <p:cNvPr id="10" name="Nibh Dolor Euismod">
            <a:extLst>
              <a:ext uri="{FF2B5EF4-FFF2-40B4-BE49-F238E27FC236}">
                <a16:creationId xmlns:a16="http://schemas.microsoft.com/office/drawing/2014/main" id="{F928027A-D02C-42DD-A1AA-1557398B2056}"/>
              </a:ext>
            </a:extLst>
          </p:cNvPr>
          <p:cNvSpPr txBox="1">
            <a:spLocks noGrp="1"/>
          </p:cNvSpPr>
          <p:nvPr/>
        </p:nvSpPr>
        <p:spPr>
          <a:xfrm>
            <a:off x="274039" y="588094"/>
            <a:ext cx="8350254" cy="700120"/>
          </a:xfrm>
          <a:prstGeom prst="rect">
            <a:avLst/>
          </a:prstGeom>
          <a:ln w="3175">
            <a:miter lim="400000"/>
          </a:ln>
          <a:extLst>
            <a:ext uri="{C572A759-6A51-4108-AA02-DFA0A04FC94B}">
              <ma14:wrappingTextBoxFlag xmlns:ma14="http://schemas.microsoft.com/office/mac/drawingml/2011/main" xmlns:lc="http://schemas.openxmlformats.org/drawingml/2006/lockedCanvas" xmlns="" val="1"/>
            </a:ext>
          </a:extLst>
        </p:spPr>
        <p:txBody>
          <a:bodyPr lIns="0" tIns="0" rIns="0" bIns="0" anchor="t"/>
          <a:lstStyle>
            <a:lvl1pPr marL="0" marR="0" indent="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a:ea typeface="Avenir Next"/>
                <a:cs typeface="Avenir Next"/>
                <a:sym typeface="Avenir Next"/>
              </a:defRPr>
            </a:lvl1pPr>
            <a:lvl2pPr marL="0" marR="0" indent="228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2pPr>
            <a:lvl3pPr marL="0" marR="0" indent="457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3pPr>
            <a:lvl4pPr marL="0" marR="0" indent="685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4pPr>
            <a:lvl5pPr marL="0" marR="0" indent="9144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5pPr>
            <a:lvl6pPr marL="0" marR="0" indent="11430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6pPr>
            <a:lvl7pPr marL="0" marR="0" indent="1371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7pPr>
            <a:lvl8pPr marL="0" marR="0" indent="1600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8pPr>
            <a:lvl9pPr marL="0" marR="0" indent="1828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9pPr>
          </a:lstStyle>
          <a:p>
            <a:r>
              <a:rPr lang="en-US" b="1" spc="0" dirty="0">
                <a:latin typeface="Open Sans" panose="020B0606030504020204" pitchFamily="34" charset="0"/>
                <a:ea typeface="Open Sans" panose="020B0606030504020204" pitchFamily="34" charset="0"/>
                <a:cs typeface="Open Sans" panose="020B0606030504020204" pitchFamily="34" charset="0"/>
              </a:rPr>
              <a:t>Internal Aids: </a:t>
            </a:r>
          </a:p>
          <a:p>
            <a:r>
              <a:rPr lang="en-US" b="1" spc="0" dirty="0">
                <a:latin typeface="Open Sans" panose="020B0606030504020204" pitchFamily="34" charset="0"/>
                <a:ea typeface="Open Sans" panose="020B0606030504020204" pitchFamily="34" charset="0"/>
                <a:cs typeface="Open Sans" panose="020B0606030504020204" pitchFamily="34" charset="0"/>
              </a:rPr>
              <a:t>Alphabetic Cueing</a:t>
            </a:r>
          </a:p>
        </p:txBody>
      </p:sp>
      <p:grpSp>
        <p:nvGrpSpPr>
          <p:cNvPr id="7" name="Google Shape;109;p14"/>
          <p:cNvGrpSpPr/>
          <p:nvPr/>
        </p:nvGrpSpPr>
        <p:grpSpPr>
          <a:xfrm>
            <a:off x="9888751" y="6326145"/>
            <a:ext cx="1681553" cy="307043"/>
            <a:chOff x="5200907" y="9436905"/>
            <a:chExt cx="2072078" cy="378351"/>
          </a:xfrm>
        </p:grpSpPr>
        <p:pic>
          <p:nvPicPr>
            <p:cNvPr id="9" name="Google Shape;110;p14"/>
            <p:cNvPicPr preferRelativeResize="0"/>
            <p:nvPr/>
          </p:nvPicPr>
          <p:blipFill rotWithShape="1">
            <a:blip r:embed="rId4">
              <a:alphaModFix/>
            </a:blip>
            <a:srcRect/>
            <a:stretch/>
          </p:blipFill>
          <p:spPr>
            <a:xfrm>
              <a:off x="5918886" y="9436905"/>
              <a:ext cx="1354099" cy="378351"/>
            </a:xfrm>
            <a:prstGeom prst="rect">
              <a:avLst/>
            </a:prstGeom>
            <a:noFill/>
            <a:ln>
              <a:noFill/>
            </a:ln>
          </p:spPr>
        </p:pic>
        <p:pic>
          <p:nvPicPr>
            <p:cNvPr id="11" name="Google Shape;111;p14"/>
            <p:cNvPicPr preferRelativeResize="0"/>
            <p:nvPr/>
          </p:nvPicPr>
          <p:blipFill rotWithShape="1">
            <a:blip r:embed="rId5">
              <a:alphaModFix/>
            </a:blip>
            <a:srcRect/>
            <a:stretch/>
          </p:blipFill>
          <p:spPr>
            <a:xfrm>
              <a:off x="5200907" y="9574594"/>
              <a:ext cx="781050" cy="152400"/>
            </a:xfrm>
            <a:prstGeom prst="rect">
              <a:avLst/>
            </a:prstGeom>
            <a:noFill/>
            <a:ln>
              <a:noFill/>
            </a:ln>
          </p:spPr>
        </p:pic>
      </p:grpSp>
      <p:pic>
        <p:nvPicPr>
          <p:cNvPr id="13" name="Picture 3"/>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93308" y="6003510"/>
            <a:ext cx="647695" cy="6119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08DD031-DBE4-F44D-836D-37C4681B7F26}"/>
              </a:ext>
            </a:extLst>
          </p:cNvPr>
          <p:cNvSpPr/>
          <p:nvPr/>
        </p:nvSpPr>
        <p:spPr>
          <a:xfrm>
            <a:off x="172278" y="2392811"/>
            <a:ext cx="6096000" cy="1569660"/>
          </a:xfrm>
          <a:prstGeom prst="rect">
            <a:avLst/>
          </a:prstGeom>
        </p:spPr>
        <p:txBody>
          <a:bodyPr>
            <a:spAutoFit/>
          </a:bodyPr>
          <a:lstStyle/>
          <a:p>
            <a:pPr marL="342900" indent="-342900">
              <a:buFont typeface="Arial" panose="020B0604020202020204" pitchFamily="34" charset="0"/>
              <a:buChar char="•"/>
            </a:pPr>
            <a:r>
              <a:rPr lang="en-US" sz="2400" dirty="0">
                <a:solidFill>
                  <a:schemeClr val="tx2"/>
                </a:solidFill>
                <a:latin typeface="Arial" panose="020B0604020202020204" pitchFamily="34" charset="0"/>
                <a:cs typeface="Arial" panose="020B0604020202020204" pitchFamily="34" charset="0"/>
              </a:rPr>
              <a:t>Using alphabetic letters to trigger information</a:t>
            </a:r>
          </a:p>
          <a:p>
            <a:pPr marL="342900" indent="-342900">
              <a:buFont typeface="Arial" panose="020B0604020202020204" pitchFamily="34" charset="0"/>
              <a:buChar char="•"/>
            </a:pPr>
            <a:endParaRPr lang="en-US" sz="2400" dirty="0">
              <a:solidFill>
                <a:schemeClr val="tx2"/>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tx2"/>
                </a:solidFill>
                <a:latin typeface="Arial" panose="020B0604020202020204" pitchFamily="34" charset="0"/>
                <a:cs typeface="Arial" panose="020B0604020202020204" pitchFamily="34" charset="0"/>
              </a:rPr>
              <a:t>Useful for organizing information </a:t>
            </a:r>
          </a:p>
        </p:txBody>
      </p:sp>
    </p:spTree>
    <p:extLst>
      <p:ext uri="{BB962C8B-B14F-4D97-AF65-F5344CB8AC3E}">
        <p14:creationId xmlns:p14="http://schemas.microsoft.com/office/powerpoint/2010/main" val="1952104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a:extLst>
              <a:ext uri="{FF2B5EF4-FFF2-40B4-BE49-F238E27FC236}">
                <a16:creationId xmlns:a16="http://schemas.microsoft.com/office/drawing/2014/main" id="{226D7DDF-CB98-B142-AEDE-231F374B697A}"/>
              </a:ext>
            </a:extLst>
          </p:cNvPr>
          <p:cNvPicPr>
            <a:picLocks noGrp="1" noChangeAspect="1"/>
          </p:cNvPicPr>
          <p:nvPr>
            <p:ph type="pic" idx="1"/>
          </p:nvPr>
        </p:nvPicPr>
        <p:blipFill>
          <a:blip r:embed="rId3"/>
          <a:srcRect l="18204" r="18204"/>
          <a:stretch>
            <a:fillRect/>
          </a:stretch>
        </p:blipFill>
        <p:spPr>
          <a:xfrm>
            <a:off x="6096000" y="3175"/>
            <a:ext cx="6091238" cy="6854825"/>
          </a:xfrm>
          <a:solidFill>
            <a:schemeClr val="bg2"/>
          </a:solidFill>
        </p:spPr>
      </p:pic>
      <p:sp>
        <p:nvSpPr>
          <p:cNvPr id="8" name="Nibh Dolor Euismod">
            <a:extLst>
              <a:ext uri="{FF2B5EF4-FFF2-40B4-BE49-F238E27FC236}">
                <a16:creationId xmlns:a16="http://schemas.microsoft.com/office/drawing/2014/main" id="{60D77A5B-0E27-4C74-96EE-091EBF904A09}"/>
              </a:ext>
            </a:extLst>
          </p:cNvPr>
          <p:cNvSpPr txBox="1">
            <a:spLocks noGrp="1"/>
          </p:cNvSpPr>
          <p:nvPr/>
        </p:nvSpPr>
        <p:spPr>
          <a:xfrm>
            <a:off x="162940" y="611397"/>
            <a:ext cx="8350254" cy="700120"/>
          </a:xfrm>
          <a:prstGeom prst="rect">
            <a:avLst/>
          </a:prstGeom>
          <a:ln w="3175">
            <a:miter lim="400000"/>
          </a:ln>
          <a:extLst>
            <a:ext uri="{C572A759-6A51-4108-AA02-DFA0A04FC94B}">
              <ma14:wrappingTextBoxFlag xmlns:ma14="http://schemas.microsoft.com/office/mac/drawingml/2011/main" xmlns:lc="http://schemas.openxmlformats.org/drawingml/2006/lockedCanvas" xmlns="" val="1"/>
            </a:ext>
          </a:extLst>
        </p:spPr>
        <p:txBody>
          <a:bodyPr lIns="0" tIns="0" rIns="0" bIns="0" anchor="ctr"/>
          <a:lstStyle>
            <a:lvl1pPr marL="0" marR="0" indent="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a:ea typeface="Avenir Next"/>
                <a:cs typeface="Avenir Next"/>
                <a:sym typeface="Avenir Next"/>
              </a:defRPr>
            </a:lvl1pPr>
            <a:lvl2pPr marL="0" marR="0" indent="228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2pPr>
            <a:lvl3pPr marL="0" marR="0" indent="457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3pPr>
            <a:lvl4pPr marL="0" marR="0" indent="685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4pPr>
            <a:lvl5pPr marL="0" marR="0" indent="9144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5pPr>
            <a:lvl6pPr marL="0" marR="0" indent="11430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6pPr>
            <a:lvl7pPr marL="0" marR="0" indent="1371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7pPr>
            <a:lvl8pPr marL="0" marR="0" indent="1600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8pPr>
            <a:lvl9pPr marL="0" marR="0" indent="1828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9pPr>
          </a:lstStyle>
          <a:p>
            <a:pPr marL="0" marR="0" lvl="0" indent="0" algn="l" defTabSz="584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53585F"/>
                </a:solidFill>
                <a:effectLst/>
                <a:uLnTx/>
                <a:uFillTx/>
                <a:latin typeface="Open Sans"/>
                <a:sym typeface="Avenir Next"/>
              </a:rPr>
              <a:t>Brain Boosters!</a:t>
            </a:r>
          </a:p>
        </p:txBody>
      </p:sp>
      <p:sp>
        <p:nvSpPr>
          <p:cNvPr id="10" name="Google Shape;255;p10">
            <a:extLst>
              <a:ext uri="{FF2B5EF4-FFF2-40B4-BE49-F238E27FC236}">
                <a16:creationId xmlns:a16="http://schemas.microsoft.com/office/drawing/2014/main" id="{3627D508-1E2B-4FDC-891F-B2AC06EDF649}"/>
              </a:ext>
            </a:extLst>
          </p:cNvPr>
          <p:cNvSpPr txBox="1"/>
          <p:nvPr/>
        </p:nvSpPr>
        <p:spPr>
          <a:xfrm>
            <a:off x="162940" y="1693265"/>
            <a:ext cx="6172200" cy="1384954"/>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1200" cap="none" spc="0" normalizeH="0" baseline="0" noProof="0" dirty="0">
                <a:ln>
                  <a:noFill/>
                </a:ln>
                <a:solidFill>
                  <a:srgbClr val="0AB7C8"/>
                </a:solidFill>
                <a:effectLst/>
                <a:uLnTx/>
                <a:uFillTx/>
                <a:latin typeface="Open Sans"/>
                <a:ea typeface="Open Sans"/>
                <a:cs typeface="Open Sans"/>
                <a:sym typeface="Arial"/>
              </a:rPr>
              <a:t>Animal Activity: Alphabetic Cueing</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2800" b="1" i="0" u="none" strike="noStrike" kern="1200" cap="none" spc="0" normalizeH="0" baseline="0" noProof="0" dirty="0">
              <a:ln>
                <a:noFill/>
              </a:ln>
              <a:solidFill>
                <a:srgbClr val="0AB7C8"/>
              </a:solidFill>
              <a:effectLst/>
              <a:uLnTx/>
              <a:uFillTx/>
              <a:latin typeface="Open Sans"/>
              <a:ea typeface="Open Sans"/>
              <a:cs typeface="Open San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1200" cap="none" spc="0" normalizeH="0" baseline="0" noProof="0" dirty="0">
                <a:ln>
                  <a:noFill/>
                </a:ln>
                <a:solidFill>
                  <a:srgbClr val="7030A0"/>
                </a:solidFill>
                <a:effectLst/>
                <a:uLnTx/>
                <a:uFillTx/>
                <a:latin typeface="Calibri" panose="020F0502020204030204"/>
                <a:ea typeface="Open Sans"/>
                <a:cs typeface="Open Sans"/>
                <a:sym typeface="Arial"/>
              </a:rPr>
              <a:t>	</a:t>
            </a:r>
            <a:endParaRPr kumimoji="0" lang="en-US" sz="2800" b="1" i="0" u="none" strike="noStrike" kern="1200" cap="none" spc="0" normalizeH="0" baseline="0" noProof="0" dirty="0">
              <a:ln>
                <a:noFill/>
              </a:ln>
              <a:solidFill>
                <a:srgbClr val="0AB7C8"/>
              </a:solidFill>
              <a:effectLst/>
              <a:uLnTx/>
              <a:uFillTx/>
              <a:latin typeface="Open Sans"/>
              <a:ea typeface="Open Sans"/>
              <a:cs typeface="Open Sans"/>
              <a:sym typeface="Arial"/>
            </a:endParaRPr>
          </a:p>
        </p:txBody>
      </p:sp>
      <p:grpSp>
        <p:nvGrpSpPr>
          <p:cNvPr id="7" name="Google Shape;109;p14"/>
          <p:cNvGrpSpPr/>
          <p:nvPr/>
        </p:nvGrpSpPr>
        <p:grpSpPr>
          <a:xfrm>
            <a:off x="9888751" y="6326145"/>
            <a:ext cx="1681553" cy="307043"/>
            <a:chOff x="5200907" y="9436905"/>
            <a:chExt cx="2072078" cy="378351"/>
          </a:xfrm>
        </p:grpSpPr>
        <p:pic>
          <p:nvPicPr>
            <p:cNvPr id="9" name="Google Shape;110;p14"/>
            <p:cNvPicPr preferRelativeResize="0"/>
            <p:nvPr/>
          </p:nvPicPr>
          <p:blipFill rotWithShape="1">
            <a:blip r:embed="rId4">
              <a:alphaModFix/>
            </a:blip>
            <a:srcRect/>
            <a:stretch/>
          </p:blipFill>
          <p:spPr>
            <a:xfrm>
              <a:off x="5918886" y="9436905"/>
              <a:ext cx="1354099" cy="378351"/>
            </a:xfrm>
            <a:prstGeom prst="rect">
              <a:avLst/>
            </a:prstGeom>
            <a:noFill/>
            <a:ln>
              <a:noFill/>
            </a:ln>
          </p:spPr>
        </p:pic>
        <p:pic>
          <p:nvPicPr>
            <p:cNvPr id="11" name="Google Shape;111;p14"/>
            <p:cNvPicPr preferRelativeResize="0"/>
            <p:nvPr/>
          </p:nvPicPr>
          <p:blipFill rotWithShape="1">
            <a:blip r:embed="rId5">
              <a:alphaModFix/>
            </a:blip>
            <a:srcRect/>
            <a:stretch/>
          </p:blipFill>
          <p:spPr>
            <a:xfrm>
              <a:off x="5200907" y="9574594"/>
              <a:ext cx="781050" cy="152400"/>
            </a:xfrm>
            <a:prstGeom prst="rect">
              <a:avLst/>
            </a:prstGeom>
            <a:noFill/>
            <a:ln>
              <a:noFill/>
            </a:ln>
          </p:spPr>
        </p:pic>
      </p:grpSp>
      <p:pic>
        <p:nvPicPr>
          <p:cNvPr id="12" name="Picture 3"/>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93308" y="6003510"/>
            <a:ext cx="647695" cy="6119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Placeholder 1">
            <a:extLst>
              <a:ext uri="{FF2B5EF4-FFF2-40B4-BE49-F238E27FC236}">
                <a16:creationId xmlns:a16="http://schemas.microsoft.com/office/drawing/2014/main" id="{688B457A-4877-594F-BDD3-83F7AB272A06}"/>
              </a:ext>
            </a:extLst>
          </p:cNvPr>
          <p:cNvPicPr>
            <a:picLocks noChangeAspect="1"/>
          </p:cNvPicPr>
          <p:nvPr/>
        </p:nvPicPr>
        <p:blipFill>
          <a:blip r:embed="rId3"/>
          <a:srcRect l="18204" r="18204"/>
          <a:stretch>
            <a:fillRect/>
          </a:stretch>
        </p:blipFill>
        <p:spPr>
          <a:xfrm>
            <a:off x="6438900" y="3175"/>
            <a:ext cx="5753100" cy="6854825"/>
          </a:xfrm>
          <a:prstGeom prst="rect">
            <a:avLst/>
          </a:prstGeom>
          <a:solidFill>
            <a:schemeClr val="bg2"/>
          </a:solidFill>
        </p:spPr>
      </p:pic>
    </p:spTree>
    <p:extLst>
      <p:ext uri="{BB962C8B-B14F-4D97-AF65-F5344CB8AC3E}">
        <p14:creationId xmlns:p14="http://schemas.microsoft.com/office/powerpoint/2010/main" val="945672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ibh Dolor Euismod">
            <a:extLst>
              <a:ext uri="{FF2B5EF4-FFF2-40B4-BE49-F238E27FC236}">
                <a16:creationId xmlns:a16="http://schemas.microsoft.com/office/drawing/2014/main" id="{F928027A-D02C-42DD-A1AA-1557398B2056}"/>
              </a:ext>
            </a:extLst>
          </p:cNvPr>
          <p:cNvSpPr txBox="1">
            <a:spLocks noGrp="1"/>
          </p:cNvSpPr>
          <p:nvPr/>
        </p:nvSpPr>
        <p:spPr>
          <a:xfrm>
            <a:off x="274039" y="588094"/>
            <a:ext cx="8350254" cy="700120"/>
          </a:xfrm>
          <a:prstGeom prst="rect">
            <a:avLst/>
          </a:prstGeom>
          <a:ln w="3175">
            <a:miter lim="400000"/>
          </a:ln>
          <a:extLst>
            <a:ext uri="{C572A759-6A51-4108-AA02-DFA0A04FC94B}">
              <ma14:wrappingTextBoxFlag xmlns="" xmlns:lc="http://schemas.openxmlformats.org/drawingml/2006/lockedCanvas" xmlns:ma14="http://schemas.microsoft.com/office/mac/drawingml/2011/main" val="1"/>
            </a:ext>
          </a:extLst>
        </p:spPr>
        <p:txBody>
          <a:bodyPr lIns="0" tIns="0" rIns="0" bIns="0" anchor="t"/>
          <a:lstStyle>
            <a:lvl1pPr marL="0" marR="0" indent="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a:ea typeface="Avenir Next"/>
                <a:cs typeface="Avenir Next"/>
                <a:sym typeface="Avenir Next"/>
              </a:defRPr>
            </a:lvl1pPr>
            <a:lvl2pPr marL="0" marR="0" indent="228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2pPr>
            <a:lvl3pPr marL="0" marR="0" indent="457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3pPr>
            <a:lvl4pPr marL="0" marR="0" indent="685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4pPr>
            <a:lvl5pPr marL="0" marR="0" indent="9144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5pPr>
            <a:lvl6pPr marL="0" marR="0" indent="11430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6pPr>
            <a:lvl7pPr marL="0" marR="0" indent="13716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7pPr>
            <a:lvl8pPr marL="0" marR="0" indent="16002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8pPr>
            <a:lvl9pPr marL="0" marR="0" indent="1828800" algn="l" defTabSz="584200" rtl="0" latinLnBrk="0">
              <a:lnSpc>
                <a:spcPct val="100000"/>
              </a:lnSpc>
              <a:spcBef>
                <a:spcPts val="0"/>
              </a:spcBef>
              <a:spcAft>
                <a:spcPts val="0"/>
              </a:spcAft>
              <a:buClrTx/>
              <a:buSzTx/>
              <a:buFontTx/>
              <a:buNone/>
              <a:tabLst/>
              <a:defRPr sz="4800" b="0" i="0" u="none" strike="noStrike" cap="none" spc="479" baseline="0">
                <a:ln>
                  <a:noFill/>
                </a:ln>
                <a:solidFill>
                  <a:srgbClr val="53585F"/>
                </a:solidFill>
                <a:uFillTx/>
                <a:latin typeface="Avenir Next Ultra Light"/>
                <a:ea typeface="Avenir Next Ultra Light"/>
                <a:cs typeface="Avenir Next Ultra Light"/>
                <a:sym typeface="Avenir Next Ultra Light"/>
              </a:defRPr>
            </a:lvl9pPr>
          </a:lstStyle>
          <a:p>
            <a:r>
              <a:rPr lang="en-US" b="1" spc="0" dirty="0">
                <a:latin typeface="Open Sans" panose="020B0606030504020204" pitchFamily="34" charset="0"/>
                <a:ea typeface="Open Sans" panose="020B0606030504020204" pitchFamily="34" charset="0"/>
                <a:cs typeface="Open Sans" panose="020B0606030504020204" pitchFamily="34" charset="0"/>
              </a:rPr>
              <a:t>Internal Aids: Mnemonics</a:t>
            </a:r>
          </a:p>
        </p:txBody>
      </p:sp>
      <p:grpSp>
        <p:nvGrpSpPr>
          <p:cNvPr id="7" name="Google Shape;109;p14"/>
          <p:cNvGrpSpPr/>
          <p:nvPr/>
        </p:nvGrpSpPr>
        <p:grpSpPr>
          <a:xfrm>
            <a:off x="9888751" y="6326145"/>
            <a:ext cx="1681553" cy="307043"/>
            <a:chOff x="5200907" y="9436905"/>
            <a:chExt cx="2072078" cy="378351"/>
          </a:xfrm>
        </p:grpSpPr>
        <p:pic>
          <p:nvPicPr>
            <p:cNvPr id="9" name="Google Shape;110;p14"/>
            <p:cNvPicPr preferRelativeResize="0"/>
            <p:nvPr/>
          </p:nvPicPr>
          <p:blipFill rotWithShape="1">
            <a:blip r:embed="rId3">
              <a:alphaModFix/>
            </a:blip>
            <a:srcRect/>
            <a:stretch/>
          </p:blipFill>
          <p:spPr>
            <a:xfrm>
              <a:off x="5918886" y="9436905"/>
              <a:ext cx="1354099" cy="378351"/>
            </a:xfrm>
            <a:prstGeom prst="rect">
              <a:avLst/>
            </a:prstGeom>
            <a:noFill/>
            <a:ln>
              <a:noFill/>
            </a:ln>
          </p:spPr>
        </p:pic>
        <p:pic>
          <p:nvPicPr>
            <p:cNvPr id="11" name="Google Shape;111;p14"/>
            <p:cNvPicPr preferRelativeResize="0"/>
            <p:nvPr/>
          </p:nvPicPr>
          <p:blipFill rotWithShape="1">
            <a:blip r:embed="rId4">
              <a:alphaModFix/>
            </a:blip>
            <a:srcRect/>
            <a:stretch/>
          </p:blipFill>
          <p:spPr>
            <a:xfrm>
              <a:off x="5200907" y="9574594"/>
              <a:ext cx="781050" cy="152400"/>
            </a:xfrm>
            <a:prstGeom prst="rect">
              <a:avLst/>
            </a:prstGeom>
            <a:noFill/>
            <a:ln>
              <a:noFill/>
            </a:ln>
          </p:spPr>
        </p:pic>
      </p:grpSp>
      <p:pic>
        <p:nvPicPr>
          <p:cNvPr id="13"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93308" y="6003510"/>
            <a:ext cx="647695" cy="6119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08DD031-DBE4-F44D-836D-37C4681B7F26}"/>
              </a:ext>
            </a:extLst>
          </p:cNvPr>
          <p:cNvSpPr/>
          <p:nvPr/>
        </p:nvSpPr>
        <p:spPr>
          <a:xfrm>
            <a:off x="3763617" y="1597679"/>
            <a:ext cx="7530194" cy="4524315"/>
          </a:xfrm>
          <a:prstGeom prst="rect">
            <a:avLst/>
          </a:prstGeom>
        </p:spPr>
        <p:txBody>
          <a:bodyPr wrap="square">
            <a:spAutoFit/>
          </a:bodyPr>
          <a:lstStyle/>
          <a:p>
            <a:pPr marL="342900" indent="-342900" algn="ctr">
              <a:buFont typeface="Arial" panose="020B0604020202020204" pitchFamily="34" charset="0"/>
              <a:buChar char="•"/>
              <a:defRPr/>
            </a:pPr>
            <a:r>
              <a:rPr lang="en-US" sz="2400" dirty="0">
                <a:solidFill>
                  <a:schemeClr val="accent1">
                    <a:lumMod val="25000"/>
                  </a:schemeClr>
                </a:solidFill>
                <a:latin typeface="Arial" panose="020B0604020202020204" pitchFamily="34" charset="0"/>
                <a:cs typeface="Arial" panose="020B0604020202020204" pitchFamily="34" charset="0"/>
              </a:rPr>
              <a:t>Example: order of planets</a:t>
            </a:r>
          </a:p>
          <a:p>
            <a:pPr algn="ctr">
              <a:defRPr/>
            </a:pPr>
            <a:r>
              <a:rPr lang="en-US" sz="2400" i="1" dirty="0">
                <a:solidFill>
                  <a:schemeClr val="accent1">
                    <a:lumMod val="25000"/>
                  </a:schemeClr>
                </a:solidFill>
                <a:latin typeface="Arial" panose="020B0604020202020204" pitchFamily="34" charset="0"/>
                <a:cs typeface="Arial" panose="020B0604020202020204" pitchFamily="34" charset="0"/>
              </a:rPr>
              <a:t>“</a:t>
            </a:r>
            <a:r>
              <a:rPr lang="en-US" sz="2400" b="1" i="1" dirty="0">
                <a:solidFill>
                  <a:schemeClr val="accent1">
                    <a:lumMod val="25000"/>
                  </a:schemeClr>
                </a:solidFill>
                <a:latin typeface="Arial" panose="020B0604020202020204" pitchFamily="34" charset="0"/>
                <a:cs typeface="Arial" panose="020B0604020202020204" pitchFamily="34" charset="0"/>
              </a:rPr>
              <a:t>M</a:t>
            </a:r>
            <a:r>
              <a:rPr lang="en-US" sz="2400" i="1" dirty="0">
                <a:solidFill>
                  <a:schemeClr val="accent1">
                    <a:lumMod val="25000"/>
                  </a:schemeClr>
                </a:solidFill>
                <a:latin typeface="Arial" panose="020B0604020202020204" pitchFamily="34" charset="0"/>
                <a:cs typeface="Arial" panose="020B0604020202020204" pitchFamily="34" charset="0"/>
              </a:rPr>
              <a:t>y </a:t>
            </a:r>
            <a:r>
              <a:rPr lang="en-US" sz="2400" b="1" i="1" dirty="0">
                <a:solidFill>
                  <a:schemeClr val="accent1">
                    <a:lumMod val="25000"/>
                  </a:schemeClr>
                </a:solidFill>
                <a:latin typeface="Arial" panose="020B0604020202020204" pitchFamily="34" charset="0"/>
                <a:cs typeface="Arial" panose="020B0604020202020204" pitchFamily="34" charset="0"/>
              </a:rPr>
              <a:t>V</a:t>
            </a:r>
            <a:r>
              <a:rPr lang="en-US" sz="2400" i="1" dirty="0">
                <a:solidFill>
                  <a:schemeClr val="accent1">
                    <a:lumMod val="25000"/>
                  </a:schemeClr>
                </a:solidFill>
                <a:latin typeface="Arial" panose="020B0604020202020204" pitchFamily="34" charset="0"/>
                <a:cs typeface="Arial" panose="020B0604020202020204" pitchFamily="34" charset="0"/>
              </a:rPr>
              <a:t>ery </a:t>
            </a:r>
            <a:r>
              <a:rPr lang="en-US" sz="2400" b="1" i="1" dirty="0">
                <a:solidFill>
                  <a:schemeClr val="accent1">
                    <a:lumMod val="25000"/>
                  </a:schemeClr>
                </a:solidFill>
                <a:latin typeface="Arial" panose="020B0604020202020204" pitchFamily="34" charset="0"/>
                <a:cs typeface="Arial" panose="020B0604020202020204" pitchFamily="34" charset="0"/>
              </a:rPr>
              <a:t>E</a:t>
            </a:r>
            <a:r>
              <a:rPr lang="en-US" sz="2400" i="1" dirty="0">
                <a:solidFill>
                  <a:schemeClr val="accent1">
                    <a:lumMod val="25000"/>
                  </a:schemeClr>
                </a:solidFill>
                <a:latin typeface="Arial" panose="020B0604020202020204" pitchFamily="34" charset="0"/>
                <a:cs typeface="Arial" panose="020B0604020202020204" pitchFamily="34" charset="0"/>
              </a:rPr>
              <a:t>ager </a:t>
            </a:r>
            <a:r>
              <a:rPr lang="en-US" sz="2400" b="1" i="1" dirty="0">
                <a:solidFill>
                  <a:schemeClr val="accent1">
                    <a:lumMod val="25000"/>
                  </a:schemeClr>
                </a:solidFill>
                <a:latin typeface="Arial" panose="020B0604020202020204" pitchFamily="34" charset="0"/>
                <a:cs typeface="Arial" panose="020B0604020202020204" pitchFamily="34" charset="0"/>
              </a:rPr>
              <a:t>M</a:t>
            </a:r>
            <a:r>
              <a:rPr lang="en-US" sz="2400" i="1" dirty="0">
                <a:solidFill>
                  <a:schemeClr val="accent1">
                    <a:lumMod val="25000"/>
                  </a:schemeClr>
                </a:solidFill>
                <a:latin typeface="Arial" panose="020B0604020202020204" pitchFamily="34" charset="0"/>
                <a:cs typeface="Arial" panose="020B0604020202020204" pitchFamily="34" charset="0"/>
              </a:rPr>
              <a:t>other </a:t>
            </a:r>
            <a:r>
              <a:rPr lang="en-US" sz="2400" b="1" i="1" dirty="0">
                <a:solidFill>
                  <a:schemeClr val="accent1">
                    <a:lumMod val="25000"/>
                  </a:schemeClr>
                </a:solidFill>
                <a:latin typeface="Arial" panose="020B0604020202020204" pitchFamily="34" charset="0"/>
                <a:cs typeface="Arial" panose="020B0604020202020204" pitchFamily="34" charset="0"/>
              </a:rPr>
              <a:t>J</a:t>
            </a:r>
            <a:r>
              <a:rPr lang="en-US" sz="2400" i="1" dirty="0">
                <a:solidFill>
                  <a:schemeClr val="accent1">
                    <a:lumMod val="25000"/>
                  </a:schemeClr>
                </a:solidFill>
                <a:latin typeface="Arial" panose="020B0604020202020204" pitchFamily="34" charset="0"/>
                <a:cs typeface="Arial" panose="020B0604020202020204" pitchFamily="34" charset="0"/>
              </a:rPr>
              <a:t>ust </a:t>
            </a:r>
          </a:p>
          <a:p>
            <a:pPr algn="ctr">
              <a:defRPr/>
            </a:pPr>
            <a:r>
              <a:rPr lang="en-US" sz="2400" b="1" i="1" dirty="0">
                <a:solidFill>
                  <a:schemeClr val="accent1">
                    <a:lumMod val="25000"/>
                  </a:schemeClr>
                </a:solidFill>
                <a:latin typeface="Arial" panose="020B0604020202020204" pitchFamily="34" charset="0"/>
                <a:cs typeface="Arial" panose="020B0604020202020204" pitchFamily="34" charset="0"/>
              </a:rPr>
              <a:t>S</a:t>
            </a:r>
            <a:r>
              <a:rPr lang="en-US" sz="2400" i="1" dirty="0">
                <a:solidFill>
                  <a:schemeClr val="accent1">
                    <a:lumMod val="25000"/>
                  </a:schemeClr>
                </a:solidFill>
                <a:latin typeface="Arial" panose="020B0604020202020204" pitchFamily="34" charset="0"/>
                <a:cs typeface="Arial" panose="020B0604020202020204" pitchFamily="34" charset="0"/>
              </a:rPr>
              <a:t>erved </a:t>
            </a:r>
            <a:r>
              <a:rPr lang="en-US" sz="2400" b="1" i="1" dirty="0">
                <a:solidFill>
                  <a:schemeClr val="accent1">
                    <a:lumMod val="25000"/>
                  </a:schemeClr>
                </a:solidFill>
                <a:latin typeface="Arial" panose="020B0604020202020204" pitchFamily="34" charset="0"/>
                <a:cs typeface="Arial" panose="020B0604020202020204" pitchFamily="34" charset="0"/>
              </a:rPr>
              <a:t>U</a:t>
            </a:r>
            <a:r>
              <a:rPr lang="en-US" sz="2400" i="1" dirty="0">
                <a:solidFill>
                  <a:schemeClr val="accent1">
                    <a:lumMod val="25000"/>
                  </a:schemeClr>
                </a:solidFill>
                <a:latin typeface="Arial" panose="020B0604020202020204" pitchFamily="34" charset="0"/>
                <a:cs typeface="Arial" panose="020B0604020202020204" pitchFamily="34" charset="0"/>
              </a:rPr>
              <a:t>s </a:t>
            </a:r>
            <a:r>
              <a:rPr lang="en-US" sz="2400" b="1" i="1" dirty="0">
                <a:solidFill>
                  <a:schemeClr val="accent1">
                    <a:lumMod val="25000"/>
                  </a:schemeClr>
                </a:solidFill>
                <a:latin typeface="Arial" panose="020B0604020202020204" pitchFamily="34" charset="0"/>
                <a:cs typeface="Arial" panose="020B0604020202020204" pitchFamily="34" charset="0"/>
              </a:rPr>
              <a:t>N</a:t>
            </a:r>
            <a:r>
              <a:rPr lang="en-US" sz="2400" i="1" dirty="0">
                <a:solidFill>
                  <a:schemeClr val="accent1">
                    <a:lumMod val="25000"/>
                  </a:schemeClr>
                </a:solidFill>
                <a:latin typeface="Arial" panose="020B0604020202020204" pitchFamily="34" charset="0"/>
                <a:cs typeface="Arial" panose="020B0604020202020204" pitchFamily="34" charset="0"/>
              </a:rPr>
              <a:t>oodles.” </a:t>
            </a:r>
          </a:p>
          <a:p>
            <a:pPr algn="ctr">
              <a:defRPr/>
            </a:pPr>
            <a:endParaRPr lang="en-US" sz="2400" dirty="0">
              <a:solidFill>
                <a:schemeClr val="accent1">
                  <a:lumMod val="25000"/>
                </a:schemeClr>
              </a:solidFill>
              <a:latin typeface="Arial" panose="020B0604020202020204" pitchFamily="34" charset="0"/>
              <a:cs typeface="Arial" panose="020B0604020202020204" pitchFamily="34" charset="0"/>
            </a:endParaRPr>
          </a:p>
          <a:p>
            <a:pPr algn="ctr">
              <a:defRPr/>
            </a:pPr>
            <a:endParaRPr lang="en-US" sz="2400" dirty="0">
              <a:solidFill>
                <a:schemeClr val="accent1">
                  <a:lumMod val="25000"/>
                </a:schemeClr>
              </a:solidFill>
              <a:latin typeface="Arial" panose="020B0604020202020204" pitchFamily="34" charset="0"/>
              <a:cs typeface="Arial" panose="020B0604020202020204" pitchFamily="34" charset="0"/>
            </a:endParaRPr>
          </a:p>
          <a:p>
            <a:pPr algn="ctr">
              <a:defRPr/>
            </a:pPr>
            <a:endParaRPr lang="en-US" sz="2400" dirty="0">
              <a:solidFill>
                <a:schemeClr val="accent1">
                  <a:lumMod val="25000"/>
                </a:schemeClr>
              </a:solidFill>
              <a:latin typeface="Arial" panose="020B0604020202020204" pitchFamily="34" charset="0"/>
              <a:cs typeface="Arial" panose="020B0604020202020204" pitchFamily="34" charset="0"/>
            </a:endParaRPr>
          </a:p>
          <a:p>
            <a:pPr algn="ctr">
              <a:defRPr/>
            </a:pPr>
            <a:endParaRPr lang="en-US" sz="2400" dirty="0">
              <a:solidFill>
                <a:schemeClr val="accent1">
                  <a:lumMod val="25000"/>
                </a:schemeClr>
              </a:solidFill>
              <a:latin typeface="Arial" panose="020B0604020202020204" pitchFamily="34" charset="0"/>
              <a:cs typeface="Arial" panose="020B0604020202020204" pitchFamily="34" charset="0"/>
            </a:endParaRPr>
          </a:p>
          <a:p>
            <a:pPr algn="ctr">
              <a:defRPr/>
            </a:pPr>
            <a:endParaRPr lang="en-US" sz="2400" dirty="0">
              <a:solidFill>
                <a:schemeClr val="accent1">
                  <a:lumMod val="25000"/>
                </a:schemeClr>
              </a:solidFill>
              <a:latin typeface="Arial" panose="020B0604020202020204" pitchFamily="34" charset="0"/>
              <a:cs typeface="Arial" panose="020B0604020202020204" pitchFamily="34" charset="0"/>
            </a:endParaRPr>
          </a:p>
          <a:p>
            <a:pPr algn="ctr">
              <a:defRPr/>
            </a:pPr>
            <a:endParaRPr lang="en-US" sz="2400" dirty="0">
              <a:solidFill>
                <a:schemeClr val="accent1">
                  <a:lumMod val="25000"/>
                </a:schemeClr>
              </a:solidFill>
              <a:latin typeface="Arial" panose="020B0604020202020204" pitchFamily="34" charset="0"/>
              <a:cs typeface="Arial" panose="020B0604020202020204" pitchFamily="34" charset="0"/>
            </a:endParaRPr>
          </a:p>
          <a:p>
            <a:pPr algn="ctr">
              <a:defRPr/>
            </a:pPr>
            <a:endParaRPr lang="en-US" sz="2400" dirty="0">
              <a:solidFill>
                <a:schemeClr val="accent1">
                  <a:lumMod val="25000"/>
                </a:schemeClr>
              </a:solidFill>
              <a:latin typeface="Arial" panose="020B0604020202020204" pitchFamily="34" charset="0"/>
              <a:cs typeface="Arial" panose="020B0604020202020204" pitchFamily="34" charset="0"/>
            </a:endParaRPr>
          </a:p>
          <a:p>
            <a:pPr algn="ctr">
              <a:defRPr/>
            </a:pPr>
            <a:endParaRPr lang="en-US" sz="2400" dirty="0">
              <a:solidFill>
                <a:schemeClr val="accent1">
                  <a:lumMod val="25000"/>
                </a:schemeClr>
              </a:solidFill>
              <a:latin typeface="Arial" panose="020B0604020202020204" pitchFamily="34" charset="0"/>
              <a:cs typeface="Arial" panose="020B0604020202020204" pitchFamily="34" charset="0"/>
            </a:endParaRPr>
          </a:p>
          <a:p>
            <a:pPr marL="342900" indent="-342900" algn="ctr">
              <a:buFont typeface="Arial" panose="020B0604020202020204" pitchFamily="34" charset="0"/>
              <a:buChar char="•"/>
              <a:defRPr/>
            </a:pPr>
            <a:r>
              <a:rPr lang="en-US" sz="2400" dirty="0">
                <a:solidFill>
                  <a:schemeClr val="accent1">
                    <a:lumMod val="25000"/>
                  </a:schemeClr>
                </a:solidFill>
                <a:latin typeface="Arial" panose="020B0604020202020204" pitchFamily="34" charset="0"/>
                <a:cs typeface="Arial" panose="020B0604020202020204" pitchFamily="34" charset="0"/>
              </a:rPr>
              <a:t>Can you think of another example of a mnemonic?</a:t>
            </a:r>
          </a:p>
        </p:txBody>
      </p:sp>
      <p:pic>
        <p:nvPicPr>
          <p:cNvPr id="14" name="Picture 13">
            <a:extLst>
              <a:ext uri="{FF2B5EF4-FFF2-40B4-BE49-F238E27FC236}">
                <a16:creationId xmlns:a16="http://schemas.microsoft.com/office/drawing/2014/main" id="{33796580-B327-2040-A392-072D7D3A05CD}"/>
              </a:ext>
            </a:extLst>
          </p:cNvPr>
          <p:cNvPicPr>
            <a:picLocks noChangeAspect="1"/>
          </p:cNvPicPr>
          <p:nvPr/>
        </p:nvPicPr>
        <p:blipFill>
          <a:blip r:embed="rId6"/>
          <a:stretch>
            <a:fillRect/>
          </a:stretch>
        </p:blipFill>
        <p:spPr>
          <a:xfrm>
            <a:off x="717155" y="2189227"/>
            <a:ext cx="5826539" cy="2913270"/>
          </a:xfrm>
          <a:prstGeom prst="rect">
            <a:avLst/>
          </a:prstGeom>
        </p:spPr>
      </p:pic>
    </p:spTree>
    <p:extLst>
      <p:ext uri="{BB962C8B-B14F-4D97-AF65-F5344CB8AC3E}">
        <p14:creationId xmlns:p14="http://schemas.microsoft.com/office/powerpoint/2010/main" val="3884088175"/>
      </p:ext>
    </p:extLst>
  </p:cSld>
  <p:clrMapOvr>
    <a:masterClrMapping/>
  </p:clrMapOvr>
</p:sld>
</file>

<file path=ppt/theme/theme1.xml><?xml version="1.0" encoding="utf-8"?>
<a:theme xmlns:a="http://schemas.openxmlformats.org/drawingml/2006/main" name="office theme">
  <a:themeElements>
    <a:clrScheme name="Custom 1">
      <a:dk1>
        <a:srgbClr val="595959"/>
      </a:dk1>
      <a:lt1>
        <a:sysClr val="window" lastClr="FFFFFF"/>
      </a:lt1>
      <a:dk2>
        <a:srgbClr val="3A3838"/>
      </a:dk2>
      <a:lt2>
        <a:srgbClr val="E7E6E6"/>
      </a:lt2>
      <a:accent1>
        <a:srgbClr val="00DDB6"/>
      </a:accent1>
      <a:accent2>
        <a:srgbClr val="0AB7C8"/>
      </a:accent2>
      <a:accent3>
        <a:srgbClr val="1193D9"/>
      </a:accent3>
      <a:accent4>
        <a:srgbClr val="A5A5A5"/>
      </a:accent4>
      <a:accent5>
        <a:srgbClr val="BFBFBF"/>
      </a:accent5>
      <a:accent6>
        <a:srgbClr val="BFBFBF"/>
      </a:accent6>
      <a:hlink>
        <a:srgbClr val="00DDB6"/>
      </a:hlink>
      <a:folHlink>
        <a:srgbClr val="00DDB6"/>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ocument_x0020_View xmlns="bd59869c-8c19-4d89-ad34-dc7b09787b4b">
      <Url xsi:nil="true"/>
      <Description xsi:nil="true"/>
    </Document_x0020_View>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A7FCD39F41A1D4D83FCFCD657F48F12" ma:contentTypeVersion="13" ma:contentTypeDescription="Create a new document." ma:contentTypeScope="" ma:versionID="ae0debdefc0309a2cd2ee0ac351a4751">
  <xsd:schema xmlns:xsd="http://www.w3.org/2001/XMLSchema" xmlns:xs="http://www.w3.org/2001/XMLSchema" xmlns:p="http://schemas.microsoft.com/office/2006/metadata/properties" xmlns:ns2="bd59869c-8c19-4d89-ad34-dc7b09787b4b" xmlns:ns3="2a5d7c57-f217-4c91-a592-825cc7a3238f" targetNamespace="http://schemas.microsoft.com/office/2006/metadata/properties" ma:root="true" ma:fieldsID="9ba0963796a9563416d5c362981e57a9" ns2:_="" ns3:_="">
    <xsd:import namespace="bd59869c-8c19-4d89-ad34-dc7b09787b4b"/>
    <xsd:import namespace="2a5d7c57-f217-4c91-a592-825cc7a3238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Details" minOccurs="0"/>
                <xsd:element ref="ns3:SharedWithUsers" minOccurs="0"/>
                <xsd:element ref="ns2:Document_x0020_View" minOccurs="0"/>
                <xsd:element ref="ns2:MediaServiceEventHashCode" minOccurs="0"/>
                <xsd:element ref="ns2:MediaServiceGenerationTim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59869c-8c19-4d89-ad34-dc7b09787b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Document_x0020_View" ma:index="16" nillable="true" ma:displayName="Document View" ma:format="Image" ma:internalName="Document_x0020_View">
      <xsd:complexType>
        <xsd:complexContent>
          <xsd:extension base="dms:URL">
            <xsd:sequence>
              <xsd:element name="Url" type="dms:ValidUrl" minOccurs="0" nillable="true"/>
              <xsd:element name="Description" type="xsd:string" nillable="true"/>
            </xsd:sequence>
          </xsd:extension>
        </xsd:complexContent>
      </xsd:complex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a5d7c57-f217-4c91-a592-825cc7a3238f" elementFormDefault="qualified">
    <xsd:import namespace="http://schemas.microsoft.com/office/2006/documentManagement/types"/>
    <xsd:import namespace="http://schemas.microsoft.com/office/infopath/2007/PartnerControls"/>
    <xsd:element name="SharedWithDetails" ma:index="14" nillable="true" ma:displayName="Shared With Details" ma:internalName="SharedWithDetails" ma:readOnly="true">
      <xsd:simpleType>
        <xsd:restriction base="dms:Note">
          <xsd:maxLength value="255"/>
        </xsd:restriction>
      </xsd:simpleType>
    </xsd:element>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6596279-53BB-4F68-89ED-73B289CA7B3E}">
  <ds:schemaRefs>
    <ds:schemaRef ds:uri="http://schemas.microsoft.com/office/2006/metadata/properties"/>
    <ds:schemaRef ds:uri="http://schemas.microsoft.com/office/infopath/2007/PartnerControls"/>
    <ds:schemaRef ds:uri="bd59869c-8c19-4d89-ad34-dc7b09787b4b"/>
  </ds:schemaRefs>
</ds:datastoreItem>
</file>

<file path=customXml/itemProps2.xml><?xml version="1.0" encoding="utf-8"?>
<ds:datastoreItem xmlns:ds="http://schemas.openxmlformats.org/officeDocument/2006/customXml" ds:itemID="{E86C45DA-CEFE-468D-B9C2-A029240D51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59869c-8c19-4d89-ad34-dc7b09787b4b"/>
    <ds:schemaRef ds:uri="2a5d7c57-f217-4c91-a592-825cc7a323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C283840-6159-4A69-96B0-F78702E5C7A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1152</TotalTime>
  <Words>4341</Words>
  <Application>Microsoft Office PowerPoint</Application>
  <PresentationFormat>Widescreen</PresentationFormat>
  <Paragraphs>437</Paragraphs>
  <Slides>25</Slides>
  <Notes>24</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Yle</dc:creator>
  <cp:lastModifiedBy>Kai Hillberry</cp:lastModifiedBy>
  <cp:revision>305</cp:revision>
  <dcterms:created xsi:type="dcterms:W3CDTF">2021-01-27T16:35:22Z</dcterms:created>
  <dcterms:modified xsi:type="dcterms:W3CDTF">2021-03-18T21:02:08Z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0x0101002A7FCD39F41A1D4D83FCFCD657F48F12</vt:lpwstr>
  </property>
</Properties>
</file>