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6"/>
  </p:notesMasterIdLst>
  <p:handoutMasterIdLst>
    <p:handoutMasterId r:id="rId37"/>
  </p:handoutMasterIdLst>
  <p:sldIdLst>
    <p:sldId id="256" r:id="rId5"/>
    <p:sldId id="272" r:id="rId6"/>
    <p:sldId id="261" r:id="rId7"/>
    <p:sldId id="275" r:id="rId8"/>
    <p:sldId id="274" r:id="rId9"/>
    <p:sldId id="276" r:id="rId10"/>
    <p:sldId id="278" r:id="rId11"/>
    <p:sldId id="305" r:id="rId12"/>
    <p:sldId id="293" r:id="rId13"/>
    <p:sldId id="281" r:id="rId14"/>
    <p:sldId id="283" r:id="rId15"/>
    <p:sldId id="280" r:id="rId16"/>
    <p:sldId id="291" r:id="rId17"/>
    <p:sldId id="284" r:id="rId18"/>
    <p:sldId id="285" r:id="rId19"/>
    <p:sldId id="282" r:id="rId20"/>
    <p:sldId id="297" r:id="rId21"/>
    <p:sldId id="288" r:id="rId22"/>
    <p:sldId id="287" r:id="rId23"/>
    <p:sldId id="286" r:id="rId24"/>
    <p:sldId id="290" r:id="rId25"/>
    <p:sldId id="306" r:id="rId26"/>
    <p:sldId id="289" r:id="rId27"/>
    <p:sldId id="298" r:id="rId28"/>
    <p:sldId id="299" r:id="rId29"/>
    <p:sldId id="300" r:id="rId30"/>
    <p:sldId id="304" r:id="rId31"/>
    <p:sldId id="296" r:id="rId32"/>
    <p:sldId id="307" r:id="rId33"/>
    <p:sldId id="295" r:id="rId34"/>
    <p:sldId id="301" r:id="rId35"/>
  </p:sldIdLst>
  <p:sldSz cx="12188825" cy="6858000"/>
  <p:notesSz cx="6858000" cy="192405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3C04EC-227A-4419-A853-D544699236C4}" v="1" dt="2018-09-12T20:36:03.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6887" autoAdjust="0"/>
  </p:normalViewPr>
  <p:slideViewPr>
    <p:cSldViewPr>
      <p:cViewPr varScale="1">
        <p:scale>
          <a:sx n="32" d="100"/>
          <a:sy n="32" d="100"/>
        </p:scale>
        <p:origin x="1976" y="16"/>
      </p:cViewPr>
      <p:guideLst>
        <p:guide orient="horz" pos="2160"/>
        <p:guide pos="3839"/>
      </p:guideLst>
    </p:cSldViewPr>
  </p:slideViewPr>
  <p:notesTextViewPr>
    <p:cViewPr>
      <p:scale>
        <a:sx n="1" d="1"/>
        <a:sy n="1" d="1"/>
      </p:scale>
      <p:origin x="0" y="-576"/>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9/12/2018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9/12/2018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ylearning.org/everyday-life-in-the-industrial-revolution/p-235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a:t>
            </a:r>
            <a:r>
              <a:rPr lang="en-US" baseline="0" dirty="0"/>
              <a:t> our discussion today, please fill out the pre-program survey.  This information is helpful to us in guiding our conversations and future programming.</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a:t>
            </a:fld>
            <a:endParaRPr lang="en-US"/>
          </a:p>
        </p:txBody>
      </p:sp>
    </p:spTree>
    <p:extLst>
      <p:ext uri="{BB962C8B-B14F-4D97-AF65-F5344CB8AC3E}">
        <p14:creationId xmlns:p14="http://schemas.microsoft.com/office/powerpoint/2010/main" val="527508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a:t>
            </a:r>
            <a:r>
              <a:rPr lang="en-US" baseline="0" dirty="0"/>
              <a:t> grains are a great source of fiber and B vitamins, and almost any grain based product now comes with the option for a whole grain version. Some common whole grains are flax seed, brown rice, oats and popcorn.</a:t>
            </a:r>
          </a:p>
          <a:p>
            <a:endParaRPr lang="en-US" baseline="0" dirty="0"/>
          </a:p>
          <a:p>
            <a:r>
              <a:rPr lang="en-US" baseline="0" dirty="0"/>
              <a:t>The fiber from whole grains helps improve blood cholesterol levels, and lowers our risk for heart disease, stroke, obesity and type 2 diabetes.  Whole grains are also a great source of multiple other nutrients such as thiamin, folate and iron.  </a:t>
            </a:r>
          </a:p>
          <a:p>
            <a:endParaRPr lang="en-US" baseline="0" dirty="0"/>
          </a:p>
          <a:p>
            <a:r>
              <a:rPr lang="en-US" baseline="0" dirty="0"/>
              <a:t>While whole grains contain the entire grain kernel – the bran, germ and endosperm – refined grains have been milled and lose the bran and germ in the process.  This process improves the food’s shelf life and gives it a finer texture, but removes the dietary fiber, iron and many B vitamins that are so important in grains.  To make up for this, they often enrich the grain afterward, adding iron and some B vitamins back.  However, fiber is not added back.  </a:t>
            </a:r>
          </a:p>
          <a:p>
            <a:endParaRPr lang="en-US" baseline="0" dirty="0"/>
          </a:p>
          <a:p>
            <a:r>
              <a:rPr lang="en-US" baseline="0" dirty="0"/>
              <a:t>Because of this, it is recommended that at least half of all grains eaten should be whole grains.  </a:t>
            </a:r>
          </a:p>
          <a:p>
            <a:endParaRPr lang="en-US" baseline="0" dirty="0"/>
          </a:p>
          <a:p>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(Tufts University,</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2015)</a:t>
            </a:r>
            <a:endParaRPr lang="en-US" dirty="0"/>
          </a:p>
          <a:p>
            <a:r>
              <a:rPr lang="en-US" dirty="0"/>
              <a:t>(The American Heart</a:t>
            </a:r>
            <a:r>
              <a:rPr lang="en-US" baseline="0" dirty="0"/>
              <a:t> Association, 2016)</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11</a:t>
            </a:fld>
            <a:endParaRPr lang="en-US"/>
          </a:p>
        </p:txBody>
      </p:sp>
    </p:spTree>
    <p:extLst>
      <p:ext uri="{BB962C8B-B14F-4D97-AF65-F5344CB8AC3E}">
        <p14:creationId xmlns:p14="http://schemas.microsoft.com/office/powerpoint/2010/main" val="351204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Trivia Question</a:t>
            </a:r>
            <a:r>
              <a:rPr lang="en-US" i="1" baseline="0" dirty="0"/>
              <a:t> #1: </a:t>
            </a:r>
            <a:r>
              <a:rPr lang="en-US" i="1" dirty="0"/>
              <a:t>True</a:t>
            </a:r>
            <a:r>
              <a:rPr lang="en-US" i="1" baseline="0" dirty="0"/>
              <a:t> or false – Multigrain and whole grain have the same health benefits.</a:t>
            </a:r>
            <a:endParaRPr lang="en-US" i="1" dirty="0"/>
          </a:p>
        </p:txBody>
      </p:sp>
      <p:sp>
        <p:nvSpPr>
          <p:cNvPr id="4" name="Slide Number Placeholder 3"/>
          <p:cNvSpPr>
            <a:spLocks noGrp="1"/>
          </p:cNvSpPr>
          <p:nvPr>
            <p:ph type="sldNum" sz="quarter" idx="10"/>
          </p:nvPr>
        </p:nvSpPr>
        <p:spPr/>
        <p:txBody>
          <a:bodyPr/>
          <a:lstStyle/>
          <a:p>
            <a:fld id="{B045B7DE-1198-4F2F-B574-CA8CAE341642}" type="slidenum">
              <a:rPr lang="en-US" smtClean="0"/>
              <a:t>12</a:t>
            </a:fld>
            <a:endParaRPr lang="en-US"/>
          </a:p>
        </p:txBody>
      </p:sp>
    </p:spTree>
    <p:extLst>
      <p:ext uri="{BB962C8B-B14F-4D97-AF65-F5344CB8AC3E}">
        <p14:creationId xmlns:p14="http://schemas.microsoft.com/office/powerpoint/2010/main" val="631997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false. The multigrain and whole grain</a:t>
            </a:r>
            <a:r>
              <a:rPr lang="en-US" baseline="0" dirty="0"/>
              <a:t> do not have the same benefits </a:t>
            </a:r>
            <a:r>
              <a:rPr lang="en-US" dirty="0"/>
              <a:t>and there is a preferable choice in terms of the health benefits. </a:t>
            </a:r>
          </a:p>
          <a:p>
            <a:endParaRPr lang="en-US" dirty="0"/>
          </a:p>
          <a:p>
            <a:r>
              <a:rPr lang="en-US" dirty="0"/>
              <a:t>So, what is the difference between multigrain and whole grain? Sometimes, all the labels we see on food can be very confusing. Something may be labeled as multigrain, but is that better for us than whole grain? Does it matter? Whole grain means that the entire grain and all of its parts are included in the food. Multigrain, on the other hand, means that there are a variety of different grains included in the food. Multigrain does not mean that the whole grain is included. Whole grain is your healthiest choice because it has all the fiber and nutrients that a complete grain offers.</a:t>
            </a:r>
          </a:p>
          <a:p>
            <a:r>
              <a:rPr lang="en-US" i="1" dirty="0"/>
              <a:t> </a:t>
            </a:r>
          </a:p>
          <a:p>
            <a:r>
              <a:rPr lang="en-US" i="1" dirty="0"/>
              <a:t>(Facilitator:  Consider bringing in samples for participants to taste whole-grain foods. Also, bring in labels or different foods that are whole grain and multigrain to show participants what to look for.) </a:t>
            </a:r>
          </a:p>
          <a:p>
            <a:endParaRPr lang="en-US" dirty="0"/>
          </a:p>
          <a:p>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a:t>
            </a:r>
            <a:r>
              <a:rPr lang="en-US" sz="1600" kern="1200" dirty="0" err="1">
                <a:solidFill>
                  <a:schemeClr val="tx1"/>
                </a:solidFill>
                <a:effectLst/>
                <a:latin typeface="+mn-lt"/>
                <a:ea typeface="+mn-ea"/>
                <a:cs typeface="+mn-cs"/>
              </a:rPr>
              <a:t>Zeratsky</a:t>
            </a:r>
            <a:r>
              <a:rPr lang="en-US" sz="1600" kern="1200" dirty="0">
                <a:solidFill>
                  <a:schemeClr val="tx1"/>
                </a:solidFill>
                <a:effectLst/>
                <a:latin typeface="+mn-lt"/>
                <a:ea typeface="+mn-ea"/>
                <a:cs typeface="+mn-cs"/>
              </a:rPr>
              <a:t>, 2010)</a:t>
            </a:r>
          </a:p>
        </p:txBody>
      </p:sp>
      <p:sp>
        <p:nvSpPr>
          <p:cNvPr id="4" name="Slide Number Placeholder 3"/>
          <p:cNvSpPr>
            <a:spLocks noGrp="1"/>
          </p:cNvSpPr>
          <p:nvPr>
            <p:ph type="sldNum" sz="quarter" idx="10"/>
          </p:nvPr>
        </p:nvSpPr>
        <p:spPr/>
        <p:txBody>
          <a:bodyPr/>
          <a:lstStyle/>
          <a:p>
            <a:fld id="{B045B7DE-1198-4F2F-B574-CA8CAE341642}" type="slidenum">
              <a:rPr lang="en-US" smtClean="0"/>
              <a:t>13</a:t>
            </a:fld>
            <a:endParaRPr lang="en-US"/>
          </a:p>
        </p:txBody>
      </p:sp>
    </p:spTree>
    <p:extLst>
      <p:ext uri="{BB962C8B-B14F-4D97-AF65-F5344CB8AC3E}">
        <p14:creationId xmlns:p14="http://schemas.microsoft.com/office/powerpoint/2010/main" val="3885442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selecting fruits,</a:t>
            </a:r>
            <a:r>
              <a:rPr lang="en-US" baseline="0" dirty="0"/>
              <a:t> it is recommended that you “eat the rainbow” and choose ones that are deeply colored to maximize the intake of a variety of healthy nutrients.  Fruit can come in many forms: fresh, frozen, canned and dried.  Having all forms in your home increases your chances for being able to include in your favorite dishes.</a:t>
            </a:r>
          </a:p>
          <a:p>
            <a:endParaRPr lang="en-US" baseline="0" dirty="0"/>
          </a:p>
          <a:p>
            <a:r>
              <a:rPr lang="en-US" i="1" baseline="0" dirty="0"/>
              <a:t>(Facilitator: Ask - Can you think of some way you can incorporate fruit into your meals?)</a:t>
            </a:r>
          </a:p>
          <a:p>
            <a:endParaRPr lang="en-US" baseline="0" dirty="0"/>
          </a:p>
          <a:p>
            <a:r>
              <a:rPr lang="en-US" i="1" baseline="0" dirty="0"/>
              <a:t>Possible responses: sprinkle berries onto your yogurt or cereal in the morning, adding berries or other fruit to salads, using frozen fruit to blend in a smoothie or using dried fruit with nuts to make your own trail mix.</a:t>
            </a:r>
          </a:p>
          <a:p>
            <a:endParaRPr lang="en-US" i="1" baseline="0" dirty="0"/>
          </a:p>
          <a:p>
            <a:endParaRPr lang="en-US" i="1" baseline="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(Tufts University,</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2015)</a:t>
            </a:r>
            <a:endParaRPr lang="en-US" baseline="0" dirty="0"/>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14</a:t>
            </a:fld>
            <a:endParaRPr lang="en-US"/>
          </a:p>
        </p:txBody>
      </p:sp>
    </p:spTree>
    <p:extLst>
      <p:ext uri="{BB962C8B-B14F-4D97-AF65-F5344CB8AC3E}">
        <p14:creationId xmlns:p14="http://schemas.microsoft.com/office/powerpoint/2010/main" val="397865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 shown in the pictures, there are a variety of colors represented within the vegetable group. When selecting vegetables, it is recommended that we “eat the rainbow” and choose vegetables that are bright in color including dark greens, deep reds and vibrant yellows. This recommendation is made to ensure we not only get a variety of nutrients, but also maximize the nutrients we get from the vegetables we eat. For example, the dark green color of spinach is our indicator that it is a more nutritious choice than iceberg lettuce which is light green in color. </a:t>
            </a:r>
          </a:p>
          <a:p>
            <a:pPr>
              <a:defRPr/>
            </a:pPr>
            <a:endParaRPr lang="en-US" dirty="0"/>
          </a:p>
          <a:p>
            <a:pPr>
              <a:defRPr/>
            </a:pPr>
            <a:r>
              <a:rPr lang="en-US" dirty="0"/>
              <a:t>In addition to eating fresh vegetables, frozen vegetables found in the freezer section of the grocery store are also a good option for getting the recommended daily servings. Another tip to maximize nutrients in our vegetables is to avoid overcooking vegetables. Overcooked vegetables lose some nutrients during the cooking process. When cooking vegetables - rather than eating them in the raw state such as on a salad - a good rule of thumb is to keep them on the ‘al dente’ side. Al dente is an Italian expression meaning ‘to the tooth’. This expression commonly refers to the cooking of pasta but applies to vegetables as well. The expression refers to cooking something, such as Brussel sprouts or green beans, to the point that they have a </a:t>
            </a:r>
            <a:r>
              <a:rPr lang="en-US" u="sng" dirty="0"/>
              <a:t>tender bite</a:t>
            </a:r>
            <a:r>
              <a:rPr lang="en-US" dirty="0"/>
              <a:t>. To have a tender bite, the vegetables are neither undercooked and raw nor are they overcooked and mushy. </a:t>
            </a:r>
          </a:p>
          <a:p>
            <a:pPr>
              <a:defRPr/>
            </a:pPr>
            <a:endParaRPr lang="en-US" dirty="0"/>
          </a:p>
          <a:p>
            <a:pPr>
              <a:defRPr/>
            </a:pPr>
            <a:r>
              <a:rPr lang="en-US" dirty="0"/>
              <a:t>Ultimately, whether eating them cooked or raw, vegetables pack in a lot of nutrients to support a healthy diet.</a:t>
            </a:r>
          </a:p>
          <a:p>
            <a:pPr>
              <a:defRPr/>
            </a:pPr>
            <a:endParaRPr lang="en-US" dirty="0"/>
          </a:p>
          <a:p>
            <a:pPr>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(Tufts University,</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2015)</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15</a:t>
            </a:fld>
            <a:endParaRPr lang="en-US"/>
          </a:p>
        </p:txBody>
      </p:sp>
    </p:spTree>
    <p:extLst>
      <p:ext uri="{BB962C8B-B14F-4D97-AF65-F5344CB8AC3E}">
        <p14:creationId xmlns:p14="http://schemas.microsoft.com/office/powerpoint/2010/main" val="2258641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Trivia</a:t>
            </a:r>
            <a:r>
              <a:rPr lang="en-US" i="1" baseline="0" dirty="0"/>
              <a:t> Question #2: What vegetable made </a:t>
            </a:r>
            <a:r>
              <a:rPr lang="en-US" i="1" baseline="0" dirty="0" err="1"/>
              <a:t>popeye</a:t>
            </a:r>
            <a:r>
              <a:rPr lang="en-US" i="1" baseline="0" dirty="0"/>
              <a:t> strong? </a:t>
            </a:r>
          </a:p>
          <a:p>
            <a:pPr marL="342900" indent="-342900">
              <a:buAutoNum type="alphaUcPeriod"/>
            </a:pPr>
            <a:r>
              <a:rPr lang="en-US" i="1" baseline="0" dirty="0"/>
              <a:t>Broccoli</a:t>
            </a:r>
          </a:p>
          <a:p>
            <a:pPr marL="342900" indent="-342900">
              <a:buAutoNum type="alphaUcPeriod"/>
            </a:pPr>
            <a:r>
              <a:rPr lang="en-US" i="1" baseline="0" dirty="0"/>
              <a:t>Carrots</a:t>
            </a:r>
          </a:p>
          <a:p>
            <a:pPr marL="342900" indent="-342900">
              <a:buAutoNum type="alphaUcPeriod"/>
            </a:pPr>
            <a:r>
              <a:rPr lang="en-US" i="1" baseline="0" dirty="0"/>
              <a:t>Spinach</a:t>
            </a:r>
          </a:p>
          <a:p>
            <a:pPr marL="342900" indent="-342900">
              <a:buAutoNum type="alphaUcPeriod"/>
            </a:pPr>
            <a:r>
              <a:rPr lang="en-US" i="1" baseline="0" dirty="0"/>
              <a:t>Tomatoes</a:t>
            </a:r>
            <a:endParaRPr lang="en-US" i="1" dirty="0"/>
          </a:p>
        </p:txBody>
      </p:sp>
      <p:sp>
        <p:nvSpPr>
          <p:cNvPr id="4" name="Slide Number Placeholder 3"/>
          <p:cNvSpPr>
            <a:spLocks noGrp="1"/>
          </p:cNvSpPr>
          <p:nvPr>
            <p:ph type="sldNum" sz="quarter" idx="10"/>
          </p:nvPr>
        </p:nvSpPr>
        <p:spPr/>
        <p:txBody>
          <a:bodyPr/>
          <a:lstStyle/>
          <a:p>
            <a:fld id="{B045B7DE-1198-4F2F-B574-CA8CAE341642}" type="slidenum">
              <a:rPr lang="en-US" smtClean="0"/>
              <a:t>16</a:t>
            </a:fld>
            <a:endParaRPr lang="en-US"/>
          </a:p>
        </p:txBody>
      </p:sp>
    </p:spTree>
    <p:extLst>
      <p:ext uri="{BB962C8B-B14F-4D97-AF65-F5344CB8AC3E}">
        <p14:creationId xmlns:p14="http://schemas.microsoft.com/office/powerpoint/2010/main" val="4283676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Popeye attributed</a:t>
            </a:r>
            <a:r>
              <a:rPr lang="en-US" baseline="0" dirty="0"/>
              <a:t> his superhuman strength to eating spinach.  Because of this, Popeye actually boosted the sales of spinach and increased children’s vegetable consumption after watching Popeye cartoons.</a:t>
            </a:r>
          </a:p>
          <a:p>
            <a:endParaRPr lang="en-US" baseline="0" dirty="0"/>
          </a:p>
          <a:p>
            <a:r>
              <a:rPr lang="en-US" baseline="0" dirty="0"/>
              <a:t>Although spinach does not give us superhuman strength, it does provide us with many important nutrients.  Specifically, Vitamin C and Vitamin K.  Vitamin C is essential for repairing injured bone tissue.  Vitamin K helps the body produce osteocalcin, which is what attracts the calcium to the bone tissue.  Without it Vitamin K, our bones would be as soft as chalk! </a:t>
            </a:r>
          </a:p>
          <a:p>
            <a:endParaRPr lang="en-US" baseline="0" dirty="0"/>
          </a:p>
          <a:p>
            <a:r>
              <a:rPr lang="en-US" baseline="0" dirty="0"/>
              <a:t>In fact, a recent study from Tufts University found that people with low Vitamin K intakes have a significantly higher than average risk for hip fractures. </a:t>
            </a:r>
          </a:p>
          <a:p>
            <a:endParaRPr lang="en-US" baseline="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(Wikipedia,</a:t>
            </a:r>
            <a:r>
              <a:rPr lang="en-US" sz="1600" kern="1200" baseline="0" dirty="0">
                <a:solidFill>
                  <a:schemeClr val="tx1"/>
                </a:solidFill>
                <a:effectLst/>
                <a:latin typeface="+mn-lt"/>
                <a:ea typeface="+mn-ea"/>
                <a:cs typeface="+mn-cs"/>
              </a:rPr>
              <a:t> 2016)</a:t>
            </a:r>
            <a:endParaRPr lang="en-US" sz="1600" kern="1200" dirty="0">
              <a:solidFill>
                <a:schemeClr val="tx1"/>
              </a:solidFill>
              <a:effectLst/>
              <a:latin typeface="+mn-lt"/>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(Tufts Journal, 2008)</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t>17</a:t>
            </a:fld>
            <a:endParaRPr lang="en-US"/>
          </a:p>
        </p:txBody>
      </p:sp>
    </p:spTree>
    <p:extLst>
      <p:ext uri="{BB962C8B-B14F-4D97-AF65-F5344CB8AC3E}">
        <p14:creationId xmlns:p14="http://schemas.microsoft.com/office/powerpoint/2010/main" val="1839418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Liquid oils </a:t>
            </a:r>
            <a:r>
              <a:rPr lang="en-US" baseline="0" dirty="0"/>
              <a:t>provide us with important fatty acids and fat-soluble vitamins that serve as substitutes for solid fats. </a:t>
            </a:r>
          </a:p>
          <a:p>
            <a:endParaRPr lang="en-US" baseline="0" dirty="0"/>
          </a:p>
          <a:p>
            <a:pPr>
              <a:defRPr/>
            </a:pPr>
            <a:r>
              <a:rPr lang="en-US" dirty="0"/>
              <a:t>As we can see, oils are a recognized food group in </a:t>
            </a:r>
            <a:r>
              <a:rPr lang="en-US" dirty="0" err="1"/>
              <a:t>MyPlate</a:t>
            </a:r>
            <a:r>
              <a:rPr lang="en-US" dirty="0"/>
              <a:t>. This means that they are an important part of the diet and nourishment of the body. Because of this, it is not healthy to cut fat entirely from the diet. Our bodies need fat to function properly. According to the Mayo Clinic, the body uses fat - along with protein and carbohydrates - to create energy. Fat is also used to support other bodily functions such as managing insulin levels and maintaining healthy blood sugar levels. Likewise, having a healthy amount of fat in the diet, improves the body’s ability to absorb vitamins properly.  </a:t>
            </a:r>
          </a:p>
          <a:p>
            <a:pPr>
              <a:defRPr/>
            </a:pPr>
            <a:endParaRPr lang="en-US" dirty="0"/>
          </a:p>
          <a:p>
            <a:pPr>
              <a:defRPr/>
            </a:pPr>
            <a:r>
              <a:rPr lang="en-US" dirty="0"/>
              <a:t>When cooking with or consuming oils and fats, it is best to choose ‘good fats’ which can be found in vegetable oil such as canola, corn and olive oils. Beware of saturated fats which are considered ‘bad fats’ because they are bad for the heart.</a:t>
            </a:r>
            <a:r>
              <a:rPr lang="en-US" baseline="0" dirty="0"/>
              <a:t>  </a:t>
            </a:r>
          </a:p>
          <a:p>
            <a:pPr>
              <a:defRPr/>
            </a:pPr>
            <a:r>
              <a:rPr lang="en-US" baseline="0" dirty="0"/>
              <a:t>Trans fat is another form of fat that is harmful to our health.  </a:t>
            </a:r>
            <a:r>
              <a:rPr lang="en-US" dirty="0"/>
              <a:t>Trans fat, for the most part, are generated during the processing of foods. Trans fats are often used as a preservative to extend the shelf life of packaged foods. While some fats are good for your heart, trans fats are considered ‘bad fat’ because they are bad because it is </a:t>
            </a:r>
            <a:r>
              <a:rPr lang="en-US" u="sng" dirty="0"/>
              <a:t>“human-engineered/fake” </a:t>
            </a:r>
            <a:r>
              <a:rPr lang="en-US" dirty="0"/>
              <a:t>and is bad for the heart. It is recommended that you avoid foods containing trans fat. Trans fats can be found in stick margarine, shortenings and hydrogenated vegetable oils in processed foods and packaged cakes, crackers and cookies. </a:t>
            </a:r>
          </a:p>
          <a:p>
            <a:pPr>
              <a:defRPr/>
            </a:pPr>
            <a:endParaRPr lang="en-US" dirty="0"/>
          </a:p>
          <a:p>
            <a:pPr marL="0" marR="0" indent="0" algn="l" defTabSz="1218987" rtl="0" eaLnBrk="1" fontAlgn="auto" latinLnBrk="0" hangingPunct="1">
              <a:lnSpc>
                <a:spcPct val="100000"/>
              </a:lnSpc>
              <a:spcBef>
                <a:spcPts val="0"/>
              </a:spcBef>
              <a:spcAft>
                <a:spcPts val="0"/>
              </a:spcAft>
              <a:buClrTx/>
              <a:buSzTx/>
              <a:buFontTx/>
              <a:buNone/>
              <a:tabLst/>
              <a:defRPr/>
            </a:pPr>
            <a:r>
              <a:rPr lang="en-US" dirty="0"/>
              <a:t>A good rule of thumb when determining if a fat source is a ‘good fat’ versus a ‘bad fat’ is the form it takes when at room temperature. For the most part, ‘bad fats’ - such as saturated and trans fats - become solids at room temperature. For example, lard and shortening are solid when at room temperature and need heat to turn into their liquid form. On the other hand, ‘good fats’ - such olive oil and corn oil - are liquid at room temperature. However, s</a:t>
            </a:r>
            <a:r>
              <a:rPr lang="en-US" baseline="0" dirty="0"/>
              <a:t>ome plant-based oils, such as coconut oil, palm oil, and palm kernel oil are high in saturated fats and should be considered under the ‘solid fats’ category for nutritional purposes. </a:t>
            </a:r>
            <a:endParaRPr lang="en-US" dirty="0"/>
          </a:p>
          <a:p>
            <a:pPr>
              <a:defRPr/>
            </a:pPr>
            <a:endParaRPr lang="en-US" dirty="0"/>
          </a:p>
          <a:p>
            <a:pPr>
              <a:defRPr/>
            </a:pPr>
            <a:r>
              <a:rPr lang="en-US" dirty="0"/>
              <a:t>There can also be ‘bad fats’ and high fat contents in fattier cuts of meat and full-fat dairy products. We will discuss these in the next few slides. </a:t>
            </a:r>
          </a:p>
          <a:p>
            <a:pPr>
              <a:defRPr/>
            </a:pPr>
            <a:endParaRPr lang="en-US" dirty="0"/>
          </a:p>
          <a:p>
            <a:pPr>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(Mayo Clinic Staff, 2011)</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(Tufts University,</a:t>
            </a:r>
            <a:r>
              <a:rPr lang="en-US" sz="1600" kern="1200" baseline="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2015)</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(Tilden, </a:t>
            </a:r>
            <a:r>
              <a:rPr lang="en-US" sz="1600" kern="1200" dirty="0" err="1">
                <a:solidFill>
                  <a:schemeClr val="tx1"/>
                </a:solidFill>
                <a:effectLst/>
                <a:latin typeface="+mn-lt"/>
                <a:ea typeface="+mn-ea"/>
                <a:cs typeface="+mn-cs"/>
              </a:rPr>
              <a:t>n.d.</a:t>
            </a:r>
            <a:r>
              <a:rPr lang="en-US" sz="1600" kern="1200" dirty="0">
                <a:solidFill>
                  <a:schemeClr val="tx1"/>
                </a:solidFill>
                <a:effectLst/>
                <a:latin typeface="+mn-lt"/>
                <a:ea typeface="+mn-ea"/>
                <a:cs typeface="+mn-cs"/>
              </a:rPr>
              <a:t>)</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t>18</a:t>
            </a:fld>
            <a:endParaRPr lang="en-US"/>
          </a:p>
        </p:txBody>
      </p:sp>
    </p:spTree>
    <p:extLst>
      <p:ext uri="{BB962C8B-B14F-4D97-AF65-F5344CB8AC3E}">
        <p14:creationId xmlns:p14="http://schemas.microsoft.com/office/powerpoint/2010/main" val="1874050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Dairy products are a great source of protein, calcium</a:t>
            </a:r>
            <a:r>
              <a:rPr lang="en-US" baseline="0" dirty="0"/>
              <a:t> and other important nutrients to our diet.</a:t>
            </a:r>
          </a:p>
          <a:p>
            <a:endParaRPr lang="en-US" baseline="0" dirty="0"/>
          </a:p>
          <a:p>
            <a:pPr>
              <a:lnSpc>
                <a:spcPct val="150000"/>
              </a:lnSpc>
              <a:defRPr/>
            </a:pPr>
            <a:r>
              <a:rPr lang="en-US" dirty="0"/>
              <a:t>It is recommended that when consuming</a:t>
            </a:r>
            <a:r>
              <a:rPr lang="en-US" baseline="0" dirty="0"/>
              <a:t> dairy, it is either </a:t>
            </a:r>
            <a:r>
              <a:rPr lang="en-US" dirty="0"/>
              <a:t>low-fat or non-fat. For example, some cheeses have naturally lower fat contents including mozzarella, string cheese and goat cheese. Today, reduced-fat and non-fat milks are mainstream offerings at grocery stores. Likewise, the selection of reduced fat cheese are becoming increasingly common to find such as reduced-fat cream cheese or 2%-fat cheddar cheese. We will learn more about nutrition labels in the next course, but keep in mind that fat-free and low-fat dairy products can sometimes replace the “fat” with other fillers like sugar. </a:t>
            </a:r>
          </a:p>
          <a:p>
            <a:pPr fontAlgn="base"/>
            <a:endParaRPr lang="en-US" sz="1600" kern="1200" dirty="0">
              <a:solidFill>
                <a:schemeClr val="tx1"/>
              </a:solidFill>
              <a:effectLst/>
              <a:latin typeface="+mn-lt"/>
              <a:ea typeface="+mn-ea"/>
              <a:cs typeface="+mn-cs"/>
            </a:endParaRPr>
          </a:p>
          <a:p>
            <a:pPr fontAlgn="base"/>
            <a:r>
              <a:rPr lang="en-US" sz="1600" kern="1200" dirty="0">
                <a:solidFill>
                  <a:schemeClr val="tx1"/>
                </a:solidFill>
                <a:effectLst/>
                <a:latin typeface="+mn-lt"/>
                <a:ea typeface="+mn-ea"/>
                <a:cs typeface="+mn-cs"/>
              </a:rPr>
              <a:t>Some suggestions for incorporating low-fat and fat-free dairy into your diet are making smoothies with unsweetened yogurt and fresh fruit, using Greek yogurt instead of sour cream or cream cheese on foods, or sweetening low-fat yogurt with berries and other fruits, or making it savory with chives.​</a:t>
            </a:r>
          </a:p>
          <a:p>
            <a:pPr>
              <a:defRPr/>
            </a:pPr>
            <a:endParaRPr lang="en-US" dirty="0"/>
          </a:p>
          <a:p>
            <a:pPr>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(Tufts University, 2015)</a:t>
            </a: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(Haynes, </a:t>
            </a:r>
            <a:r>
              <a:rPr lang="en-US" sz="1600" kern="1200" dirty="0" err="1">
                <a:solidFill>
                  <a:schemeClr val="tx1"/>
                </a:solidFill>
                <a:effectLst/>
                <a:latin typeface="+mn-lt"/>
                <a:ea typeface="+mn-ea"/>
                <a:cs typeface="+mn-cs"/>
              </a:rPr>
              <a:t>n.d.</a:t>
            </a:r>
            <a:r>
              <a:rPr lang="en-US" sz="1600" kern="1200" dirty="0">
                <a:solidFill>
                  <a:schemeClr val="tx1"/>
                </a:solidFill>
                <a:effectLst/>
                <a:latin typeface="+mn-lt"/>
                <a:ea typeface="+mn-ea"/>
                <a:cs typeface="+mn-cs"/>
              </a:rPr>
              <a:t>)</a:t>
            </a:r>
          </a:p>
          <a:p>
            <a:pPr>
              <a:defRPr/>
            </a:pP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19</a:t>
            </a:fld>
            <a:endParaRPr lang="en-US"/>
          </a:p>
        </p:txBody>
      </p:sp>
    </p:spTree>
    <p:extLst>
      <p:ext uri="{BB962C8B-B14F-4D97-AF65-F5344CB8AC3E}">
        <p14:creationId xmlns:p14="http://schemas.microsoft.com/office/powerpoint/2010/main" val="749333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The Protein group of </a:t>
            </a:r>
            <a:r>
              <a:rPr lang="en-US" dirty="0" err="1"/>
              <a:t>MyPlate</a:t>
            </a:r>
            <a:r>
              <a:rPr lang="en-US" baseline="0" dirty="0"/>
              <a:t> </a:t>
            </a:r>
            <a:r>
              <a:rPr lang="en-US" dirty="0"/>
              <a:t>includes a variety of protein sources such as beans, nuts, fish, poultry, meat and eggs. </a:t>
            </a:r>
          </a:p>
          <a:p>
            <a:pPr marL="0" marR="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indent="0" algn="l" defTabSz="1218987" rtl="0" eaLnBrk="1" fontAlgn="auto" latinLnBrk="0" hangingPunct="1">
              <a:lnSpc>
                <a:spcPct val="100000"/>
              </a:lnSpc>
              <a:spcBef>
                <a:spcPts val="0"/>
              </a:spcBef>
              <a:spcAft>
                <a:spcPts val="0"/>
              </a:spcAft>
              <a:buClrTx/>
              <a:buSzTx/>
              <a:buFontTx/>
              <a:buNone/>
              <a:tabLst/>
              <a:defRPr/>
            </a:pPr>
            <a:r>
              <a:rPr lang="en-US" dirty="0"/>
              <a:t>As we spoke about “bad fats” in the previous slides, some sources of protein can be high in saturated fats. Again, saturated fats are bad for the heart. Lean options of poultry include skinless and white meat chicken or turkey. Also, when eating meat, choose leaner cuts of meat, such as the tenderloin or lean ground meat. The butcher in the meat section of the grocery store can help direct us toward the leaner cuts of meat. When picking out meat, a general rule of thumb is to look for cuts of meat with little fat marbling visible in them. </a:t>
            </a:r>
          </a:p>
          <a:p>
            <a:pPr marL="0" marR="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indent="0" algn="l" defTabSz="1218987" rtl="0" eaLnBrk="1" fontAlgn="auto" latinLnBrk="0" hangingPunct="1">
              <a:lnSpc>
                <a:spcPct val="100000"/>
              </a:lnSpc>
              <a:spcBef>
                <a:spcPts val="0"/>
              </a:spcBef>
              <a:spcAft>
                <a:spcPts val="0"/>
              </a:spcAft>
              <a:buClrTx/>
              <a:buSzTx/>
              <a:buFontTx/>
              <a:buNone/>
              <a:tabLst/>
              <a:defRPr/>
            </a:pPr>
            <a:r>
              <a:rPr lang="en-US" dirty="0"/>
              <a:t>Beans, nuts and eggs are also good sources of protein. Beans, in particular, are a good source of protein because they are low in fat and cholesterol and have a high fiber content. Likewise, nuts - such as almonds and walnuts - are also a good source of protein and contain nutrients that support a healthy heart. Consider mixing beans or nuts into your next salad or side dish to get one of the recommend daily servings of protein. </a:t>
            </a:r>
          </a:p>
          <a:p>
            <a:pPr marL="0" marR="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indent="0" algn="l" defTabSz="1218987" rtl="0" eaLnBrk="1" fontAlgn="auto" latinLnBrk="0" hangingPunct="1">
              <a:lnSpc>
                <a:spcPct val="100000"/>
              </a:lnSpc>
              <a:spcBef>
                <a:spcPts val="0"/>
              </a:spcBef>
              <a:spcAft>
                <a:spcPts val="0"/>
              </a:spcAft>
              <a:buClrTx/>
              <a:buSzTx/>
              <a:buFontTx/>
              <a:buNone/>
              <a:tabLst/>
              <a:defRPr/>
            </a:pPr>
            <a:r>
              <a:rPr lang="en-US" i="1" dirty="0"/>
              <a:t>(Facilitator: Take a moment to ask the group the question below. This could be a good time to highlight both the animal-based and non-animal sources of protein offered at your community.)</a:t>
            </a:r>
          </a:p>
          <a:p>
            <a:pPr marL="0" marR="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indent="0" algn="l" defTabSz="1218987" rtl="0" eaLnBrk="1" fontAlgn="auto" latinLnBrk="0" hangingPunct="1">
              <a:lnSpc>
                <a:spcPct val="100000"/>
              </a:lnSpc>
              <a:spcBef>
                <a:spcPts val="0"/>
              </a:spcBef>
              <a:spcAft>
                <a:spcPts val="0"/>
              </a:spcAft>
              <a:buClrTx/>
              <a:buSzTx/>
              <a:buFontTx/>
              <a:buNone/>
              <a:tabLst/>
              <a:defRPr/>
            </a:pPr>
            <a:r>
              <a:rPr lang="en-US" dirty="0"/>
              <a:t>Now that we’ve spent some time talking about different sources of protein, how can we get the number of servings recommended on a daily basis?</a:t>
            </a:r>
          </a:p>
          <a:p>
            <a:pPr marL="0" marR="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(Mayo Clinic Staff, 2011)</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(Castle, 2010)</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(Tufts University, 2015)</a:t>
            </a:r>
          </a:p>
        </p:txBody>
      </p:sp>
      <p:sp>
        <p:nvSpPr>
          <p:cNvPr id="4" name="Slide Number Placeholder 3"/>
          <p:cNvSpPr>
            <a:spLocks noGrp="1"/>
          </p:cNvSpPr>
          <p:nvPr>
            <p:ph type="sldNum" sz="quarter" idx="10"/>
          </p:nvPr>
        </p:nvSpPr>
        <p:spPr/>
        <p:txBody>
          <a:bodyPr/>
          <a:lstStyle/>
          <a:p>
            <a:fld id="{B045B7DE-1198-4F2F-B574-CA8CAE341642}" type="slidenum">
              <a:rPr lang="en-US" smtClean="0"/>
              <a:t>20</a:t>
            </a:fld>
            <a:endParaRPr lang="en-US"/>
          </a:p>
        </p:txBody>
      </p:sp>
    </p:spTree>
    <p:extLst>
      <p:ext uri="{BB962C8B-B14F-4D97-AF65-F5344CB8AC3E}">
        <p14:creationId xmlns:p14="http://schemas.microsoft.com/office/powerpoint/2010/main" val="95643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3</a:t>
            </a:fld>
            <a:endParaRPr lang="en-US"/>
          </a:p>
        </p:txBody>
      </p:sp>
    </p:spTree>
    <p:extLst>
      <p:ext uri="{BB962C8B-B14F-4D97-AF65-F5344CB8AC3E}">
        <p14:creationId xmlns:p14="http://schemas.microsoft.com/office/powerpoint/2010/main" val="3599354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a:t>
            </a:r>
            <a:r>
              <a:rPr lang="en-US" i="1" baseline="0" dirty="0"/>
              <a:t> Read facts on slide.)</a:t>
            </a:r>
          </a:p>
          <a:p>
            <a:endParaRPr lang="en-US" i="1" baseline="0" dirty="0"/>
          </a:p>
          <a:p>
            <a:r>
              <a:rPr lang="en-US" i="1" baseline="0" dirty="0"/>
              <a:t>Ask: What’s the most exotic thing you’ve ever eaten?</a:t>
            </a:r>
            <a:endParaRPr lang="en-US" i="1" dirty="0"/>
          </a:p>
        </p:txBody>
      </p:sp>
      <p:sp>
        <p:nvSpPr>
          <p:cNvPr id="4" name="Slide Number Placeholder 3"/>
          <p:cNvSpPr>
            <a:spLocks noGrp="1"/>
          </p:cNvSpPr>
          <p:nvPr>
            <p:ph type="sldNum" sz="quarter" idx="10"/>
          </p:nvPr>
        </p:nvSpPr>
        <p:spPr/>
        <p:txBody>
          <a:bodyPr/>
          <a:lstStyle/>
          <a:p>
            <a:fld id="{B045B7DE-1198-4F2F-B574-CA8CAE341642}" type="slidenum">
              <a:rPr lang="en-US" smtClean="0"/>
              <a:t>21</a:t>
            </a:fld>
            <a:endParaRPr lang="en-US"/>
          </a:p>
        </p:txBody>
      </p:sp>
    </p:spTree>
    <p:extLst>
      <p:ext uri="{BB962C8B-B14F-4D97-AF65-F5344CB8AC3E}">
        <p14:creationId xmlns:p14="http://schemas.microsoft.com/office/powerpoint/2010/main" val="1600265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a:t>
            </a:r>
            <a:r>
              <a:rPr lang="en-US" i="1" baseline="0" dirty="0"/>
              <a:t> Read facts on slide.)</a:t>
            </a:r>
          </a:p>
          <a:p>
            <a:endParaRPr lang="en-US" i="1" baseline="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i="1" baseline="0" dirty="0"/>
              <a:t>Ask: </a:t>
            </a:r>
            <a:r>
              <a:rPr lang="en-US" dirty="0">
                <a:solidFill>
                  <a:srgbClr val="000000"/>
                </a:solidFill>
              </a:rPr>
              <a:t>Would you try or incorporate cricket-based foods into your diet?</a:t>
            </a:r>
            <a:endParaRPr lang="en-US" sz="2400" i="1" dirty="0">
              <a:solidFill>
                <a:schemeClr val="accent4">
                  <a:lumMod val="75000"/>
                </a:schemeClr>
              </a:solidFill>
            </a:endParaRPr>
          </a:p>
          <a:p>
            <a:r>
              <a:rPr lang="en-US" i="1" dirty="0"/>
              <a:t>https://draxe.com/cricket-flour/</a:t>
            </a:r>
          </a:p>
          <a:p>
            <a:endParaRPr lang="en-US" i="1" dirty="0"/>
          </a:p>
          <a:p>
            <a:endParaRPr lang="en-US" i="1" dirty="0"/>
          </a:p>
          <a:p>
            <a:r>
              <a:rPr lang="en-US" i="1" dirty="0"/>
              <a:t>Other Facts:</a:t>
            </a:r>
          </a:p>
          <a:p>
            <a:r>
              <a:rPr lang="en-US"/>
              <a:t>Crickets </a:t>
            </a:r>
            <a:r>
              <a:rPr lang="en-US" dirty="0"/>
              <a:t>also require far less water than cattle; in fact, to get a pound of dry protein from a cow, between 1,700 and 2,500 gallons of water is required. To get the same amount of protein from a cricket, only one gallon of water is needed — that’s a tremendous difference. </a:t>
            </a:r>
            <a:endParaRPr lang="en-US" i="1" dirty="0"/>
          </a:p>
        </p:txBody>
      </p:sp>
      <p:sp>
        <p:nvSpPr>
          <p:cNvPr id="4" name="Slide Number Placeholder 3"/>
          <p:cNvSpPr>
            <a:spLocks noGrp="1"/>
          </p:cNvSpPr>
          <p:nvPr>
            <p:ph type="sldNum" sz="quarter" idx="10"/>
          </p:nvPr>
        </p:nvSpPr>
        <p:spPr/>
        <p:txBody>
          <a:bodyPr/>
          <a:lstStyle/>
          <a:p>
            <a:fld id="{B045B7DE-1198-4F2F-B574-CA8CAE341642}" type="slidenum">
              <a:rPr lang="en-US" smtClean="0"/>
              <a:t>22</a:t>
            </a:fld>
            <a:endParaRPr lang="en-US"/>
          </a:p>
        </p:txBody>
      </p:sp>
    </p:spTree>
    <p:extLst>
      <p:ext uri="{BB962C8B-B14F-4D97-AF65-F5344CB8AC3E}">
        <p14:creationId xmlns:p14="http://schemas.microsoft.com/office/powerpoint/2010/main" val="1046455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section of the plate includes both water and other drinking liquids such as juice, tea and coffee. While drinking water is best, a morning cup of coffee or tea can also count toward the recommended daily servings. </a:t>
            </a:r>
          </a:p>
          <a:p>
            <a:endParaRPr lang="en-US" altLang="en-US" dirty="0"/>
          </a:p>
          <a:p>
            <a:r>
              <a:rPr lang="en-US" altLang="en-US" dirty="0"/>
              <a:t>Because our bodies are, after all, made up of 60% water, we need it to keep our bodies well hydrated. This is especially true for older adults who can experience a reduction in their sense of thirst as they age.</a:t>
            </a:r>
          </a:p>
          <a:p>
            <a:endParaRPr lang="en-US" altLang="en-US" dirty="0"/>
          </a:p>
          <a:p>
            <a:r>
              <a:rPr lang="en-US" altLang="en-US" dirty="0"/>
              <a:t>Like each of the food groups we’ve discussed, there are health benefits to each section of the plate.  Specifically, water works to rid the body of toxins and helps to deliver food nutrients to where they are absorbed in the body’s cells. Proper hydration also supports good ear, nose and throat health and works along with fiber to aid digestion. </a:t>
            </a:r>
          </a:p>
          <a:p>
            <a:endParaRPr lang="en-US" altLang="en-US" dirty="0"/>
          </a:p>
          <a:p>
            <a:r>
              <a:rPr lang="en-US" altLang="en-US" dirty="0"/>
              <a:t>In addition to drinking water, there are other sources of liquid that can help to maintain proper hydration. For example, eating reduced-sodium soups or fruits with high water contents such as watermelon can also provide a serving of liquid. Please note that alcoholic beverages do not count towards a person’s daily water and liquid intake. In fact, alcohol actually dehydrates the body.</a:t>
            </a:r>
          </a:p>
          <a:p>
            <a:endParaRPr lang="en-US" altLang="en-US" dirty="0"/>
          </a:p>
          <a:p>
            <a:r>
              <a:rPr lang="en-US" altLang="en-US" dirty="0"/>
              <a:t>*As a friendly reminder, please note that these recommendations have been made for the general population of older adults. Please consult with your physician or health care provider for more information on hydration that is specific to your needs.</a:t>
            </a:r>
          </a:p>
          <a:p>
            <a:endParaRPr lang="en-US" altLang="en-US" dirty="0"/>
          </a:p>
          <a:p>
            <a:endParaRPr lang="en-US" alt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(Tufts University, 2015)</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(Mayo Clinic Staff, 2010)</a:t>
            </a:r>
          </a:p>
          <a:p>
            <a:r>
              <a:rPr lang="en-US" sz="1600" kern="1200" dirty="0">
                <a:solidFill>
                  <a:schemeClr val="tx1"/>
                </a:solidFill>
                <a:effectLst/>
                <a:latin typeface="+mn-lt"/>
                <a:ea typeface="+mn-ea"/>
                <a:cs typeface="+mn-cs"/>
              </a:rPr>
              <a:t>(Mayo Clinic Staff, 2009)</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(International Council of Nurses, 2005)</a:t>
            </a:r>
          </a:p>
          <a:p>
            <a:r>
              <a:rPr lang="en-US" sz="1600" kern="1200" dirty="0">
                <a:solidFill>
                  <a:schemeClr val="tx1"/>
                </a:solidFill>
                <a:effectLst/>
                <a:latin typeface="+mn-lt"/>
                <a:ea typeface="+mn-ea"/>
                <a:cs typeface="+mn-cs"/>
              </a:rPr>
              <a:t>(Mayo Clinic Staff, 2011)</a:t>
            </a:r>
          </a:p>
        </p:txBody>
      </p:sp>
      <p:sp>
        <p:nvSpPr>
          <p:cNvPr id="4" name="Slide Number Placeholder 3"/>
          <p:cNvSpPr>
            <a:spLocks noGrp="1"/>
          </p:cNvSpPr>
          <p:nvPr>
            <p:ph type="sldNum" sz="quarter" idx="10"/>
          </p:nvPr>
        </p:nvSpPr>
        <p:spPr/>
        <p:txBody>
          <a:bodyPr/>
          <a:lstStyle/>
          <a:p>
            <a:fld id="{B045B7DE-1198-4F2F-B574-CA8CAE341642}" type="slidenum">
              <a:rPr lang="en-US" smtClean="0"/>
              <a:t>23</a:t>
            </a:fld>
            <a:endParaRPr lang="en-US"/>
          </a:p>
        </p:txBody>
      </p:sp>
    </p:spTree>
    <p:extLst>
      <p:ext uri="{BB962C8B-B14F-4D97-AF65-F5344CB8AC3E}">
        <p14:creationId xmlns:p14="http://schemas.microsoft.com/office/powerpoint/2010/main" val="3733995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Our hand can be used as a general guide to serving sizes for a variety of foods. Of course, measuring utensils and a kitchen scale are the most accurate way to measure a serving of food, but using the hand as a guide can be especially helpful when dining out at a restaurant or in the homes of friends and family. </a:t>
            </a:r>
          </a:p>
          <a:p>
            <a:endParaRPr lang="en-US" altLang="en-US" dirty="0"/>
          </a:p>
          <a:p>
            <a:r>
              <a:rPr lang="en-US" altLang="en-US" dirty="0"/>
              <a:t>Let’s look at the different parts of the hand that can guide our serving sizes. Please keep in mind that this is a general guide and is based upon an average-sized hand. The palm, for example, can be used as a general guide for a serving of meat, poultry or fish. The thumb is approximately the size of a tablespoon and can guide the portioning of foods such as peanut butter and salad dressing.  Next, is the index finger which represents approximately 1 ounce and can be a guide for a serving of cheese. Then, we have the tip of the middle finger. This can be used as a guide for portioning foods like butter and oils. </a:t>
            </a:r>
          </a:p>
          <a:p>
            <a:endParaRPr lang="en-US" altLang="en-US" dirty="0"/>
          </a:p>
          <a:p>
            <a:r>
              <a:rPr lang="en-US" sz="1600" kern="1200" dirty="0">
                <a:solidFill>
                  <a:schemeClr val="tx1"/>
                </a:solidFill>
                <a:effectLst/>
                <a:latin typeface="+mn-lt"/>
                <a:ea typeface="+mn-ea"/>
                <a:cs typeface="+mn-cs"/>
              </a:rPr>
              <a:t>(</a:t>
            </a:r>
            <a:r>
              <a:rPr lang="en-US" sz="1600" kern="1200" dirty="0" err="1">
                <a:solidFill>
                  <a:schemeClr val="tx1"/>
                </a:solidFill>
                <a:effectLst/>
                <a:latin typeface="+mn-lt"/>
                <a:ea typeface="+mn-ea"/>
                <a:cs typeface="+mn-cs"/>
              </a:rPr>
              <a:t>Gadia</a:t>
            </a:r>
            <a:r>
              <a:rPr lang="en-US" sz="1600" kern="1200" dirty="0">
                <a:solidFill>
                  <a:schemeClr val="tx1"/>
                </a:solidFill>
                <a:effectLst/>
                <a:latin typeface="+mn-lt"/>
                <a:ea typeface="+mn-ea"/>
                <a:cs typeface="+mn-cs"/>
              </a:rPr>
              <a:t>, 2009)</a:t>
            </a:r>
          </a:p>
          <a:p>
            <a:r>
              <a:rPr lang="en-US" sz="1600" kern="1200" dirty="0">
                <a:solidFill>
                  <a:schemeClr val="tx1"/>
                </a:solidFill>
                <a:effectLst/>
                <a:latin typeface="+mn-lt"/>
                <a:ea typeface="+mn-ea"/>
                <a:cs typeface="+mn-cs"/>
              </a:rPr>
              <a:t>(</a:t>
            </a:r>
            <a:r>
              <a:rPr lang="en-US" sz="1600" kern="1200" dirty="0" err="1">
                <a:solidFill>
                  <a:schemeClr val="tx1"/>
                </a:solidFill>
                <a:effectLst/>
                <a:latin typeface="+mn-lt"/>
                <a:ea typeface="+mn-ea"/>
                <a:cs typeface="+mn-cs"/>
              </a:rPr>
              <a:t>Giancoli</a:t>
            </a:r>
            <a:r>
              <a:rPr lang="en-US" sz="1600" kern="1200" dirty="0">
                <a:solidFill>
                  <a:schemeClr val="tx1"/>
                </a:solidFill>
                <a:effectLst/>
                <a:latin typeface="+mn-lt"/>
                <a:ea typeface="+mn-ea"/>
                <a:cs typeface="+mn-cs"/>
              </a:rPr>
              <a:t>, 2010)</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(Health, 2008)</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25</a:t>
            </a:fld>
            <a:endParaRPr lang="en-US"/>
          </a:p>
        </p:txBody>
      </p:sp>
    </p:spTree>
    <p:extLst>
      <p:ext uri="{BB962C8B-B14F-4D97-AF65-F5344CB8AC3E}">
        <p14:creationId xmlns:p14="http://schemas.microsoft.com/office/powerpoint/2010/main" val="1238313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Next, a hand - in the position of a fist - can serve as a guide for a 1 cup serving. The fist is a good visual image for measuring a serving of cereal or fruit. Lastly, </a:t>
            </a:r>
            <a:r>
              <a:rPr lang="en-US" altLang="en-US" u="sng" dirty="0"/>
              <a:t>one</a:t>
            </a:r>
            <a:r>
              <a:rPr lang="en-US" altLang="en-US" dirty="0"/>
              <a:t> cupped hand is approximately the size of a half cup. The cupped hand is a guide for a serving of pasta, rice, beans, vegetables or ice cream.  </a:t>
            </a:r>
          </a:p>
          <a:p>
            <a:endParaRPr lang="en-US" altLang="en-US" dirty="0"/>
          </a:p>
          <a:p>
            <a:r>
              <a:rPr lang="en-US" altLang="en-US" dirty="0"/>
              <a:t>Now that we’ve learned about this tool, we can let our hand be our guide the next time we go out for a meal. </a:t>
            </a:r>
          </a:p>
          <a:p>
            <a:endParaRPr lang="en-US" altLang="en-US" dirty="0"/>
          </a:p>
          <a:p>
            <a:r>
              <a:rPr lang="en-US" sz="1600" kern="1200" dirty="0">
                <a:solidFill>
                  <a:schemeClr val="tx1"/>
                </a:solidFill>
                <a:effectLst/>
                <a:latin typeface="+mn-lt"/>
                <a:ea typeface="+mn-ea"/>
                <a:cs typeface="+mn-cs"/>
              </a:rPr>
              <a:t>(</a:t>
            </a:r>
            <a:r>
              <a:rPr lang="en-US" sz="1600" kern="1200" dirty="0" err="1">
                <a:solidFill>
                  <a:schemeClr val="tx1"/>
                </a:solidFill>
                <a:effectLst/>
                <a:latin typeface="+mn-lt"/>
                <a:ea typeface="+mn-ea"/>
                <a:cs typeface="+mn-cs"/>
              </a:rPr>
              <a:t>Gadia</a:t>
            </a:r>
            <a:r>
              <a:rPr lang="en-US" sz="1600" kern="1200" dirty="0">
                <a:solidFill>
                  <a:schemeClr val="tx1"/>
                </a:solidFill>
                <a:effectLst/>
                <a:latin typeface="+mn-lt"/>
                <a:ea typeface="+mn-ea"/>
                <a:cs typeface="+mn-cs"/>
              </a:rPr>
              <a:t>, 2009)</a:t>
            </a:r>
          </a:p>
          <a:p>
            <a:r>
              <a:rPr lang="en-US" sz="1600" kern="1200" dirty="0">
                <a:solidFill>
                  <a:schemeClr val="tx1"/>
                </a:solidFill>
                <a:effectLst/>
                <a:latin typeface="+mn-lt"/>
                <a:ea typeface="+mn-ea"/>
                <a:cs typeface="+mn-cs"/>
              </a:rPr>
              <a:t>(</a:t>
            </a:r>
            <a:r>
              <a:rPr lang="en-US" sz="1600" kern="1200" dirty="0" err="1">
                <a:solidFill>
                  <a:schemeClr val="tx1"/>
                </a:solidFill>
                <a:effectLst/>
                <a:latin typeface="+mn-lt"/>
                <a:ea typeface="+mn-ea"/>
                <a:cs typeface="+mn-cs"/>
              </a:rPr>
              <a:t>Giancoli</a:t>
            </a:r>
            <a:r>
              <a:rPr lang="en-US" sz="1600" kern="1200" dirty="0">
                <a:solidFill>
                  <a:schemeClr val="tx1"/>
                </a:solidFill>
                <a:effectLst/>
                <a:latin typeface="+mn-lt"/>
                <a:ea typeface="+mn-ea"/>
                <a:cs typeface="+mn-cs"/>
              </a:rPr>
              <a:t>, 2010)</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(Health, 2008)</a:t>
            </a:r>
          </a:p>
        </p:txBody>
      </p:sp>
      <p:sp>
        <p:nvSpPr>
          <p:cNvPr id="4" name="Slide Number Placeholder 3"/>
          <p:cNvSpPr>
            <a:spLocks noGrp="1"/>
          </p:cNvSpPr>
          <p:nvPr>
            <p:ph type="sldNum" sz="quarter" idx="10"/>
          </p:nvPr>
        </p:nvSpPr>
        <p:spPr/>
        <p:txBody>
          <a:bodyPr/>
          <a:lstStyle/>
          <a:p>
            <a:fld id="{B045B7DE-1198-4F2F-B574-CA8CAE341642}" type="slidenum">
              <a:rPr lang="en-US" smtClean="0"/>
              <a:t>26</a:t>
            </a:fld>
            <a:endParaRPr lang="en-US"/>
          </a:p>
        </p:txBody>
      </p:sp>
    </p:spTree>
    <p:extLst>
      <p:ext uri="{BB962C8B-B14F-4D97-AF65-F5344CB8AC3E}">
        <p14:creationId xmlns:p14="http://schemas.microsoft.com/office/powerpoint/2010/main" val="1676821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final piece of information I will leave you with today is the significance of Food Diaries, or recording your food consumption.  This, along with exercise diaries are found to be to be significantly associated with weight loss. </a:t>
            </a:r>
          </a:p>
          <a:p>
            <a:endParaRPr lang="en-US" baseline="0" dirty="0"/>
          </a:p>
          <a:p>
            <a:r>
              <a:rPr lang="en-US" baseline="0" dirty="0"/>
              <a:t>I will be handing out a Food Diary today that you can utilize throughout this course and into the future.</a:t>
            </a:r>
          </a:p>
          <a:p>
            <a:endParaRPr lang="en-US" baseline="0" dirty="0"/>
          </a:p>
          <a:p>
            <a:endParaRPr lang="en-US" dirty="0"/>
          </a:p>
          <a:p>
            <a:r>
              <a:rPr lang="en-US" sz="1600" b="0" i="0" kern="1200" dirty="0">
                <a:solidFill>
                  <a:schemeClr val="tx1"/>
                </a:solidFill>
                <a:effectLst/>
                <a:latin typeface="+mn-lt"/>
                <a:ea typeface="+mn-ea"/>
                <a:cs typeface="+mn-cs"/>
              </a:rPr>
              <a:t>(Burke,</a:t>
            </a:r>
            <a:r>
              <a:rPr lang="en-US" sz="1600" b="0" i="0" kern="1200" baseline="0" dirty="0">
                <a:solidFill>
                  <a:schemeClr val="tx1"/>
                </a:solidFill>
                <a:effectLst/>
                <a:latin typeface="+mn-lt"/>
                <a:ea typeface="+mn-ea"/>
                <a:cs typeface="+mn-cs"/>
              </a:rPr>
              <a:t> </a:t>
            </a:r>
            <a:r>
              <a:rPr lang="en-US" sz="1600" b="0" i="0" kern="1200" dirty="0">
                <a:solidFill>
                  <a:schemeClr val="tx1"/>
                </a:solidFill>
                <a:effectLst/>
                <a:latin typeface="+mn-lt"/>
                <a:ea typeface="+mn-ea"/>
                <a:cs typeface="+mn-cs"/>
              </a:rPr>
              <a:t>Wang</a:t>
            </a:r>
            <a:r>
              <a:rPr lang="en-US" sz="1600" b="0" i="0" kern="1200" baseline="0" dirty="0">
                <a:solidFill>
                  <a:schemeClr val="tx1"/>
                </a:solidFill>
                <a:effectLst/>
                <a:latin typeface="+mn-lt"/>
                <a:ea typeface="+mn-ea"/>
                <a:cs typeface="+mn-cs"/>
              </a:rPr>
              <a:t> </a:t>
            </a:r>
            <a:r>
              <a:rPr lang="en-US" sz="1600" b="0" i="0" kern="1200" dirty="0">
                <a:solidFill>
                  <a:schemeClr val="tx1"/>
                </a:solidFill>
                <a:effectLst/>
                <a:latin typeface="+mn-lt"/>
                <a:ea typeface="+mn-ea"/>
                <a:cs typeface="+mn-cs"/>
              </a:rPr>
              <a:t>&amp; </a:t>
            </a:r>
            <a:r>
              <a:rPr lang="en-US" sz="1600" b="0" i="0" kern="1200" dirty="0" err="1">
                <a:solidFill>
                  <a:schemeClr val="tx1"/>
                </a:solidFill>
                <a:effectLst/>
                <a:latin typeface="+mn-lt"/>
                <a:ea typeface="+mn-ea"/>
                <a:cs typeface="+mn-cs"/>
              </a:rPr>
              <a:t>Sevick</a:t>
            </a:r>
            <a:r>
              <a:rPr lang="en-US" sz="1600" b="0" i="0" kern="1200" dirty="0">
                <a:solidFill>
                  <a:schemeClr val="tx1"/>
                </a:solidFill>
                <a:effectLst/>
                <a:latin typeface="+mn-lt"/>
                <a:ea typeface="+mn-ea"/>
                <a:cs typeface="+mn-cs"/>
              </a:rPr>
              <a:t>, 2011)</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27</a:t>
            </a:fld>
            <a:endParaRPr lang="en-US"/>
          </a:p>
        </p:txBody>
      </p:sp>
    </p:spTree>
    <p:extLst>
      <p:ext uri="{BB962C8B-B14F-4D97-AF65-F5344CB8AC3E}">
        <p14:creationId xmlns:p14="http://schemas.microsoft.com/office/powerpoint/2010/main" val="4017449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we know, we’ve covered a lot of information today. Here is a list of the topics we discussed. </a:t>
            </a:r>
          </a:p>
          <a:p>
            <a:endParaRPr lang="en-US" altLang="en-US" dirty="0"/>
          </a:p>
          <a:p>
            <a:r>
              <a:rPr lang="en-US" altLang="en-US" b="0" i="1" dirty="0"/>
              <a:t>(Facilitator:  Please read contents of slide and distribute handouts to the group.)</a:t>
            </a:r>
          </a:p>
          <a:p>
            <a:endParaRPr lang="en-US" altLang="en-US" dirty="0"/>
          </a:p>
          <a:p>
            <a:r>
              <a:rPr lang="en-US" altLang="en-US" b="0" dirty="0"/>
              <a:t>Also, we’ve printed several handouts from today’s materials for us to take home and refer to in the future. The handouts we all have for our reference include the </a:t>
            </a:r>
            <a:r>
              <a:rPr lang="en-US" altLang="en-US" b="0" u="sng" dirty="0" err="1"/>
              <a:t>MyPlate</a:t>
            </a:r>
            <a:r>
              <a:rPr lang="en-US" altLang="en-US" b="0" u="sng" dirty="0"/>
              <a:t> for Older Adults</a:t>
            </a:r>
            <a:r>
              <a:rPr lang="en-US" altLang="en-US" b="0" dirty="0"/>
              <a:t>, a </a:t>
            </a:r>
            <a:r>
              <a:rPr lang="en-US" altLang="en-US" b="0" u="sng" dirty="0"/>
              <a:t>Healthy Snacks Guide</a:t>
            </a:r>
            <a:r>
              <a:rPr lang="en-US" altLang="en-US" b="0" u="none" dirty="0"/>
              <a:t> , </a:t>
            </a:r>
            <a:r>
              <a:rPr lang="en-US" altLang="en-US" b="0" u="sng" dirty="0"/>
              <a:t>the</a:t>
            </a:r>
            <a:r>
              <a:rPr lang="en-US" altLang="en-US" b="0" u="sng" baseline="0" dirty="0"/>
              <a:t> Food Diary</a:t>
            </a:r>
            <a:r>
              <a:rPr lang="en-US" altLang="en-US" b="0" u="none" baseline="0" dirty="0"/>
              <a:t> handout </a:t>
            </a:r>
            <a:r>
              <a:rPr lang="en-US" altLang="en-US" b="0" dirty="0"/>
              <a:t>and the </a:t>
            </a:r>
            <a:r>
              <a:rPr lang="en-US" altLang="en-US" b="0" u="sng" dirty="0"/>
              <a:t>1</a:t>
            </a:r>
            <a:r>
              <a:rPr lang="en-US" altLang="en-US" b="0" u="sng" baseline="30000" dirty="0"/>
              <a:t>st</a:t>
            </a:r>
            <a:r>
              <a:rPr lang="en-US" altLang="en-US" b="0" u="sng" dirty="0"/>
              <a:t> Course Nutrition Knowledge </a:t>
            </a:r>
            <a:r>
              <a:rPr lang="en-US" altLang="en-US" b="0" dirty="0"/>
              <a:t>handout.</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28</a:t>
            </a:fld>
            <a:endParaRPr lang="en-US"/>
          </a:p>
        </p:txBody>
      </p:sp>
    </p:spTree>
    <p:extLst>
      <p:ext uri="{BB962C8B-B14F-4D97-AF65-F5344CB8AC3E}">
        <p14:creationId xmlns:p14="http://schemas.microsoft.com/office/powerpoint/2010/main" val="2195582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1" dirty="0"/>
              <a:t>(Facilitator: discuss with the group about bringing a favorite snack or packaged food products they eat on a regular basis at home. Also let participants know that you will also have packaged food products provided by the community available to use for the purposes of the activity.) </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29</a:t>
            </a:fld>
            <a:endParaRPr lang="en-US"/>
          </a:p>
        </p:txBody>
      </p:sp>
    </p:spTree>
    <p:extLst>
      <p:ext uri="{BB962C8B-B14F-4D97-AF65-F5344CB8AC3E}">
        <p14:creationId xmlns:p14="http://schemas.microsoft.com/office/powerpoint/2010/main" val="2100758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  Please read information on slide) </a:t>
            </a:r>
            <a:endParaRPr lang="en-US" dirty="0"/>
          </a:p>
          <a:p>
            <a:endParaRPr lang="en-US" i="1" dirty="0"/>
          </a:p>
          <a:p>
            <a:r>
              <a:rPr lang="en-US" i="1" dirty="0"/>
              <a:t>Thank you for joining us for the 1st Course of Nourish, we look forward to seeing you for the 2nd Course.  </a:t>
            </a:r>
          </a:p>
          <a:p>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B045B7DE-1198-4F2F-B574-CA8CAE341642}" type="slidenum">
              <a:rPr lang="en-US"/>
              <a:t>30</a:t>
            </a:fld>
            <a:endParaRPr lang="en-US"/>
          </a:p>
        </p:txBody>
      </p:sp>
    </p:spTree>
    <p:extLst>
      <p:ext uri="{BB962C8B-B14F-4D97-AF65-F5344CB8AC3E}">
        <p14:creationId xmlns:p14="http://schemas.microsoft.com/office/powerpoint/2010/main" val="4254645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0" i="1" dirty="0"/>
              <a:t>(Facilitator: Use this slide to feature additional</a:t>
            </a:r>
            <a:r>
              <a:rPr lang="en-US" b="0" i="1" baseline="0" dirty="0"/>
              <a:t> nutrition </a:t>
            </a:r>
            <a:r>
              <a:rPr lang="en-US" b="0" i="1" dirty="0"/>
              <a:t>programs/opportunities within</a:t>
            </a:r>
            <a:r>
              <a:rPr lang="en-US" b="0" i="1" baseline="0" dirty="0"/>
              <a:t> your organization</a:t>
            </a:r>
            <a:r>
              <a:rPr lang="en-US" b="0" i="1" dirty="0"/>
              <a:t>.)</a:t>
            </a:r>
          </a:p>
          <a:p>
            <a:endParaRPr lang="en-US" dirty="0"/>
          </a:p>
        </p:txBody>
      </p:sp>
      <p:sp>
        <p:nvSpPr>
          <p:cNvPr id="4" name="Slide Number Placeholder 3"/>
          <p:cNvSpPr>
            <a:spLocks noGrp="1"/>
          </p:cNvSpPr>
          <p:nvPr>
            <p:ph type="sldNum" sz="quarter" idx="10"/>
          </p:nvPr>
        </p:nvSpPr>
        <p:spPr/>
        <p:txBody>
          <a:bodyPr/>
          <a:lstStyle/>
          <a:p>
            <a:fld id="{5EAC1826-6CDA-4748-86FD-F7E871677333}" type="slidenum">
              <a:rPr lang="en-US" smtClean="0"/>
              <a:t>31</a:t>
            </a:fld>
            <a:endParaRPr lang="en-US"/>
          </a:p>
        </p:txBody>
      </p:sp>
    </p:spTree>
    <p:extLst>
      <p:ext uri="{BB962C8B-B14F-4D97-AF65-F5344CB8AC3E}">
        <p14:creationId xmlns:p14="http://schemas.microsoft.com/office/powerpoint/2010/main" val="418900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a:t>Nutrition</a:t>
            </a:r>
            <a:r>
              <a:rPr lang="en-US" baseline="0" dirty="0"/>
              <a:t> is good for our body and our souls.  Often, social gatherings with our loved ones are centered around a good meal.  </a:t>
            </a:r>
          </a:p>
          <a:p>
            <a:pPr marL="0" marR="0" indent="0" algn="l" defTabSz="1218987"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1218987" rtl="0" eaLnBrk="1" fontAlgn="auto" latinLnBrk="0" hangingPunct="1">
              <a:lnSpc>
                <a:spcPct val="100000"/>
              </a:lnSpc>
              <a:spcBef>
                <a:spcPts val="0"/>
              </a:spcBef>
              <a:spcAft>
                <a:spcPts val="0"/>
              </a:spcAft>
              <a:buClrTx/>
              <a:buSzTx/>
              <a:buFontTx/>
              <a:buNone/>
              <a:tabLst/>
              <a:defRPr/>
            </a:pPr>
            <a:r>
              <a:rPr lang="en-US" baseline="0" dirty="0"/>
              <a:t>To get to know each other better – let’s go around the circle and introduce ourselves with our name and our favorite dish to make, or eat!</a:t>
            </a:r>
            <a:endParaRPr lang="en-US" dirty="0"/>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4</a:t>
            </a:fld>
            <a:endParaRPr lang="en-US"/>
          </a:p>
        </p:txBody>
      </p:sp>
    </p:spTree>
    <p:extLst>
      <p:ext uri="{BB962C8B-B14F-4D97-AF65-F5344CB8AC3E}">
        <p14:creationId xmlns:p14="http://schemas.microsoft.com/office/powerpoint/2010/main" val="3283655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a:t>
            </a:r>
            <a:r>
              <a:rPr lang="en-US" i="1" baseline="0" dirty="0"/>
              <a:t> – hand out healthy snack and Healthy Snack Handout)</a:t>
            </a:r>
          </a:p>
          <a:p>
            <a:endParaRPr lang="en-US" dirty="0"/>
          </a:p>
          <a:p>
            <a:r>
              <a:rPr lang="en-US" dirty="0"/>
              <a:t>While we enjoy</a:t>
            </a:r>
            <a:r>
              <a:rPr lang="en-US" baseline="0" dirty="0"/>
              <a:t> our healthy snack, let’s talk a little about our snacking habits.  Are you surprised to hear that the United States has been referred to as “a snacking nation”?  One study found that 98% of Americans snack at least once a day and 50% of adults snack two to three times per day.  Snacking can be a good source of energy between meals if the snack is healthy and provides nourishment.  </a:t>
            </a:r>
          </a:p>
          <a:p>
            <a:endParaRPr lang="en-US" baseline="0" dirty="0"/>
          </a:p>
          <a:p>
            <a:r>
              <a:rPr lang="en-US" baseline="0" dirty="0"/>
              <a:t>Let’s brainstorm – what are some healthy snacks that you like to eat?</a:t>
            </a:r>
          </a:p>
          <a:p>
            <a:endParaRPr lang="en-US" baseline="0" dirty="0"/>
          </a:p>
          <a:p>
            <a:r>
              <a:rPr lang="en-US" i="1" baseline="0" dirty="0"/>
              <a:t>(Facilitator – write these down on a white board or flip chart while participants are saying them)</a:t>
            </a:r>
          </a:p>
          <a:p>
            <a:endParaRPr lang="en-US" baseline="0" dirty="0"/>
          </a:p>
          <a:p>
            <a:r>
              <a:rPr lang="en-US" baseline="0" dirty="0"/>
              <a:t>Thank you, these are all great choices for healthy snacks.</a:t>
            </a:r>
          </a:p>
          <a:p>
            <a:endParaRPr lang="en-US" baseline="0" dirty="0"/>
          </a:p>
          <a:p>
            <a:endParaRPr lang="en-US" baseline="0" dirty="0"/>
          </a:p>
          <a:p>
            <a:r>
              <a:rPr lang="en-US" baseline="0" dirty="0"/>
              <a:t>(Mintel, 2015)</a:t>
            </a:r>
          </a:p>
        </p:txBody>
      </p:sp>
      <p:sp>
        <p:nvSpPr>
          <p:cNvPr id="4" name="Slide Number Placeholder 3"/>
          <p:cNvSpPr>
            <a:spLocks noGrp="1"/>
          </p:cNvSpPr>
          <p:nvPr>
            <p:ph type="sldNum" sz="quarter" idx="10"/>
          </p:nvPr>
        </p:nvSpPr>
        <p:spPr/>
        <p:txBody>
          <a:bodyPr/>
          <a:lstStyle/>
          <a:p>
            <a:fld id="{B045B7DE-1198-4F2F-B574-CA8CAE341642}" type="slidenum">
              <a:rPr lang="en-US" smtClean="0"/>
              <a:t>5</a:t>
            </a:fld>
            <a:endParaRPr lang="en-US"/>
          </a:p>
        </p:txBody>
      </p:sp>
    </p:spTree>
    <p:extLst>
      <p:ext uri="{BB962C8B-B14F-4D97-AF65-F5344CB8AC3E}">
        <p14:creationId xmlns:p14="http://schemas.microsoft.com/office/powerpoint/2010/main" val="116860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a:t>
            </a:r>
            <a:r>
              <a:rPr lang="en-US" baseline="0" dirty="0"/>
              <a:t> nutrition matter?</a:t>
            </a:r>
          </a:p>
          <a:p>
            <a:endParaRPr lang="en-US" baseline="0" dirty="0"/>
          </a:p>
          <a:p>
            <a:r>
              <a:rPr lang="en-US" baseline="0" dirty="0"/>
              <a:t>Let’s start with the question – why does nutrition matter to </a:t>
            </a:r>
            <a:r>
              <a:rPr lang="en-US" i="1" baseline="0" dirty="0"/>
              <a:t>you</a:t>
            </a:r>
            <a:r>
              <a:rPr lang="en-US" baseline="0" dirty="0"/>
              <a:t>?</a:t>
            </a:r>
          </a:p>
          <a:p>
            <a:endParaRPr lang="en-US" baseline="0" dirty="0"/>
          </a:p>
          <a:p>
            <a:r>
              <a:rPr lang="en-US" baseline="0" dirty="0"/>
              <a:t>Nutrition matters to </a:t>
            </a:r>
            <a:r>
              <a:rPr lang="en-US" i="1" baseline="0" dirty="0"/>
              <a:t>all of us</a:t>
            </a:r>
            <a:r>
              <a:rPr lang="en-US" baseline="0" dirty="0"/>
              <a:t> because it is a key supporter of a successful aging lifestyle and maintaining, or obtaining, a healthy weight.</a:t>
            </a:r>
          </a:p>
          <a:p>
            <a:endParaRPr lang="en-US" baseline="0" dirty="0"/>
          </a:p>
          <a:p>
            <a:pPr marL="0" marR="0" indent="0" algn="l" defTabSz="1218987" rtl="0" eaLnBrk="1" fontAlgn="auto" latinLnBrk="0" hangingPunct="1">
              <a:lnSpc>
                <a:spcPct val="100000"/>
              </a:lnSpc>
              <a:spcBef>
                <a:spcPts val="0"/>
              </a:spcBef>
              <a:spcAft>
                <a:spcPts val="0"/>
              </a:spcAft>
              <a:buClrTx/>
              <a:buSzTx/>
              <a:buFontTx/>
              <a:buNone/>
              <a:tabLst/>
              <a:defRPr/>
            </a:pPr>
            <a:r>
              <a:rPr lang="en-US" dirty="0"/>
              <a:t>What we eat impacts</a:t>
            </a:r>
            <a:r>
              <a:rPr lang="en-US" baseline="0" dirty="0"/>
              <a:t> how we feel today, tomorrow and in the future.  When we </a:t>
            </a:r>
            <a:r>
              <a:rPr lang="en-US" i="1" baseline="0" dirty="0"/>
              <a:t>eat good </a:t>
            </a:r>
            <a:r>
              <a:rPr lang="en-US" baseline="0" dirty="0"/>
              <a:t>foods, we </a:t>
            </a:r>
            <a:r>
              <a:rPr lang="en-US" i="1" baseline="0" dirty="0"/>
              <a:t>feel good </a:t>
            </a:r>
            <a:r>
              <a:rPr lang="en-US" baseline="0" dirty="0"/>
              <a:t>afterward and e</a:t>
            </a:r>
            <a:r>
              <a:rPr lang="en-US" altLang="en-US" dirty="0"/>
              <a:t>ating healthy is important at every age – for different reasons. </a:t>
            </a:r>
          </a:p>
          <a:p>
            <a:pPr marL="0" marR="0" indent="0" algn="l" defTabSz="1218987"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a:t>There is value to eating healthy specifically for older adults. For instance, as a person ages, their muscle mass decreases with time. This means the body requires less calories from food to function. Research also tells us that that the metabolism of an older adult</a:t>
            </a:r>
            <a:r>
              <a:rPr lang="en-US" altLang="en-US" dirty="0">
                <a:solidFill>
                  <a:srgbClr val="FFFF00"/>
                </a:solidFill>
              </a:rPr>
              <a:t> </a:t>
            </a:r>
            <a:r>
              <a:rPr lang="en-US" altLang="en-US" dirty="0"/>
              <a:t>slows down as much as 30%. The actual percentage of metabolic slowing a person experiences varies depending upon several factors. Some of these factors include gender, weight, muscle mass and daily activity levels. It is from these changes that older adults are recommended to eat nutrient-dense foods to maximize the health benefits of the calories consumed. We will spend more time discussing specific food recommendations in the coming slides. </a:t>
            </a:r>
          </a:p>
          <a:p>
            <a:pPr eaLnBrk="1" hangingPunct="1">
              <a:spcBef>
                <a:spcPct val="0"/>
              </a:spcBef>
            </a:pPr>
            <a:endParaRPr lang="en-US" altLang="en-US" dirty="0"/>
          </a:p>
          <a:p>
            <a:pPr eaLnBrk="1" hangingPunct="1">
              <a:spcBef>
                <a:spcPct val="0"/>
              </a:spcBef>
            </a:pPr>
            <a:endParaRPr lang="en-US" altLang="en-US" dirty="0"/>
          </a:p>
          <a:p>
            <a:r>
              <a:rPr lang="en-US" altLang="en-US" dirty="0"/>
              <a:t>(Rowe &amp; Kahn, 1999)</a:t>
            </a:r>
          </a:p>
          <a:p>
            <a:r>
              <a:rPr lang="en-US" altLang="en-US" dirty="0"/>
              <a:t>(International Council of Nurses, 2005)</a:t>
            </a:r>
          </a:p>
          <a:p>
            <a:r>
              <a:rPr lang="en-US" altLang="en-US" dirty="0"/>
              <a:t>(Tufts University, 2015)</a:t>
            </a:r>
          </a:p>
          <a:p>
            <a:r>
              <a:rPr lang="en-US" altLang="en-US" dirty="0"/>
              <a:t>(Mayo Clinic Staff, 2009)</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6</a:t>
            </a:fld>
            <a:endParaRPr lang="en-US"/>
          </a:p>
        </p:txBody>
      </p:sp>
    </p:spTree>
    <p:extLst>
      <p:ext uri="{BB962C8B-B14F-4D97-AF65-F5344CB8AC3E}">
        <p14:creationId xmlns:p14="http://schemas.microsoft.com/office/powerpoint/2010/main" val="348752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brief</a:t>
            </a:r>
            <a:r>
              <a:rPr lang="en-US" baseline="0" dirty="0"/>
              <a:t> look at how our lifestyle and food choices have changed over time, starting at the hunter-gatherer age.</a:t>
            </a:r>
          </a:p>
          <a:p>
            <a:endParaRPr lang="en-US" baseline="0" dirty="0"/>
          </a:p>
          <a:p>
            <a:r>
              <a:rPr lang="en-US" baseline="0" dirty="0"/>
              <a:t>Here is an excerpt from Dr. Roger Landry’s book, </a:t>
            </a:r>
            <a:r>
              <a:rPr lang="en-US" i="1" baseline="0" dirty="0"/>
              <a:t>Live Long, Die Short</a:t>
            </a:r>
            <a:r>
              <a:rPr lang="en-US" baseline="0" dirty="0"/>
              <a:t>, about what life was life in the hunter-gatherer age:</a:t>
            </a:r>
          </a:p>
          <a:p>
            <a:endParaRPr lang="en-US" baseline="0" dirty="0"/>
          </a:p>
          <a:p>
            <a:r>
              <a:rPr lang="en-US" sz="1600" kern="1200" dirty="0">
                <a:solidFill>
                  <a:schemeClr val="tx1"/>
                </a:solidFill>
                <a:effectLst/>
                <a:latin typeface="+mn-lt"/>
                <a:ea typeface="+mn-ea"/>
                <a:cs typeface="+mn-cs"/>
              </a:rPr>
              <a:t>"Because food could not be preserved, there was a tendency to eat heavily when it was available.  Even though it was very rare, our ancestors preferred high-fat food, because it was calorie rich and able to sustain them for when food was not available -- a trait that causes difficulty today.  Their diets consisted of mainly fruits, wild vegetables, nuts, fish, and the occasional meat from a small animal or the leftovers from a predator's kill.  Remembering locations for food and water was a critical skill (which explains why our memory for images and locations is much better than for numbers and names).  They ate often, foraging for whatever food was available.  Sugar, other than that found naturally in foods was foreign to their physiology.“</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Because of the scarcity of food, individuals in the hunter-gatherer</a:t>
            </a:r>
            <a:r>
              <a:rPr lang="en-US" sz="1600" kern="1200" baseline="0" dirty="0">
                <a:solidFill>
                  <a:schemeClr val="tx1"/>
                </a:solidFill>
                <a:effectLst/>
                <a:latin typeface="+mn-lt"/>
                <a:ea typeface="+mn-ea"/>
                <a:cs typeface="+mn-cs"/>
              </a:rPr>
              <a:t> age often ate small meals frequently as food became available to them.  As we discussed earlier, we enjoy eating small meals, or snacks as we often call them. Maybe we aren’t so different from our ancestors, after all…</a:t>
            </a:r>
          </a:p>
          <a:p>
            <a:endParaRPr lang="en-US" sz="1600" kern="1200" baseline="0" dirty="0">
              <a:solidFill>
                <a:schemeClr val="tx1"/>
              </a:solidFill>
              <a:effectLst/>
              <a:latin typeface="+mn-lt"/>
              <a:ea typeface="+mn-ea"/>
              <a:cs typeface="+mn-cs"/>
            </a:endParaRPr>
          </a:p>
          <a:p>
            <a:r>
              <a:rPr lang="en-US" sz="1600" kern="1200" baseline="0" dirty="0">
                <a:solidFill>
                  <a:schemeClr val="tx1"/>
                </a:solidFill>
                <a:effectLst/>
                <a:latin typeface="+mn-lt"/>
                <a:ea typeface="+mn-ea"/>
                <a:cs typeface="+mn-cs"/>
              </a:rPr>
              <a:t>Now, let’s travel to the agrarian age, where individuals exchanged the nomadic lifestyle for more permanent shelter and food sources.  Farming emerged during this time period which resulted in eating more cultivated crops and meat.  Society’s livelihood was based on the production and maintenance of farms and crops.</a:t>
            </a:r>
          </a:p>
          <a:p>
            <a:endParaRPr lang="en-US" sz="1600" kern="1200" baseline="0" dirty="0">
              <a:solidFill>
                <a:schemeClr val="tx1"/>
              </a:solidFill>
              <a:effectLst/>
              <a:latin typeface="+mn-lt"/>
              <a:ea typeface="+mn-ea"/>
              <a:cs typeface="+mn-cs"/>
            </a:endParaRPr>
          </a:p>
          <a:p>
            <a:r>
              <a:rPr lang="en-US" sz="1600" kern="1200" baseline="0" dirty="0">
                <a:solidFill>
                  <a:schemeClr val="tx1"/>
                </a:solidFill>
                <a:effectLst/>
                <a:latin typeface="+mn-lt"/>
                <a:ea typeface="+mn-ea"/>
                <a:cs typeface="+mn-cs"/>
              </a:rPr>
              <a:t>Following the agrarian age, the post-industrial life brought 16-hour work days, little time for recreation and increased competition for resources.  The diet at the time consisted of things like oats, bacon, bread and porridge.  The water was too polluted to drink and the milk and dairy were too expensive to buy.  The shift from an agricultural lifestyle to factory work drastically changed what we ate, and how we ate. </a:t>
            </a:r>
          </a:p>
          <a:p>
            <a:endParaRPr lang="en-US" sz="1600" kern="1200" baseline="0" dirty="0">
              <a:solidFill>
                <a:schemeClr val="tx1"/>
              </a:solidFill>
              <a:effectLst/>
              <a:latin typeface="+mn-lt"/>
              <a:ea typeface="+mn-ea"/>
              <a:cs typeface="+mn-cs"/>
            </a:endParaRPr>
          </a:p>
          <a:p>
            <a:r>
              <a:rPr lang="en-US" sz="1600" u="sng" kern="1200" dirty="0">
                <a:solidFill>
                  <a:schemeClr val="tx1"/>
                </a:solidFill>
                <a:effectLst/>
                <a:latin typeface="+mn-lt"/>
                <a:ea typeface="+mn-ea"/>
                <a:cs typeface="+mn-cs"/>
                <a:hlinkClick r:id="rId3"/>
              </a:rPr>
              <a:t>http://www.mylearning.org/everyday-life-in-the-industrial-revolution/p-2355/</a:t>
            </a:r>
            <a:endParaRPr lang="en-US" sz="1600" u="sng" kern="1200" dirty="0">
              <a:solidFill>
                <a:schemeClr val="tx1"/>
              </a:solidFill>
              <a:effectLst/>
              <a:latin typeface="+mn-lt"/>
              <a:ea typeface="+mn-ea"/>
              <a:cs typeface="+mn-cs"/>
            </a:endParaRPr>
          </a:p>
          <a:p>
            <a:endParaRPr lang="en-US" sz="1600" u="sng" kern="1200" dirty="0">
              <a:solidFill>
                <a:schemeClr val="tx1"/>
              </a:solidFill>
              <a:effectLst/>
              <a:latin typeface="+mn-lt"/>
              <a:ea typeface="+mn-ea"/>
              <a:cs typeface="+mn-cs"/>
            </a:endParaRPr>
          </a:p>
          <a:p>
            <a:r>
              <a:rPr lang="en-US" sz="1600" u="none" kern="1200" dirty="0">
                <a:solidFill>
                  <a:schemeClr val="tx1"/>
                </a:solidFill>
                <a:effectLst/>
                <a:latin typeface="+mn-lt"/>
                <a:ea typeface="+mn-ea"/>
                <a:cs typeface="+mn-cs"/>
              </a:rPr>
              <a:t>Today,</a:t>
            </a:r>
            <a:r>
              <a:rPr lang="en-US" sz="1600" u="none" kern="1200" baseline="0" dirty="0">
                <a:solidFill>
                  <a:schemeClr val="tx1"/>
                </a:solidFill>
                <a:effectLst/>
                <a:latin typeface="+mn-lt"/>
                <a:ea typeface="+mn-ea"/>
                <a:cs typeface="+mn-cs"/>
              </a:rPr>
              <a:t> we have fast food and slow cookers.  We can eat when we want, what we want, and how much we want. We have come a long way as a society from the hunter-gatherer age, and even since the agrarian age.  However, our bodies still feel a pull to be connected with our ancestors lifestyle of community, staying active, being connected with the earth, and having a diet that reflects that lifestyle.</a:t>
            </a:r>
            <a:endParaRPr lang="en-US" sz="16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t>7</a:t>
            </a:fld>
            <a:endParaRPr lang="en-US"/>
          </a:p>
        </p:txBody>
      </p:sp>
    </p:spTree>
    <p:extLst>
      <p:ext uri="{BB962C8B-B14F-4D97-AF65-F5344CB8AC3E}">
        <p14:creationId xmlns:p14="http://schemas.microsoft.com/office/powerpoint/2010/main" val="175442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Photo source: http://ayannacastro.com/wp-content/uploads/2017/10/One-side-does-not-fit-all.jpg</a:t>
            </a:r>
          </a:p>
        </p:txBody>
      </p:sp>
      <p:sp>
        <p:nvSpPr>
          <p:cNvPr id="4" name="Slide Number Placeholder 3"/>
          <p:cNvSpPr>
            <a:spLocks noGrp="1"/>
          </p:cNvSpPr>
          <p:nvPr>
            <p:ph type="sldNum" sz="quarter" idx="10"/>
          </p:nvPr>
        </p:nvSpPr>
        <p:spPr/>
        <p:txBody>
          <a:bodyPr/>
          <a:lstStyle/>
          <a:p>
            <a:fld id="{B045B7DE-1198-4F2F-B574-CA8CAE341642}" type="slidenum">
              <a:rPr lang="en-US" smtClean="0"/>
              <a:t>8</a:t>
            </a:fld>
            <a:endParaRPr lang="en-US"/>
          </a:p>
        </p:txBody>
      </p:sp>
    </p:spTree>
    <p:extLst>
      <p:ext uri="{BB962C8B-B14F-4D97-AF65-F5344CB8AC3E}">
        <p14:creationId xmlns:p14="http://schemas.microsoft.com/office/powerpoint/2010/main" val="307217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“nutritional knowledge” will focus on </a:t>
            </a:r>
            <a:r>
              <a:rPr lang="en-US" dirty="0" err="1"/>
              <a:t>MyPlate</a:t>
            </a:r>
            <a:r>
              <a:rPr lang="en-US" dirty="0"/>
              <a:t>, specific for older adults. </a:t>
            </a:r>
          </a:p>
        </p:txBody>
      </p:sp>
      <p:sp>
        <p:nvSpPr>
          <p:cNvPr id="4" name="Slide Number Placeholder 3"/>
          <p:cNvSpPr>
            <a:spLocks noGrp="1"/>
          </p:cNvSpPr>
          <p:nvPr>
            <p:ph type="sldNum" sz="quarter" idx="10"/>
          </p:nvPr>
        </p:nvSpPr>
        <p:spPr/>
        <p:txBody>
          <a:bodyPr/>
          <a:lstStyle/>
          <a:p>
            <a:fld id="{B045B7DE-1198-4F2F-B574-CA8CAE341642}" type="slidenum">
              <a:rPr lang="en-US" smtClean="0"/>
              <a:t>9</a:t>
            </a:fld>
            <a:endParaRPr lang="en-US"/>
          </a:p>
        </p:txBody>
      </p:sp>
    </p:spTree>
    <p:extLst>
      <p:ext uri="{BB962C8B-B14F-4D97-AF65-F5344CB8AC3E}">
        <p14:creationId xmlns:p14="http://schemas.microsoft.com/office/powerpoint/2010/main" val="2674997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defRPr/>
            </a:pPr>
            <a:r>
              <a:rPr lang="en-US" b="0" i="1" dirty="0"/>
              <a:t>(Facilitator: Please distribute the </a:t>
            </a:r>
            <a:r>
              <a:rPr lang="en-US" b="0" i="1" dirty="0" err="1"/>
              <a:t>MyPlate</a:t>
            </a:r>
            <a:r>
              <a:rPr lang="en-US" b="0" i="1" dirty="0"/>
              <a:t> handout to participants) </a:t>
            </a:r>
          </a:p>
          <a:p>
            <a:pPr>
              <a:lnSpc>
                <a:spcPct val="150000"/>
              </a:lnSpc>
              <a:defRPr/>
            </a:pPr>
            <a:endParaRPr lang="en-US" b="1" dirty="0"/>
          </a:p>
          <a:p>
            <a:pPr>
              <a:lnSpc>
                <a:spcPct val="150000"/>
              </a:lnSpc>
              <a:defRPr/>
            </a:pPr>
            <a:r>
              <a:rPr lang="en-US" b="0" dirty="0" err="1"/>
              <a:t>MyPlate</a:t>
            </a:r>
            <a:r>
              <a:rPr lang="en-US" b="0" baseline="0" dirty="0"/>
              <a:t> was created to replace the traditional food pyramid.  This shift in how we view are diet occurred because research tells us that we need to pay attention to portion sizes, aim to fill half our plates with fruit and vegetables and choose foods that are low in added fats and sodium.  </a:t>
            </a:r>
          </a:p>
          <a:p>
            <a:pPr>
              <a:lnSpc>
                <a:spcPct val="150000"/>
              </a:lnSpc>
              <a:defRPr/>
            </a:pPr>
            <a:endParaRPr lang="en-US" b="1" dirty="0"/>
          </a:p>
          <a:p>
            <a:pPr>
              <a:lnSpc>
                <a:spcPct val="150000"/>
              </a:lnSpc>
              <a:defRPr/>
            </a:pPr>
            <a:r>
              <a:rPr lang="en-US" dirty="0"/>
              <a:t>As we look at </a:t>
            </a:r>
            <a:r>
              <a:rPr lang="en-US" dirty="0" err="1"/>
              <a:t>MyPlate</a:t>
            </a:r>
            <a:r>
              <a:rPr lang="en-US" dirty="0"/>
              <a:t> for Older Adults from Tufts University, there are many things that we want to highlight. In the next several slides, we will discuss each of the food groups identified in this guide. But before we discuss the specifics of the actual food group categories,</a:t>
            </a:r>
            <a:r>
              <a:rPr lang="en-US" baseline="0" dirty="0"/>
              <a:t> </a:t>
            </a:r>
            <a:r>
              <a:rPr lang="en-US" dirty="0" err="1"/>
              <a:t>MyPlate</a:t>
            </a:r>
            <a:r>
              <a:rPr lang="en-US" dirty="0"/>
              <a:t> stresses the importance of the following recommendations for older adults:</a:t>
            </a:r>
          </a:p>
          <a:p>
            <a:pPr>
              <a:lnSpc>
                <a:spcPct val="150000"/>
              </a:lnSpc>
              <a:defRPr/>
            </a:pPr>
            <a:endParaRPr lang="en-US" dirty="0"/>
          </a:p>
          <a:p>
            <a:pPr>
              <a:lnSpc>
                <a:spcPct val="150000"/>
              </a:lnSpc>
              <a:defRPr/>
            </a:pPr>
            <a:r>
              <a:rPr lang="en-US" dirty="0"/>
              <a:t>1. Choose nutrient-dense foods and limit consumption of empty calories. Nutrient-dense food have a high nutrient to calorie ratio meaning they are rich in nutrients compared to their calorie content. Examples of nutrient-dense foods include spinach and blueberries. Empty calories are foods and beverages high in calories with little to no nutritional content. Examples of empty calorie foods and beverages include soda, alcoholic beverages and cookies. </a:t>
            </a:r>
          </a:p>
          <a:p>
            <a:pPr>
              <a:lnSpc>
                <a:spcPct val="150000"/>
              </a:lnSpc>
              <a:defRPr/>
            </a:pPr>
            <a:endParaRPr lang="en-US" dirty="0"/>
          </a:p>
          <a:p>
            <a:pPr>
              <a:lnSpc>
                <a:spcPct val="150000"/>
              </a:lnSpc>
              <a:defRPr/>
            </a:pPr>
            <a:r>
              <a:rPr lang="en-US" dirty="0"/>
              <a:t>2. Stay hydrated. The sections of liquids above</a:t>
            </a:r>
            <a:r>
              <a:rPr lang="en-US" baseline="0" dirty="0"/>
              <a:t> the plate </a:t>
            </a:r>
            <a:r>
              <a:rPr lang="en-US" dirty="0"/>
              <a:t>symbolize the importance of staying hydrated, regardless of feeling thirsty. It is recommended that older adults try to incorporate at least 8 glasses of water every day.</a:t>
            </a:r>
          </a:p>
          <a:p>
            <a:pPr>
              <a:lnSpc>
                <a:spcPct val="150000"/>
              </a:lnSpc>
              <a:defRPr/>
            </a:pPr>
            <a:endParaRPr lang="en-US" dirty="0"/>
          </a:p>
          <a:p>
            <a:pPr>
              <a:lnSpc>
                <a:spcPct val="150000"/>
              </a:lnSpc>
              <a:defRPr/>
            </a:pPr>
            <a:r>
              <a:rPr lang="en-US" dirty="0"/>
              <a:t>3. Stay (or become) active. It is recommended that older adults</a:t>
            </a:r>
            <a:r>
              <a:rPr lang="en-US" baseline="0" dirty="0"/>
              <a:t> participate in moderate physical activity everyday</a:t>
            </a:r>
            <a:r>
              <a:rPr lang="en-US" dirty="0"/>
              <a:t>.  Moderate</a:t>
            </a:r>
            <a:r>
              <a:rPr lang="en-US" baseline="0" dirty="0"/>
              <a:t> physical activity can mean long sessions of activities such as walking or riding the stationary bike, or shorter sessions of exercises like swimming, fast walking or walking stairs.</a:t>
            </a:r>
            <a:endParaRPr lang="en-US" dirty="0"/>
          </a:p>
          <a:p>
            <a:pPr>
              <a:defRPr/>
            </a:pPr>
            <a:endParaRPr lang="en-US" dirty="0"/>
          </a:p>
          <a:p>
            <a:pPr>
              <a:defRPr/>
            </a:pPr>
            <a:r>
              <a:rPr lang="en-US" dirty="0"/>
              <a:t>Again, these recommendations have been made specifically for older adults and are intended to promote a healthy diet. *The materials we discuss in this program are not directed for weight loss, although we have included many tips and nutrition basics that can support weight loss goals. If you are interested in learning more about healthy weight-loss strategies, please consult your physician or health care provider.</a:t>
            </a:r>
          </a:p>
          <a:p>
            <a:pPr>
              <a:defRPr/>
            </a:pPr>
            <a:endParaRPr lang="en-US" dirty="0"/>
          </a:p>
          <a:p>
            <a:pPr>
              <a:defRPr/>
            </a:pPr>
            <a:r>
              <a:rPr lang="en-US" dirty="0"/>
              <a:t>Now, let’s examine each section of the plate more closely. </a:t>
            </a:r>
          </a:p>
          <a:p>
            <a:pPr>
              <a:defRPr/>
            </a:pPr>
            <a:endParaRPr lang="en-US" dirty="0"/>
          </a:p>
          <a:p>
            <a:pPr>
              <a:defRPr/>
            </a:pPr>
            <a:endParaRPr lang="en-US" dirty="0"/>
          </a:p>
          <a:p>
            <a:pPr marL="0" marR="0" indent="0" algn="l" defTabSz="1218987" rtl="0" eaLnBrk="1" fontAlgn="auto" latinLnBrk="0" hangingPunct="1">
              <a:lnSpc>
                <a:spcPct val="100000"/>
              </a:lnSpc>
              <a:spcBef>
                <a:spcPts val="0"/>
              </a:spcBef>
              <a:spcAft>
                <a:spcPts val="0"/>
              </a:spcAft>
              <a:buClrTx/>
              <a:buSzTx/>
              <a:buFontTx/>
              <a:buNone/>
              <a:tabLst/>
              <a:defRPr/>
            </a:pPr>
            <a:r>
              <a:rPr lang="en-US" dirty="0"/>
              <a:t>(Tufts University, 2015)</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10</a:t>
            </a:fld>
            <a:endParaRPr lang="en-US"/>
          </a:p>
        </p:txBody>
      </p:sp>
    </p:spTree>
    <p:extLst>
      <p:ext uri="{BB962C8B-B14F-4D97-AF65-F5344CB8AC3E}">
        <p14:creationId xmlns:p14="http://schemas.microsoft.com/office/powerpoint/2010/main" val="326480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A7209051-6E81-43E8-9099-FF6A0C3DCFE8}" type="datetime1">
              <a:rPr lang="en-US"/>
              <a:t>9/12/2018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CEAB04-7709-4C1E-A61A-74684A0170FC}" type="datetime1">
              <a:rPr lang="en-US"/>
              <a:t>9/12/2018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C79BD0D-E0B1-4CED-AC65-708AC79EB9CD}" type="datetime1">
              <a:rPr lang="en-US"/>
              <a:t>9/12/2018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CC3EA6D-DF0B-4D4B-B359-5F1D1D0E30A4}" type="datetime1">
              <a:rPr lang="en-US"/>
              <a:t>9/12/2018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7EDB99-15BC-4479-BAC5-1E502E66917A}" type="datetime1">
              <a:rPr lang="en-US"/>
              <a:t>9/12/2018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67C2A3-CD19-48AB-9F64-ECCF75182EDD}" type="datetime1">
              <a:rPr lang="en-US"/>
              <a:t>9/12/2018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21888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363E8C1-7C87-4705-AB97-8CD17D208E3F}" type="datetime1">
              <a:rPr lang="en-US"/>
              <a:t>9/12/2018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20C624E-DF92-4841-B9B9-DD11AA239B85}" type="datetime1">
              <a:rPr lang="en-US"/>
              <a:t>9/12/2018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FBDA3AE1-4360-4D5B-BDBC-656B872DD533}" type="datetime1">
              <a:rPr lang="en-US"/>
              <a:t>9/12/2018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20990708-46A4-4851-883E-8DFB8939107E}" type="datetime1">
              <a:rPr lang="en-US"/>
              <a:t>9/12/2018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AE88EFFC-86AE-4294-A319-CAFC2651994B}" type="datetime1">
              <a:rPr lang="en-US"/>
              <a:t>9/12/2018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endParaRPr/>
          </a:p>
        </p:txBody>
      </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9/12/2018</a:t>
            </a:fld>
            <a:endParaRPr/>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Nourish</a:t>
            </a:r>
            <a:br>
              <a:rPr lang="en-US" sz="4000" dirty="0"/>
            </a:br>
            <a:r>
              <a:rPr lang="en-US" sz="3200" dirty="0"/>
              <a:t>A Nutrition Experience by Masterpiece Living</a:t>
            </a:r>
            <a:endParaRPr lang="en-US" dirty="0"/>
          </a:p>
        </p:txBody>
      </p:sp>
      <p:sp>
        <p:nvSpPr>
          <p:cNvPr id="3" name="Subtitle 2"/>
          <p:cNvSpPr>
            <a:spLocks noGrp="1"/>
          </p:cNvSpPr>
          <p:nvPr>
            <p:ph type="subTitle" idx="1"/>
          </p:nvPr>
        </p:nvSpPr>
        <p:spPr/>
        <p:txBody>
          <a:bodyPr/>
          <a:lstStyle/>
          <a:p>
            <a:r>
              <a:rPr lang="en-US" dirty="0"/>
              <a:t>1</a:t>
            </a:r>
            <a:r>
              <a:rPr lang="en-US" baseline="30000" dirty="0"/>
              <a:t>st</a:t>
            </a:r>
            <a:r>
              <a:rPr lang="en-US" dirty="0"/>
              <a:t> Course</a:t>
            </a:r>
          </a:p>
        </p:txBody>
      </p:sp>
      <p:sp>
        <p:nvSpPr>
          <p:cNvPr id="4" name="TextBox 6"/>
          <p:cNvSpPr txBox="1">
            <a:spLocks noChangeArrowheads="1"/>
          </p:cNvSpPr>
          <p:nvPr/>
        </p:nvSpPr>
        <p:spPr bwMode="auto">
          <a:xfrm>
            <a:off x="1522412" y="5834380"/>
            <a:ext cx="9144000" cy="1016000"/>
          </a:xfrm>
          <a:prstGeom prst="rect">
            <a:avLst/>
          </a:prstGeom>
          <a:noFill/>
          <a:ln w="9525">
            <a:noFill/>
            <a:miter lim="800000"/>
            <a:headEnd/>
            <a:tailEnd/>
          </a:ln>
        </p:spPr>
        <p:txBody>
          <a:bodyPr>
            <a:spAutoFit/>
          </a:bodyPr>
          <a:lstStyle/>
          <a:p>
            <a:pPr algn="ctr">
              <a:defRPr/>
            </a:pPr>
            <a:r>
              <a:rPr lang="en-US" sz="1200" dirty="0">
                <a:solidFill>
                  <a:schemeClr val="bg2">
                    <a:lumMod val="10000"/>
                  </a:schemeClr>
                </a:solidFill>
                <a:latin typeface="+mn-lt"/>
                <a:cs typeface="Arial" charset="0"/>
              </a:rPr>
              <a:t>Copyright </a:t>
            </a:r>
            <a:r>
              <a:rPr lang="en-US" sz="1200">
                <a:solidFill>
                  <a:schemeClr val="bg2">
                    <a:lumMod val="10000"/>
                  </a:schemeClr>
                </a:solidFill>
                <a:latin typeface="+mn-lt"/>
                <a:cs typeface="Arial" charset="0"/>
              </a:rPr>
              <a:t>© 2011 </a:t>
            </a:r>
            <a:r>
              <a:rPr lang="en-US" sz="1200" dirty="0">
                <a:solidFill>
                  <a:schemeClr val="bg2">
                    <a:lumMod val="10000"/>
                  </a:schemeClr>
                </a:solidFill>
                <a:latin typeface="+mn-lt"/>
                <a:cs typeface="Arial" charset="0"/>
              </a:rPr>
              <a:t>by Masterpiece Living, LLC</a:t>
            </a:r>
          </a:p>
          <a:p>
            <a:pPr algn="ctr">
              <a:defRPr/>
            </a:pPr>
            <a:r>
              <a:rPr lang="en-US" sz="1200" dirty="0">
                <a:solidFill>
                  <a:schemeClr val="bg1"/>
                </a:solidFill>
                <a:latin typeface="+mn-lt"/>
                <a:cs typeface="Arial" charset="0"/>
              </a:rPr>
              <a:t> </a:t>
            </a:r>
          </a:p>
          <a:p>
            <a:pPr algn="ctr">
              <a:defRPr/>
            </a:pPr>
            <a:r>
              <a:rPr lang="en-US" sz="1200" dirty="0">
                <a:solidFill>
                  <a:schemeClr val="bg2">
                    <a:lumMod val="10000"/>
                  </a:schemeClr>
                </a:solidFill>
                <a:latin typeface="+mn-lt"/>
                <a:cs typeface="Arial" charset="0"/>
              </a:rPr>
              <a:t>All rights reserved.  No part of this program may be reproduced or transmitted in any form or by any means, electronic or mechanical, including photocopying, recording or by any information storage and retrieval system, without the written permission of Masterpiece Living, LLC except where permitted by law.  For information address:  11360 N Jog Road, Suite 102, Palm Beach Gardens, FL 33418.</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MyPlate</a:t>
            </a:r>
            <a:r>
              <a:rPr lang="en-US" dirty="0"/>
              <a:t> for Older Adults</a:t>
            </a:r>
          </a:p>
        </p:txBody>
      </p:sp>
      <p:pic>
        <p:nvPicPr>
          <p:cNvPr id="4" name="Picture 3"/>
          <p:cNvPicPr>
            <a:picLocks noChangeAspect="1"/>
          </p:cNvPicPr>
          <p:nvPr/>
        </p:nvPicPr>
        <p:blipFill>
          <a:blip r:embed="rId3"/>
          <a:stretch>
            <a:fillRect/>
          </a:stretch>
        </p:blipFill>
        <p:spPr>
          <a:xfrm>
            <a:off x="3198812" y="1447800"/>
            <a:ext cx="4953000" cy="4307685"/>
          </a:xfrm>
          <a:prstGeom prst="rect">
            <a:avLst/>
          </a:prstGeom>
        </p:spPr>
      </p:pic>
    </p:spTree>
    <p:extLst>
      <p:ext uri="{BB962C8B-B14F-4D97-AF65-F5344CB8AC3E}">
        <p14:creationId xmlns:p14="http://schemas.microsoft.com/office/powerpoint/2010/main" val="51112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Grains</a:t>
            </a:r>
          </a:p>
        </p:txBody>
      </p:sp>
      <p:pic>
        <p:nvPicPr>
          <p:cNvPr id="4" name="Picture 3"/>
          <p:cNvPicPr>
            <a:picLocks noChangeAspect="1"/>
          </p:cNvPicPr>
          <p:nvPr/>
        </p:nvPicPr>
        <p:blipFill>
          <a:blip r:embed="rId3"/>
          <a:stretch>
            <a:fillRect/>
          </a:stretch>
        </p:blipFill>
        <p:spPr>
          <a:xfrm>
            <a:off x="303212" y="1470660"/>
            <a:ext cx="4953000" cy="4307685"/>
          </a:xfrm>
          <a:prstGeom prst="rect">
            <a:avLst/>
          </a:prstGeom>
        </p:spPr>
      </p:pic>
      <p:sp>
        <p:nvSpPr>
          <p:cNvPr id="3" name="TextBox 2"/>
          <p:cNvSpPr txBox="1"/>
          <p:nvPr/>
        </p:nvSpPr>
        <p:spPr>
          <a:xfrm>
            <a:off x="6094413" y="1470660"/>
            <a:ext cx="5333999" cy="4154984"/>
          </a:xfrm>
          <a:prstGeom prst="rect">
            <a:avLst/>
          </a:prstGeom>
          <a:noFill/>
        </p:spPr>
        <p:txBody>
          <a:bodyPr wrap="square" rtlCol="0">
            <a:spAutoFit/>
          </a:bodyPr>
          <a:lstStyle/>
          <a:p>
            <a:r>
              <a:rPr lang="en-US" dirty="0">
                <a:solidFill>
                  <a:schemeClr val="accent2">
                    <a:lumMod val="50000"/>
                  </a:schemeClr>
                </a:solidFill>
              </a:rPr>
              <a:t>Common whole grains:</a:t>
            </a:r>
          </a:p>
          <a:p>
            <a:pPr marL="342900" indent="-342900">
              <a:buFont typeface="Arial" panose="020B0604020202020204" pitchFamily="34" charset="0"/>
              <a:buChar char="•"/>
            </a:pPr>
            <a:r>
              <a:rPr lang="en-US" dirty="0">
                <a:solidFill>
                  <a:schemeClr val="accent2">
                    <a:lumMod val="50000"/>
                  </a:schemeClr>
                </a:solidFill>
              </a:rPr>
              <a:t>Brown Rice</a:t>
            </a:r>
          </a:p>
          <a:p>
            <a:pPr marL="342900" indent="-342900">
              <a:buFont typeface="Arial" panose="020B0604020202020204" pitchFamily="34" charset="0"/>
              <a:buChar char="•"/>
            </a:pPr>
            <a:r>
              <a:rPr lang="en-US" dirty="0">
                <a:solidFill>
                  <a:schemeClr val="accent2">
                    <a:lumMod val="50000"/>
                  </a:schemeClr>
                </a:solidFill>
              </a:rPr>
              <a:t>Buckwheat</a:t>
            </a:r>
          </a:p>
          <a:p>
            <a:pPr marL="342900" indent="-342900">
              <a:buFont typeface="Arial" panose="020B0604020202020204" pitchFamily="34" charset="0"/>
              <a:buChar char="•"/>
            </a:pPr>
            <a:r>
              <a:rPr lang="en-US" dirty="0">
                <a:solidFill>
                  <a:schemeClr val="accent2">
                    <a:lumMod val="50000"/>
                  </a:schemeClr>
                </a:solidFill>
              </a:rPr>
              <a:t>Flaxseed</a:t>
            </a:r>
          </a:p>
          <a:p>
            <a:pPr marL="342900" indent="-342900">
              <a:buFont typeface="Arial" panose="020B0604020202020204" pitchFamily="34" charset="0"/>
              <a:buChar char="•"/>
            </a:pPr>
            <a:r>
              <a:rPr lang="en-US" dirty="0">
                <a:solidFill>
                  <a:schemeClr val="accent2">
                    <a:lumMod val="50000"/>
                  </a:schemeClr>
                </a:solidFill>
              </a:rPr>
              <a:t>Oats, Rolled Oats, Oatmeal</a:t>
            </a:r>
          </a:p>
          <a:p>
            <a:pPr marL="342900" indent="-342900">
              <a:buFont typeface="Arial" panose="020B0604020202020204" pitchFamily="34" charset="0"/>
              <a:buChar char="•"/>
            </a:pPr>
            <a:r>
              <a:rPr lang="en-US" dirty="0">
                <a:solidFill>
                  <a:schemeClr val="accent2">
                    <a:lumMod val="50000"/>
                  </a:schemeClr>
                </a:solidFill>
              </a:rPr>
              <a:t>Quinoa</a:t>
            </a:r>
          </a:p>
          <a:p>
            <a:pPr marL="342900" indent="-342900">
              <a:buFont typeface="Arial" panose="020B0604020202020204" pitchFamily="34" charset="0"/>
              <a:buChar char="•"/>
            </a:pPr>
            <a:r>
              <a:rPr lang="en-US" dirty="0">
                <a:solidFill>
                  <a:schemeClr val="accent2">
                    <a:lumMod val="50000"/>
                  </a:schemeClr>
                </a:solidFill>
              </a:rPr>
              <a:t>Rye</a:t>
            </a:r>
          </a:p>
          <a:p>
            <a:pPr marL="342900" indent="-342900">
              <a:buFont typeface="Arial" panose="020B0604020202020204" pitchFamily="34" charset="0"/>
              <a:buChar char="•"/>
            </a:pPr>
            <a:r>
              <a:rPr lang="en-US" dirty="0">
                <a:solidFill>
                  <a:schemeClr val="accent2">
                    <a:lumMod val="50000"/>
                  </a:schemeClr>
                </a:solidFill>
              </a:rPr>
              <a:t>Popcorn</a:t>
            </a:r>
          </a:p>
          <a:p>
            <a:pPr marL="342900" indent="-342900">
              <a:buFont typeface="Arial" panose="020B0604020202020204" pitchFamily="34" charset="0"/>
              <a:buChar char="•"/>
            </a:pPr>
            <a:r>
              <a:rPr lang="en-US" dirty="0">
                <a:solidFill>
                  <a:schemeClr val="accent2">
                    <a:lumMod val="50000"/>
                  </a:schemeClr>
                </a:solidFill>
              </a:rPr>
              <a:t>Whole wheat bread</a:t>
            </a:r>
          </a:p>
          <a:p>
            <a:pPr marL="342900" indent="-342900">
              <a:buFont typeface="Arial" panose="020B0604020202020204" pitchFamily="34" charset="0"/>
              <a:buChar char="•"/>
            </a:pPr>
            <a:r>
              <a:rPr lang="en-US" dirty="0">
                <a:solidFill>
                  <a:schemeClr val="accent2">
                    <a:lumMod val="50000"/>
                  </a:schemeClr>
                </a:solidFill>
              </a:rPr>
              <a:t>Whole grain tortilla chips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6528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2 4"/>
          <p:cNvSpPr/>
          <p:nvPr/>
        </p:nvSpPr>
        <p:spPr>
          <a:xfrm rot="2788263">
            <a:off x="8659792" y="314308"/>
            <a:ext cx="3206237" cy="2266985"/>
          </a:xfrm>
          <a:prstGeom prst="irregularSeal2">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True or False:</a:t>
            </a:r>
          </a:p>
        </p:txBody>
      </p:sp>
      <p:sp>
        <p:nvSpPr>
          <p:cNvPr id="3" name="Content Placeholder 2"/>
          <p:cNvSpPr>
            <a:spLocks noGrp="1"/>
          </p:cNvSpPr>
          <p:nvPr>
            <p:ph idx="1"/>
          </p:nvPr>
        </p:nvSpPr>
        <p:spPr>
          <a:xfrm>
            <a:off x="1218883" y="2743200"/>
            <a:ext cx="9751060" cy="1905000"/>
          </a:xfrm>
        </p:spPr>
        <p:txBody>
          <a:bodyPr>
            <a:normAutofit/>
          </a:bodyPr>
          <a:lstStyle/>
          <a:p>
            <a:pPr marL="0" indent="0" algn="ctr">
              <a:buNone/>
            </a:pPr>
            <a:r>
              <a:rPr lang="en-US" sz="5400" dirty="0"/>
              <a:t>Multigrain and whole grain have the same health benefits.</a:t>
            </a:r>
          </a:p>
        </p:txBody>
      </p:sp>
      <p:sp>
        <p:nvSpPr>
          <p:cNvPr id="4" name="TextBox 3"/>
          <p:cNvSpPr txBox="1"/>
          <p:nvPr/>
        </p:nvSpPr>
        <p:spPr>
          <a:xfrm rot="1689271">
            <a:off x="9387012" y="1427031"/>
            <a:ext cx="2819400" cy="646331"/>
          </a:xfrm>
          <a:prstGeom prst="rect">
            <a:avLst/>
          </a:prstGeom>
          <a:noFill/>
        </p:spPr>
        <p:txBody>
          <a:bodyPr wrap="square" rtlCol="0">
            <a:spAutoFit/>
          </a:bodyPr>
          <a:lstStyle/>
          <a:p>
            <a:r>
              <a:rPr lang="en-US" sz="3600" dirty="0"/>
              <a:t>Trivia</a:t>
            </a:r>
            <a:endParaRPr lang="en-US" sz="4800" dirty="0"/>
          </a:p>
        </p:txBody>
      </p:sp>
    </p:spTree>
    <p:extLst>
      <p:ext uri="{BB962C8B-B14F-4D97-AF65-F5344CB8AC3E}">
        <p14:creationId xmlns:p14="http://schemas.microsoft.com/office/powerpoint/2010/main" val="260189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False!</a:t>
            </a:r>
          </a:p>
        </p:txBody>
      </p:sp>
      <p:pic>
        <p:nvPicPr>
          <p:cNvPr id="4" name="Picture 7" descr="C:\Users\Kelly Steinke\AppData\Local\Microsoft\Windows\Temporary Internet Files\Content.IE5\1IRNSWTR\MP900444465[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84415" y="2057400"/>
            <a:ext cx="4819995" cy="3288109"/>
          </a:xfrm>
          <a:prstGeom prst="rect">
            <a:avLst/>
          </a:prstGeom>
          <a:noFill/>
          <a:ln w="762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00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Fruits</a:t>
            </a:r>
          </a:p>
        </p:txBody>
      </p:sp>
      <p:pic>
        <p:nvPicPr>
          <p:cNvPr id="4" name="Picture 3"/>
          <p:cNvPicPr>
            <a:picLocks noChangeAspect="1"/>
          </p:cNvPicPr>
          <p:nvPr/>
        </p:nvPicPr>
        <p:blipFill>
          <a:blip r:embed="rId3"/>
          <a:stretch>
            <a:fillRect/>
          </a:stretch>
        </p:blipFill>
        <p:spPr>
          <a:xfrm>
            <a:off x="6094413" y="1219200"/>
            <a:ext cx="4953000" cy="4307685"/>
          </a:xfrm>
          <a:prstGeom prst="rect">
            <a:avLst/>
          </a:prstGeom>
        </p:spPr>
      </p:pic>
      <p:sp>
        <p:nvSpPr>
          <p:cNvPr id="3" name="TextBox 2"/>
          <p:cNvSpPr txBox="1"/>
          <p:nvPr/>
        </p:nvSpPr>
        <p:spPr>
          <a:xfrm>
            <a:off x="531812" y="1676400"/>
            <a:ext cx="5333999" cy="5262979"/>
          </a:xfrm>
          <a:prstGeom prst="rect">
            <a:avLst/>
          </a:prstGeom>
          <a:noFill/>
        </p:spPr>
        <p:txBody>
          <a:bodyPr wrap="square" rtlCol="0">
            <a:spAutoFit/>
          </a:bodyPr>
          <a:lstStyle/>
          <a:p>
            <a:r>
              <a:rPr lang="en-US" dirty="0">
                <a:solidFill>
                  <a:schemeClr val="accent4">
                    <a:lumMod val="75000"/>
                  </a:schemeClr>
                </a:solidFill>
              </a:rPr>
              <a:t>Examples of deeply colored fruits:</a:t>
            </a:r>
          </a:p>
          <a:p>
            <a:pPr marL="342900" indent="-342900">
              <a:buFont typeface="Arial" panose="020B0604020202020204" pitchFamily="34" charset="0"/>
              <a:buChar char="•"/>
            </a:pPr>
            <a:r>
              <a:rPr lang="en-US" dirty="0">
                <a:solidFill>
                  <a:schemeClr val="accent4">
                    <a:lumMod val="75000"/>
                  </a:schemeClr>
                </a:solidFill>
              </a:rPr>
              <a:t>Blueberries</a:t>
            </a:r>
          </a:p>
          <a:p>
            <a:pPr marL="342900" indent="-342900">
              <a:buFont typeface="Arial" panose="020B0604020202020204" pitchFamily="34" charset="0"/>
              <a:buChar char="•"/>
            </a:pPr>
            <a:r>
              <a:rPr lang="en-US" dirty="0">
                <a:solidFill>
                  <a:schemeClr val="accent4">
                    <a:lumMod val="75000"/>
                  </a:schemeClr>
                </a:solidFill>
              </a:rPr>
              <a:t>Blackberries</a:t>
            </a:r>
          </a:p>
          <a:p>
            <a:pPr marL="342900" indent="-342900">
              <a:buFont typeface="Arial" panose="020B0604020202020204" pitchFamily="34" charset="0"/>
              <a:buChar char="•"/>
            </a:pPr>
            <a:r>
              <a:rPr lang="en-US" dirty="0">
                <a:solidFill>
                  <a:schemeClr val="accent4">
                    <a:lumMod val="75000"/>
                  </a:schemeClr>
                </a:solidFill>
              </a:rPr>
              <a:t>Cantaloupe</a:t>
            </a:r>
          </a:p>
          <a:p>
            <a:pPr marL="342900" indent="-342900">
              <a:buFont typeface="Arial" panose="020B0604020202020204" pitchFamily="34" charset="0"/>
              <a:buChar char="•"/>
            </a:pPr>
            <a:r>
              <a:rPr lang="en-US" dirty="0">
                <a:solidFill>
                  <a:schemeClr val="accent4">
                    <a:lumMod val="75000"/>
                  </a:schemeClr>
                </a:solidFill>
              </a:rPr>
              <a:t>Cranberries</a:t>
            </a:r>
          </a:p>
          <a:p>
            <a:pPr marL="342900" indent="-342900">
              <a:buFont typeface="Arial" panose="020B0604020202020204" pitchFamily="34" charset="0"/>
              <a:buChar char="•"/>
            </a:pPr>
            <a:r>
              <a:rPr lang="en-US" dirty="0">
                <a:solidFill>
                  <a:schemeClr val="accent4">
                    <a:lumMod val="75000"/>
                  </a:schemeClr>
                </a:solidFill>
              </a:rPr>
              <a:t>Mangoes</a:t>
            </a:r>
          </a:p>
          <a:p>
            <a:pPr marL="342900" indent="-342900">
              <a:buFont typeface="Arial" panose="020B0604020202020204" pitchFamily="34" charset="0"/>
              <a:buChar char="•"/>
            </a:pPr>
            <a:r>
              <a:rPr lang="en-US" dirty="0">
                <a:solidFill>
                  <a:schemeClr val="accent4">
                    <a:lumMod val="75000"/>
                  </a:schemeClr>
                </a:solidFill>
              </a:rPr>
              <a:t>Nectarines</a:t>
            </a:r>
          </a:p>
          <a:p>
            <a:pPr marL="342900" indent="-342900">
              <a:buFont typeface="Arial" panose="020B0604020202020204" pitchFamily="34" charset="0"/>
              <a:buChar char="•"/>
            </a:pPr>
            <a:r>
              <a:rPr lang="en-US" dirty="0">
                <a:solidFill>
                  <a:schemeClr val="accent4">
                    <a:lumMod val="75000"/>
                  </a:schemeClr>
                </a:solidFill>
              </a:rPr>
              <a:t>Peaches</a:t>
            </a:r>
          </a:p>
          <a:p>
            <a:pPr marL="342900" indent="-342900">
              <a:buFont typeface="Arial" panose="020B0604020202020204" pitchFamily="34" charset="0"/>
              <a:buChar char="•"/>
            </a:pPr>
            <a:r>
              <a:rPr lang="en-US" dirty="0">
                <a:solidFill>
                  <a:schemeClr val="accent4">
                    <a:lumMod val="75000"/>
                  </a:schemeClr>
                </a:solidFill>
              </a:rPr>
              <a:t>Raspberries</a:t>
            </a:r>
          </a:p>
          <a:p>
            <a:pPr marL="342900" indent="-342900">
              <a:buFont typeface="Arial" panose="020B0604020202020204" pitchFamily="34" charset="0"/>
              <a:buChar char="•"/>
            </a:pPr>
            <a:r>
              <a:rPr lang="en-US" dirty="0">
                <a:solidFill>
                  <a:schemeClr val="accent4">
                    <a:lumMod val="75000"/>
                  </a:schemeClr>
                </a:solidFill>
              </a:rPr>
              <a:t>Strawberries</a:t>
            </a:r>
          </a:p>
          <a:p>
            <a:endParaRPr lang="en-US" dirty="0">
              <a:solidFill>
                <a:schemeClr val="accent4">
                  <a:lumMod val="75000"/>
                </a:schemeClr>
              </a:solidFill>
            </a:endParaRPr>
          </a:p>
          <a:p>
            <a:pPr marL="342900" indent="-342900">
              <a:buFont typeface="Arial" panose="020B0604020202020204" pitchFamily="34" charset="0"/>
              <a:buChar char="•"/>
            </a:pPr>
            <a:endParaRPr lang="en-US" dirty="0">
              <a:solidFill>
                <a:schemeClr val="accent4">
                  <a:lumMod val="75000"/>
                </a:schemeClr>
              </a:solidFill>
            </a:endParaRPr>
          </a:p>
          <a:p>
            <a:pPr marL="342900" indent="-342900">
              <a:buFont typeface="Arial" panose="020B0604020202020204" pitchFamily="34" charset="0"/>
              <a:buChar char="•"/>
            </a:pPr>
            <a:endParaRPr lang="en-US" dirty="0">
              <a:solidFill>
                <a:schemeClr val="accent2">
                  <a:lumMod val="50000"/>
                </a:schemeClr>
              </a:solidFill>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02270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Vegetables</a:t>
            </a:r>
          </a:p>
        </p:txBody>
      </p:sp>
      <p:pic>
        <p:nvPicPr>
          <p:cNvPr id="4" name="Picture 3"/>
          <p:cNvPicPr>
            <a:picLocks noChangeAspect="1"/>
          </p:cNvPicPr>
          <p:nvPr/>
        </p:nvPicPr>
        <p:blipFill>
          <a:blip r:embed="rId3"/>
          <a:stretch>
            <a:fillRect/>
          </a:stretch>
        </p:blipFill>
        <p:spPr>
          <a:xfrm>
            <a:off x="303212" y="1470660"/>
            <a:ext cx="4953000" cy="4307685"/>
          </a:xfrm>
          <a:prstGeom prst="rect">
            <a:avLst/>
          </a:prstGeom>
        </p:spPr>
      </p:pic>
      <p:sp>
        <p:nvSpPr>
          <p:cNvPr id="3" name="TextBox 2"/>
          <p:cNvSpPr txBox="1"/>
          <p:nvPr/>
        </p:nvSpPr>
        <p:spPr>
          <a:xfrm>
            <a:off x="6094413" y="1470660"/>
            <a:ext cx="5333999" cy="4524315"/>
          </a:xfrm>
          <a:prstGeom prst="rect">
            <a:avLst/>
          </a:prstGeom>
          <a:noFill/>
        </p:spPr>
        <p:txBody>
          <a:bodyPr wrap="square" rtlCol="0">
            <a:spAutoFit/>
          </a:bodyPr>
          <a:lstStyle/>
          <a:p>
            <a:r>
              <a:rPr lang="en-US" dirty="0">
                <a:solidFill>
                  <a:schemeClr val="accent1">
                    <a:lumMod val="75000"/>
                  </a:schemeClr>
                </a:solidFill>
              </a:rPr>
              <a:t>Examples of deeply colored vegetables:</a:t>
            </a:r>
          </a:p>
          <a:p>
            <a:pPr marL="342900" indent="-342900">
              <a:buFont typeface="Arial" panose="020B0604020202020204" pitchFamily="34" charset="0"/>
              <a:buChar char="•"/>
            </a:pPr>
            <a:r>
              <a:rPr lang="en-US" dirty="0">
                <a:solidFill>
                  <a:schemeClr val="accent1">
                    <a:lumMod val="75000"/>
                  </a:schemeClr>
                </a:solidFill>
              </a:rPr>
              <a:t>Asparagus</a:t>
            </a:r>
          </a:p>
          <a:p>
            <a:pPr marL="342900" indent="-342900">
              <a:buFont typeface="Arial" panose="020B0604020202020204" pitchFamily="34" charset="0"/>
              <a:buChar char="•"/>
            </a:pPr>
            <a:r>
              <a:rPr lang="en-US" dirty="0">
                <a:solidFill>
                  <a:schemeClr val="accent1">
                    <a:lumMod val="75000"/>
                  </a:schemeClr>
                </a:solidFill>
              </a:rPr>
              <a:t>Beets</a:t>
            </a:r>
          </a:p>
          <a:p>
            <a:pPr marL="342900" indent="-342900">
              <a:buFont typeface="Arial" panose="020B0604020202020204" pitchFamily="34" charset="0"/>
              <a:buChar char="•"/>
            </a:pPr>
            <a:r>
              <a:rPr lang="en-US" dirty="0">
                <a:solidFill>
                  <a:schemeClr val="accent1">
                    <a:lumMod val="75000"/>
                  </a:schemeClr>
                </a:solidFill>
              </a:rPr>
              <a:t>Broccoli</a:t>
            </a:r>
          </a:p>
          <a:p>
            <a:pPr marL="342900" indent="-342900">
              <a:buFont typeface="Arial" panose="020B0604020202020204" pitchFamily="34" charset="0"/>
              <a:buChar char="•"/>
            </a:pPr>
            <a:r>
              <a:rPr lang="en-US" dirty="0">
                <a:solidFill>
                  <a:schemeClr val="accent1">
                    <a:lumMod val="75000"/>
                  </a:schemeClr>
                </a:solidFill>
              </a:rPr>
              <a:t>Brussels Sprouts</a:t>
            </a:r>
          </a:p>
          <a:p>
            <a:pPr marL="342900" indent="-342900">
              <a:buFont typeface="Arial" panose="020B0604020202020204" pitchFamily="34" charset="0"/>
              <a:buChar char="•"/>
            </a:pPr>
            <a:r>
              <a:rPr lang="en-US" dirty="0">
                <a:solidFill>
                  <a:schemeClr val="accent1">
                    <a:lumMod val="75000"/>
                  </a:schemeClr>
                </a:solidFill>
              </a:rPr>
              <a:t>Butternut Squash</a:t>
            </a:r>
          </a:p>
          <a:p>
            <a:pPr marL="342900" indent="-342900">
              <a:buFont typeface="Arial" panose="020B0604020202020204" pitchFamily="34" charset="0"/>
              <a:buChar char="•"/>
            </a:pPr>
            <a:r>
              <a:rPr lang="en-US" dirty="0">
                <a:solidFill>
                  <a:schemeClr val="accent1">
                    <a:lumMod val="75000"/>
                  </a:schemeClr>
                </a:solidFill>
              </a:rPr>
              <a:t>Carrots</a:t>
            </a:r>
          </a:p>
          <a:p>
            <a:pPr marL="342900" indent="-342900">
              <a:buFont typeface="Arial" panose="020B0604020202020204" pitchFamily="34" charset="0"/>
              <a:buChar char="•"/>
            </a:pPr>
            <a:r>
              <a:rPr lang="en-US" dirty="0">
                <a:solidFill>
                  <a:schemeClr val="accent1">
                    <a:lumMod val="75000"/>
                  </a:schemeClr>
                </a:solidFill>
              </a:rPr>
              <a:t>Collard Greens</a:t>
            </a:r>
          </a:p>
          <a:p>
            <a:pPr marL="342900" indent="-342900">
              <a:buFont typeface="Arial" panose="020B0604020202020204" pitchFamily="34" charset="0"/>
              <a:buChar char="•"/>
            </a:pPr>
            <a:r>
              <a:rPr lang="en-US" dirty="0">
                <a:solidFill>
                  <a:schemeClr val="accent1">
                    <a:lumMod val="75000"/>
                  </a:schemeClr>
                </a:solidFill>
              </a:rPr>
              <a:t>Kale</a:t>
            </a:r>
          </a:p>
          <a:p>
            <a:pPr marL="342900" indent="-342900">
              <a:buFont typeface="Arial" panose="020B0604020202020204" pitchFamily="34" charset="0"/>
              <a:buChar char="•"/>
            </a:pPr>
            <a:r>
              <a:rPr lang="en-US" dirty="0">
                <a:solidFill>
                  <a:schemeClr val="accent1">
                    <a:lumMod val="75000"/>
                  </a:schemeClr>
                </a:solidFill>
              </a:rPr>
              <a:t>Green, Red, Orange Bell Peppers</a:t>
            </a:r>
          </a:p>
          <a:p>
            <a:pPr marL="342900" indent="-342900">
              <a:buFont typeface="Arial" panose="020B0604020202020204" pitchFamily="34" charset="0"/>
              <a:buChar char="•"/>
            </a:pPr>
            <a:r>
              <a:rPr lang="en-US" dirty="0">
                <a:solidFill>
                  <a:schemeClr val="accent1">
                    <a:lumMod val="75000"/>
                  </a:schemeClr>
                </a:solidFill>
              </a:rPr>
              <a:t>Romaine Lettuce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56500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vegetable made Popeye strong?</a:t>
            </a:r>
          </a:p>
        </p:txBody>
      </p:sp>
      <p:sp>
        <p:nvSpPr>
          <p:cNvPr id="3" name="Content Placeholder 2"/>
          <p:cNvSpPr>
            <a:spLocks noGrp="1"/>
          </p:cNvSpPr>
          <p:nvPr>
            <p:ph idx="1"/>
          </p:nvPr>
        </p:nvSpPr>
        <p:spPr/>
        <p:txBody>
          <a:bodyPr/>
          <a:lstStyle/>
          <a:p>
            <a:pPr marL="514350" indent="-514350">
              <a:buFont typeface="+mj-lt"/>
              <a:buAutoNum type="alphaUcPeriod"/>
            </a:pPr>
            <a:r>
              <a:rPr lang="en-US" dirty="0"/>
              <a:t>Broccoli</a:t>
            </a:r>
          </a:p>
          <a:p>
            <a:pPr marL="514350" indent="-514350">
              <a:buFont typeface="+mj-lt"/>
              <a:buAutoNum type="alphaUcPeriod"/>
            </a:pPr>
            <a:r>
              <a:rPr lang="en-US" dirty="0"/>
              <a:t>Carrots</a:t>
            </a:r>
          </a:p>
          <a:p>
            <a:pPr marL="514350" indent="-514350">
              <a:buFont typeface="+mj-lt"/>
              <a:buAutoNum type="alphaUcPeriod"/>
            </a:pPr>
            <a:r>
              <a:rPr lang="en-US" dirty="0"/>
              <a:t>Spinach</a:t>
            </a:r>
          </a:p>
          <a:p>
            <a:pPr marL="514350" indent="-514350">
              <a:buFont typeface="+mj-lt"/>
              <a:buAutoNum type="alphaUcPeriod"/>
            </a:pPr>
            <a:r>
              <a:rPr lang="en-US" dirty="0"/>
              <a:t>Tomatoes</a:t>
            </a:r>
          </a:p>
          <a:p>
            <a:pPr marL="514350" indent="-514350">
              <a:buFont typeface="+mj-lt"/>
              <a:buAutoNum type="alphaUcPeriod"/>
            </a:pPr>
            <a:endParaRPr lang="en-US" dirty="0"/>
          </a:p>
        </p:txBody>
      </p:sp>
      <p:sp>
        <p:nvSpPr>
          <p:cNvPr id="4" name="Explosion 2 3"/>
          <p:cNvSpPr/>
          <p:nvPr/>
        </p:nvSpPr>
        <p:spPr>
          <a:xfrm rot="2788263">
            <a:off x="8322207" y="2943071"/>
            <a:ext cx="3206237" cy="2266985"/>
          </a:xfrm>
          <a:prstGeom prst="irregularSeal2">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p:cNvSpPr txBox="1"/>
          <p:nvPr/>
        </p:nvSpPr>
        <p:spPr>
          <a:xfrm rot="1689271">
            <a:off x="9046152" y="4025178"/>
            <a:ext cx="2819400" cy="646331"/>
          </a:xfrm>
          <a:prstGeom prst="rect">
            <a:avLst/>
          </a:prstGeom>
          <a:noFill/>
        </p:spPr>
        <p:txBody>
          <a:bodyPr wrap="square" rtlCol="0">
            <a:spAutoFit/>
          </a:bodyPr>
          <a:lstStyle/>
          <a:p>
            <a:r>
              <a:rPr lang="en-US" sz="3600" dirty="0"/>
              <a:t>Trivia</a:t>
            </a:r>
            <a:endParaRPr lang="en-US" sz="4800" dirty="0"/>
          </a:p>
        </p:txBody>
      </p:sp>
    </p:spTree>
    <p:extLst>
      <p:ext uri="{BB962C8B-B14F-4D97-AF65-F5344CB8AC3E}">
        <p14:creationId xmlns:p14="http://schemas.microsoft.com/office/powerpoint/2010/main" val="170608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Spinach!</a:t>
            </a:r>
          </a:p>
        </p:txBody>
      </p:sp>
    </p:spTree>
    <p:extLst>
      <p:ext uri="{BB962C8B-B14F-4D97-AF65-F5344CB8AC3E}">
        <p14:creationId xmlns:p14="http://schemas.microsoft.com/office/powerpoint/2010/main" val="386316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Oils and Fats</a:t>
            </a:r>
          </a:p>
        </p:txBody>
      </p:sp>
      <p:pic>
        <p:nvPicPr>
          <p:cNvPr id="4" name="Picture 3"/>
          <p:cNvPicPr>
            <a:picLocks noChangeAspect="1"/>
          </p:cNvPicPr>
          <p:nvPr/>
        </p:nvPicPr>
        <p:blipFill>
          <a:blip r:embed="rId3"/>
          <a:stretch>
            <a:fillRect/>
          </a:stretch>
        </p:blipFill>
        <p:spPr>
          <a:xfrm>
            <a:off x="6094413" y="1219200"/>
            <a:ext cx="4953000" cy="4307685"/>
          </a:xfrm>
          <a:prstGeom prst="rect">
            <a:avLst/>
          </a:prstGeom>
        </p:spPr>
      </p:pic>
      <p:sp>
        <p:nvSpPr>
          <p:cNvPr id="3" name="TextBox 2"/>
          <p:cNvSpPr txBox="1"/>
          <p:nvPr/>
        </p:nvSpPr>
        <p:spPr>
          <a:xfrm>
            <a:off x="531812" y="1524000"/>
            <a:ext cx="5333999" cy="6001643"/>
          </a:xfrm>
          <a:prstGeom prst="rect">
            <a:avLst/>
          </a:prstGeom>
          <a:noFill/>
        </p:spPr>
        <p:txBody>
          <a:bodyPr wrap="square" rtlCol="0">
            <a:spAutoFit/>
          </a:bodyPr>
          <a:lstStyle/>
          <a:p>
            <a:r>
              <a:rPr lang="en-US" dirty="0">
                <a:solidFill>
                  <a:schemeClr val="accent2">
                    <a:lumMod val="75000"/>
                  </a:schemeClr>
                </a:solidFill>
              </a:rPr>
              <a:t>Common liquid oils:</a:t>
            </a:r>
          </a:p>
          <a:p>
            <a:pPr marL="342900" indent="-342900">
              <a:buFont typeface="Arial" panose="020B0604020202020204" pitchFamily="34" charset="0"/>
              <a:buChar char="•"/>
            </a:pPr>
            <a:r>
              <a:rPr lang="en-US" dirty="0">
                <a:solidFill>
                  <a:schemeClr val="accent2">
                    <a:lumMod val="75000"/>
                  </a:schemeClr>
                </a:solidFill>
              </a:rPr>
              <a:t>Canola</a:t>
            </a:r>
          </a:p>
          <a:p>
            <a:pPr marL="342900" indent="-342900">
              <a:buFont typeface="Arial" panose="020B0604020202020204" pitchFamily="34" charset="0"/>
              <a:buChar char="•"/>
            </a:pPr>
            <a:r>
              <a:rPr lang="en-US" dirty="0">
                <a:solidFill>
                  <a:schemeClr val="accent2">
                    <a:lumMod val="75000"/>
                  </a:schemeClr>
                </a:solidFill>
              </a:rPr>
              <a:t>Corn</a:t>
            </a:r>
          </a:p>
          <a:p>
            <a:pPr marL="342900" indent="-342900">
              <a:buFont typeface="Arial" panose="020B0604020202020204" pitchFamily="34" charset="0"/>
              <a:buChar char="•"/>
            </a:pPr>
            <a:r>
              <a:rPr lang="en-US" dirty="0">
                <a:solidFill>
                  <a:schemeClr val="accent2">
                    <a:lumMod val="75000"/>
                  </a:schemeClr>
                </a:solidFill>
              </a:rPr>
              <a:t>Olive</a:t>
            </a:r>
          </a:p>
          <a:p>
            <a:pPr marL="342900" indent="-342900">
              <a:buFont typeface="Arial" panose="020B0604020202020204" pitchFamily="34" charset="0"/>
              <a:buChar char="•"/>
            </a:pPr>
            <a:r>
              <a:rPr lang="en-US" dirty="0">
                <a:solidFill>
                  <a:schemeClr val="accent2">
                    <a:lumMod val="75000"/>
                  </a:schemeClr>
                </a:solidFill>
              </a:rPr>
              <a:t>Peanut</a:t>
            </a:r>
          </a:p>
          <a:p>
            <a:pPr marL="342900" indent="-342900">
              <a:buFont typeface="Arial" panose="020B0604020202020204" pitchFamily="34" charset="0"/>
              <a:buChar char="•"/>
            </a:pPr>
            <a:r>
              <a:rPr lang="en-US" dirty="0">
                <a:solidFill>
                  <a:schemeClr val="accent2">
                    <a:lumMod val="75000"/>
                  </a:schemeClr>
                </a:solidFill>
              </a:rPr>
              <a:t>Sesame</a:t>
            </a:r>
          </a:p>
          <a:p>
            <a:pPr marL="342900" indent="-342900">
              <a:buFont typeface="Arial" panose="020B0604020202020204" pitchFamily="34" charset="0"/>
              <a:buChar char="•"/>
            </a:pPr>
            <a:r>
              <a:rPr lang="en-US" dirty="0">
                <a:solidFill>
                  <a:schemeClr val="accent2">
                    <a:lumMod val="75000"/>
                  </a:schemeClr>
                </a:solidFill>
              </a:rPr>
              <a:t>Soybean</a:t>
            </a:r>
          </a:p>
          <a:p>
            <a:pPr marL="342900" indent="-342900">
              <a:buFont typeface="Arial" panose="020B0604020202020204" pitchFamily="34" charset="0"/>
              <a:buChar char="•"/>
            </a:pPr>
            <a:r>
              <a:rPr lang="en-US" dirty="0">
                <a:solidFill>
                  <a:schemeClr val="accent2">
                    <a:lumMod val="75000"/>
                  </a:schemeClr>
                </a:solidFill>
              </a:rPr>
              <a:t>Sunflower</a:t>
            </a:r>
          </a:p>
          <a:p>
            <a:pPr marL="342900" indent="-342900">
              <a:buFont typeface="Arial" panose="020B0604020202020204" pitchFamily="34" charset="0"/>
              <a:buChar char="•"/>
            </a:pPr>
            <a:r>
              <a:rPr lang="en-US" dirty="0">
                <a:solidFill>
                  <a:schemeClr val="accent2">
                    <a:lumMod val="75000"/>
                  </a:schemeClr>
                </a:solidFill>
              </a:rPr>
              <a:t>Walnut</a:t>
            </a:r>
          </a:p>
          <a:p>
            <a:pPr marL="342900" indent="-342900">
              <a:buFont typeface="Arial" panose="020B0604020202020204" pitchFamily="34" charset="0"/>
              <a:buChar char="•"/>
            </a:pPr>
            <a:r>
              <a:rPr lang="en-US" dirty="0">
                <a:solidFill>
                  <a:schemeClr val="accent2">
                    <a:lumMod val="75000"/>
                  </a:schemeClr>
                </a:solidFill>
              </a:rPr>
              <a:t>Fish</a:t>
            </a:r>
          </a:p>
          <a:p>
            <a:pPr marL="342900" indent="-342900">
              <a:buFont typeface="Arial" panose="020B0604020202020204" pitchFamily="34" charset="0"/>
              <a:buChar char="•"/>
            </a:pPr>
            <a:r>
              <a:rPr lang="en-US" dirty="0">
                <a:solidFill>
                  <a:schemeClr val="accent2">
                    <a:lumMod val="75000"/>
                  </a:schemeClr>
                </a:solidFill>
              </a:rPr>
              <a:t>Avocado</a:t>
            </a:r>
          </a:p>
          <a:p>
            <a:pPr marL="342900" indent="-342900">
              <a:buFont typeface="Arial" panose="020B0604020202020204" pitchFamily="34" charset="0"/>
              <a:buChar char="•"/>
            </a:pPr>
            <a:r>
              <a:rPr lang="en-US" dirty="0">
                <a:solidFill>
                  <a:schemeClr val="accent2">
                    <a:lumMod val="75000"/>
                  </a:schemeClr>
                </a:solidFill>
              </a:rPr>
              <a:t>Coconut  </a:t>
            </a:r>
          </a:p>
          <a:p>
            <a:endParaRPr lang="en-US" dirty="0">
              <a:solidFill>
                <a:schemeClr val="accent4">
                  <a:lumMod val="75000"/>
                </a:schemeClr>
              </a:solidFill>
            </a:endParaRPr>
          </a:p>
          <a:p>
            <a:pPr marL="342900" indent="-342900">
              <a:buFont typeface="Arial" panose="020B0604020202020204" pitchFamily="34" charset="0"/>
              <a:buChar char="•"/>
            </a:pPr>
            <a:endParaRPr lang="en-US" dirty="0">
              <a:solidFill>
                <a:schemeClr val="accent4">
                  <a:lumMod val="75000"/>
                </a:schemeClr>
              </a:solidFill>
            </a:endParaRPr>
          </a:p>
          <a:p>
            <a:pPr marL="342900" indent="-342900">
              <a:buFont typeface="Arial" panose="020B0604020202020204" pitchFamily="34" charset="0"/>
              <a:buChar char="•"/>
            </a:pPr>
            <a:endParaRPr lang="en-US" dirty="0">
              <a:solidFill>
                <a:schemeClr val="accent2">
                  <a:lumMod val="50000"/>
                </a:schemeClr>
              </a:solidFill>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3332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Dairy</a:t>
            </a:r>
          </a:p>
        </p:txBody>
      </p:sp>
      <p:pic>
        <p:nvPicPr>
          <p:cNvPr id="4" name="Picture 3"/>
          <p:cNvPicPr>
            <a:picLocks noChangeAspect="1"/>
          </p:cNvPicPr>
          <p:nvPr/>
        </p:nvPicPr>
        <p:blipFill>
          <a:blip r:embed="rId3"/>
          <a:stretch>
            <a:fillRect/>
          </a:stretch>
        </p:blipFill>
        <p:spPr>
          <a:xfrm>
            <a:off x="303212" y="1470660"/>
            <a:ext cx="4953000" cy="4307685"/>
          </a:xfrm>
          <a:prstGeom prst="rect">
            <a:avLst/>
          </a:prstGeom>
        </p:spPr>
      </p:pic>
      <p:sp>
        <p:nvSpPr>
          <p:cNvPr id="3" name="TextBox 2"/>
          <p:cNvSpPr txBox="1"/>
          <p:nvPr/>
        </p:nvSpPr>
        <p:spPr>
          <a:xfrm>
            <a:off x="6094412" y="1066800"/>
            <a:ext cx="5333999" cy="4154984"/>
          </a:xfrm>
          <a:prstGeom prst="rect">
            <a:avLst/>
          </a:prstGeom>
          <a:noFill/>
        </p:spPr>
        <p:txBody>
          <a:bodyPr wrap="square" rtlCol="0">
            <a:spAutoFit/>
          </a:bodyPr>
          <a:lstStyle/>
          <a:p>
            <a:r>
              <a:rPr lang="en-US" dirty="0">
                <a:solidFill>
                  <a:srgbClr val="0070C0"/>
                </a:solidFill>
              </a:rPr>
              <a:t>Healthy ways to include recommended  amounts of dairy into your diet:</a:t>
            </a:r>
          </a:p>
          <a:p>
            <a:pPr marL="342900" indent="-342900">
              <a:buFont typeface="Arial" panose="020B0604020202020204" pitchFamily="34" charset="0"/>
              <a:buChar char="•"/>
            </a:pPr>
            <a:r>
              <a:rPr lang="en-US" dirty="0">
                <a:solidFill>
                  <a:srgbClr val="0070C0"/>
                </a:solidFill>
              </a:rPr>
              <a:t>Make smoothies with unsweetened yogurt and fresh fruit</a:t>
            </a:r>
          </a:p>
          <a:p>
            <a:pPr marL="342900" indent="-342900">
              <a:buFont typeface="Arial" panose="020B0604020202020204" pitchFamily="34" charset="0"/>
              <a:buChar char="•"/>
            </a:pPr>
            <a:r>
              <a:rPr lang="en-US" dirty="0">
                <a:solidFill>
                  <a:srgbClr val="0070C0"/>
                </a:solidFill>
              </a:rPr>
              <a:t>Use Greek yogurt instead of sour cream or cream cheese on foods for a healthier alternative. </a:t>
            </a:r>
            <a:endParaRPr lang="en-US" dirty="0"/>
          </a:p>
          <a:p>
            <a:pPr marL="342900" indent="-342900">
              <a:buFont typeface="Arial" panose="020B0604020202020204" pitchFamily="34" charset="0"/>
              <a:buChar char="•"/>
            </a:pPr>
            <a:r>
              <a:rPr lang="en-US" dirty="0">
                <a:solidFill>
                  <a:srgbClr val="0070C0"/>
                </a:solidFill>
              </a:rPr>
              <a:t>Sweeten low-fat yogurt with berries and other fruits, or make it savory with chives</a:t>
            </a:r>
          </a:p>
          <a:p>
            <a:pPr marL="342900" indent="-342900">
              <a:buFont typeface="Arial" panose="020B0604020202020204" pitchFamily="34" charset="0"/>
              <a:buChar char="•"/>
            </a:pPr>
            <a:endParaRPr lang="en-US" dirty="0">
              <a:solidFill>
                <a:srgbClr val="0070C0"/>
              </a:solidFill>
            </a:endParaRPr>
          </a:p>
        </p:txBody>
      </p:sp>
    </p:spTree>
    <p:extLst>
      <p:ext uri="{BB962C8B-B14F-4D97-AF65-F5344CB8AC3E}">
        <p14:creationId xmlns:p14="http://schemas.microsoft.com/office/powerpoint/2010/main" val="412291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218883" y="152400"/>
            <a:ext cx="9751060" cy="1295400"/>
          </a:xfrm>
        </p:spPr>
        <p:txBody>
          <a:bodyPr/>
          <a:lstStyle/>
          <a:p>
            <a:r>
              <a:rPr lang="en-US" dirty="0"/>
              <a:t>A quick survey…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968" y="2057400"/>
            <a:ext cx="8216889" cy="2642617"/>
          </a:xfrm>
          <a:prstGeom prst="rect">
            <a:avLst/>
          </a:prstGeom>
        </p:spPr>
      </p:pic>
    </p:spTree>
    <p:extLst>
      <p:ext uri="{BB962C8B-B14F-4D97-AF65-F5344CB8AC3E}">
        <p14:creationId xmlns:p14="http://schemas.microsoft.com/office/powerpoint/2010/main" val="18396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Protein</a:t>
            </a:r>
          </a:p>
        </p:txBody>
      </p:sp>
      <p:pic>
        <p:nvPicPr>
          <p:cNvPr id="4" name="Picture 3"/>
          <p:cNvPicPr>
            <a:picLocks noChangeAspect="1"/>
          </p:cNvPicPr>
          <p:nvPr/>
        </p:nvPicPr>
        <p:blipFill>
          <a:blip r:embed="rId3"/>
          <a:stretch>
            <a:fillRect/>
          </a:stretch>
        </p:blipFill>
        <p:spPr>
          <a:xfrm>
            <a:off x="6094413" y="1143000"/>
            <a:ext cx="4953000" cy="4307685"/>
          </a:xfrm>
          <a:prstGeom prst="rect">
            <a:avLst/>
          </a:prstGeom>
        </p:spPr>
      </p:pic>
      <p:sp>
        <p:nvSpPr>
          <p:cNvPr id="3" name="TextBox 2"/>
          <p:cNvSpPr txBox="1"/>
          <p:nvPr/>
        </p:nvSpPr>
        <p:spPr>
          <a:xfrm>
            <a:off x="531812" y="1676400"/>
            <a:ext cx="5333999" cy="4893647"/>
          </a:xfrm>
          <a:prstGeom prst="rect">
            <a:avLst/>
          </a:prstGeom>
          <a:noFill/>
        </p:spPr>
        <p:txBody>
          <a:bodyPr wrap="square" rtlCol="0">
            <a:spAutoFit/>
          </a:bodyPr>
          <a:lstStyle/>
          <a:p>
            <a:r>
              <a:rPr lang="en-US" dirty="0">
                <a:solidFill>
                  <a:schemeClr val="accent3">
                    <a:lumMod val="75000"/>
                  </a:schemeClr>
                </a:solidFill>
              </a:rPr>
              <a:t>Good sources of lean protein:</a:t>
            </a:r>
          </a:p>
          <a:p>
            <a:pPr marL="342900" indent="-342900">
              <a:buFont typeface="Arial" panose="020B0604020202020204" pitchFamily="34" charset="0"/>
              <a:buChar char="•"/>
            </a:pPr>
            <a:r>
              <a:rPr lang="en-US" dirty="0">
                <a:solidFill>
                  <a:schemeClr val="accent3">
                    <a:lumMod val="75000"/>
                  </a:schemeClr>
                </a:solidFill>
              </a:rPr>
              <a:t>Fish and Shellfish</a:t>
            </a:r>
          </a:p>
          <a:p>
            <a:pPr marL="342900" indent="-342900">
              <a:buFont typeface="Arial" panose="020B0604020202020204" pitchFamily="34" charset="0"/>
              <a:buChar char="•"/>
            </a:pPr>
            <a:r>
              <a:rPr lang="en-US" dirty="0">
                <a:solidFill>
                  <a:schemeClr val="accent3">
                    <a:lumMod val="75000"/>
                  </a:schemeClr>
                </a:solidFill>
              </a:rPr>
              <a:t>Beans</a:t>
            </a:r>
          </a:p>
          <a:p>
            <a:pPr marL="342900" indent="-342900">
              <a:buFont typeface="Arial" panose="020B0604020202020204" pitchFamily="34" charset="0"/>
              <a:buChar char="•"/>
            </a:pPr>
            <a:r>
              <a:rPr lang="en-US" dirty="0">
                <a:solidFill>
                  <a:schemeClr val="accent3">
                    <a:lumMod val="75000"/>
                  </a:schemeClr>
                </a:solidFill>
              </a:rPr>
              <a:t>Eggs </a:t>
            </a:r>
          </a:p>
          <a:p>
            <a:pPr marL="342900" indent="-342900">
              <a:buFont typeface="Arial" panose="020B0604020202020204" pitchFamily="34" charset="0"/>
              <a:buChar char="•"/>
            </a:pPr>
            <a:r>
              <a:rPr lang="en-US" dirty="0">
                <a:solidFill>
                  <a:schemeClr val="accent3">
                    <a:lumMod val="75000"/>
                  </a:schemeClr>
                </a:solidFill>
              </a:rPr>
              <a:t>Nut Butters</a:t>
            </a:r>
          </a:p>
          <a:p>
            <a:pPr marL="342900" indent="-342900">
              <a:buFont typeface="Arial" panose="020B0604020202020204" pitchFamily="34" charset="0"/>
              <a:buChar char="•"/>
            </a:pPr>
            <a:r>
              <a:rPr lang="en-US" dirty="0">
                <a:solidFill>
                  <a:schemeClr val="accent3">
                    <a:lumMod val="75000"/>
                  </a:schemeClr>
                </a:solidFill>
              </a:rPr>
              <a:t>Lean meat and poultry</a:t>
            </a:r>
          </a:p>
          <a:p>
            <a:pPr marL="342900" indent="-342900">
              <a:buFont typeface="Arial" panose="020B0604020202020204" pitchFamily="34" charset="0"/>
              <a:buChar char="•"/>
            </a:pPr>
            <a:r>
              <a:rPr lang="en-US" dirty="0">
                <a:solidFill>
                  <a:schemeClr val="accent3">
                    <a:lumMod val="75000"/>
                  </a:schemeClr>
                </a:solidFill>
              </a:rPr>
              <a:t>dairy products (in moderation)</a:t>
            </a:r>
          </a:p>
          <a:p>
            <a:pPr marL="342900" indent="-342900">
              <a:buFont typeface="Arial" panose="020B0604020202020204" pitchFamily="34" charset="0"/>
              <a:buChar char="•"/>
            </a:pPr>
            <a:r>
              <a:rPr lang="en-US" dirty="0">
                <a:solidFill>
                  <a:schemeClr val="accent3">
                    <a:lumMod val="75000"/>
                  </a:schemeClr>
                </a:solidFill>
              </a:rPr>
              <a:t>Poultry without skin</a:t>
            </a:r>
          </a:p>
          <a:p>
            <a:pPr marL="342900" indent="-342900">
              <a:buFont typeface="Arial" panose="020B0604020202020204" pitchFamily="34" charset="0"/>
              <a:buChar char="•"/>
            </a:pPr>
            <a:r>
              <a:rPr lang="en-US" dirty="0">
                <a:solidFill>
                  <a:schemeClr val="accent3">
                    <a:lumMod val="75000"/>
                  </a:schemeClr>
                </a:solidFill>
              </a:rPr>
              <a:t>Quinoa (also a grain)</a:t>
            </a:r>
          </a:p>
          <a:p>
            <a:endParaRPr lang="en-US" dirty="0">
              <a:solidFill>
                <a:schemeClr val="accent4">
                  <a:lumMod val="75000"/>
                </a:schemeClr>
              </a:solidFill>
            </a:endParaRPr>
          </a:p>
          <a:p>
            <a:pPr marL="342900" indent="-342900">
              <a:buFont typeface="Arial" panose="020B0604020202020204" pitchFamily="34" charset="0"/>
              <a:buChar char="•"/>
            </a:pPr>
            <a:endParaRPr lang="en-US" dirty="0">
              <a:solidFill>
                <a:schemeClr val="accent4">
                  <a:lumMod val="75000"/>
                </a:schemeClr>
              </a:solidFill>
            </a:endParaRPr>
          </a:p>
          <a:p>
            <a:pPr marL="342900" indent="-342900">
              <a:buFont typeface="Arial" panose="020B0604020202020204" pitchFamily="34" charset="0"/>
              <a:buChar char="•"/>
            </a:pPr>
            <a:endParaRPr lang="en-US" dirty="0">
              <a:solidFill>
                <a:schemeClr val="accent2">
                  <a:lumMod val="50000"/>
                </a:schemeClr>
              </a:solidFill>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8336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11252" y="1056798"/>
            <a:ext cx="4902074" cy="3466035"/>
          </a:xfrm>
          <a:prstGeom prst="irregularSeal2">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 name="TextBox 2"/>
          <p:cNvSpPr txBox="1"/>
          <p:nvPr/>
        </p:nvSpPr>
        <p:spPr>
          <a:xfrm rot="19805771">
            <a:off x="1200373" y="1914468"/>
            <a:ext cx="2819400" cy="1569660"/>
          </a:xfrm>
          <a:prstGeom prst="rect">
            <a:avLst/>
          </a:prstGeom>
          <a:noFill/>
        </p:spPr>
        <p:txBody>
          <a:bodyPr wrap="square" rtlCol="0">
            <a:spAutoFit/>
          </a:bodyPr>
          <a:lstStyle/>
          <a:p>
            <a:r>
              <a:rPr lang="en-US" sz="4800" dirty="0"/>
              <a:t>Did you know?</a:t>
            </a:r>
          </a:p>
        </p:txBody>
      </p:sp>
      <p:sp>
        <p:nvSpPr>
          <p:cNvPr id="4" name="TextBox 3"/>
          <p:cNvSpPr txBox="1"/>
          <p:nvPr/>
        </p:nvSpPr>
        <p:spPr>
          <a:xfrm>
            <a:off x="4494213" y="76200"/>
            <a:ext cx="7552096" cy="1815882"/>
          </a:xfrm>
          <a:prstGeom prst="rect">
            <a:avLst/>
          </a:prstGeom>
          <a:noFill/>
        </p:spPr>
        <p:txBody>
          <a:bodyPr wrap="square" rtlCol="0">
            <a:spAutoFit/>
          </a:bodyPr>
          <a:lstStyle/>
          <a:p>
            <a:r>
              <a:rPr lang="en-US" sz="2800" dirty="0"/>
              <a:t>You may shoo spiders and flies away but they’re actually great sources of protein… </a:t>
            </a:r>
            <a:r>
              <a:rPr lang="en-US" sz="2800" i="1" dirty="0"/>
              <a:t>One ton of spiders has over 3 times as much protein than one ton of cooked beef!</a:t>
            </a:r>
          </a:p>
        </p:txBody>
      </p:sp>
      <p:sp>
        <p:nvSpPr>
          <p:cNvPr id="5" name="TextBox 4"/>
          <p:cNvSpPr txBox="1"/>
          <p:nvPr/>
        </p:nvSpPr>
        <p:spPr>
          <a:xfrm>
            <a:off x="6102709" y="2374278"/>
            <a:ext cx="5943600" cy="3416320"/>
          </a:xfrm>
          <a:prstGeom prst="rect">
            <a:avLst/>
          </a:prstGeom>
          <a:noFill/>
        </p:spPr>
        <p:txBody>
          <a:bodyPr wrap="square" rtlCol="0">
            <a:spAutoFit/>
          </a:bodyPr>
          <a:lstStyle/>
          <a:p>
            <a:r>
              <a:rPr lang="en-US" dirty="0"/>
              <a:t>There’s even accounts of eating bugs in the bible…</a:t>
            </a:r>
          </a:p>
          <a:p>
            <a:endParaRPr lang="en-US" dirty="0"/>
          </a:p>
          <a:p>
            <a:r>
              <a:rPr lang="en-US" dirty="0"/>
              <a:t>          “John [the Baptist]’s clothes were made of camel’s hair… His food was locusts and wild honey.”</a:t>
            </a:r>
          </a:p>
          <a:p>
            <a:r>
              <a:rPr lang="en-US" dirty="0"/>
              <a:t>		                  </a:t>
            </a:r>
            <a:r>
              <a:rPr lang="en-US" i="1" dirty="0"/>
              <a:t>(Matthew 3: 4)</a:t>
            </a:r>
          </a:p>
          <a:p>
            <a:endParaRPr lang="en-US" i="1" dirty="0"/>
          </a:p>
          <a:p>
            <a:endParaRPr lang="en-US" dirty="0"/>
          </a:p>
        </p:txBody>
      </p:sp>
      <p:sp>
        <p:nvSpPr>
          <p:cNvPr id="6" name="TextBox 5"/>
          <p:cNvSpPr txBox="1"/>
          <p:nvPr/>
        </p:nvSpPr>
        <p:spPr>
          <a:xfrm>
            <a:off x="722312" y="4963228"/>
            <a:ext cx="10134600" cy="646331"/>
          </a:xfrm>
          <a:prstGeom prst="rect">
            <a:avLst/>
          </a:prstGeom>
          <a:noFill/>
        </p:spPr>
        <p:txBody>
          <a:bodyPr wrap="square" rtlCol="0">
            <a:spAutoFit/>
          </a:bodyPr>
          <a:lstStyle/>
          <a:p>
            <a:r>
              <a:rPr lang="en-US" sz="3600" i="1" dirty="0">
                <a:solidFill>
                  <a:schemeClr val="accent4">
                    <a:lumMod val="75000"/>
                  </a:schemeClr>
                </a:solidFill>
              </a:rPr>
              <a:t>What’s the most exotic thing you’ve ever eaten?</a:t>
            </a:r>
          </a:p>
        </p:txBody>
      </p:sp>
    </p:spTree>
    <p:extLst>
      <p:ext uri="{BB962C8B-B14F-4D97-AF65-F5344CB8AC3E}">
        <p14:creationId xmlns:p14="http://schemas.microsoft.com/office/powerpoint/2010/main" val="26018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161362" y="-327880"/>
            <a:ext cx="3387257" cy="2475629"/>
          </a:xfrm>
          <a:prstGeom prst="irregularSeal2">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 name="TextBox 2"/>
          <p:cNvSpPr txBox="1"/>
          <p:nvPr/>
        </p:nvSpPr>
        <p:spPr>
          <a:xfrm>
            <a:off x="255779" y="308496"/>
            <a:ext cx="4146438" cy="769441"/>
          </a:xfrm>
          <a:prstGeom prst="rect">
            <a:avLst/>
          </a:prstGeom>
          <a:noFill/>
        </p:spPr>
        <p:txBody>
          <a:bodyPr wrap="square" rtlCol="0">
            <a:spAutoFit/>
          </a:bodyPr>
          <a:lstStyle/>
          <a:p>
            <a:r>
              <a:rPr lang="en-US" sz="4400" dirty="0"/>
              <a:t>Did you know?</a:t>
            </a:r>
          </a:p>
        </p:txBody>
      </p:sp>
      <p:sp>
        <p:nvSpPr>
          <p:cNvPr id="4" name="TextBox 3"/>
          <p:cNvSpPr txBox="1"/>
          <p:nvPr/>
        </p:nvSpPr>
        <p:spPr>
          <a:xfrm>
            <a:off x="4484039" y="227850"/>
            <a:ext cx="7552096" cy="830997"/>
          </a:xfrm>
          <a:prstGeom prst="rect">
            <a:avLst/>
          </a:prstGeom>
          <a:noFill/>
        </p:spPr>
        <p:txBody>
          <a:bodyPr wrap="square" rtlCol="0">
            <a:spAutoFit/>
          </a:bodyPr>
          <a:lstStyle/>
          <a:p>
            <a:r>
              <a:rPr lang="en-US" dirty="0"/>
              <a:t>Cricket flour is growing in popularity because of its high protein </a:t>
            </a:r>
            <a:r>
              <a:rPr lang="en-US"/>
              <a:t>content and </a:t>
            </a:r>
            <a:r>
              <a:rPr lang="en-US" dirty="0"/>
              <a:t>sustainable production. </a:t>
            </a:r>
            <a:endParaRPr lang="en-US" sz="2800" i="1" dirty="0"/>
          </a:p>
        </p:txBody>
      </p:sp>
      <p:sp>
        <p:nvSpPr>
          <p:cNvPr id="5" name="TextBox 4"/>
          <p:cNvSpPr txBox="1"/>
          <p:nvPr/>
        </p:nvSpPr>
        <p:spPr>
          <a:xfrm>
            <a:off x="863695" y="4242192"/>
            <a:ext cx="4724400" cy="1200329"/>
          </a:xfrm>
          <a:prstGeom prst="rect">
            <a:avLst/>
          </a:prstGeom>
          <a:noFill/>
        </p:spPr>
        <p:txBody>
          <a:bodyPr wrap="square" rtlCol="0">
            <a:spAutoFit/>
          </a:bodyPr>
          <a:lstStyle/>
          <a:p>
            <a:r>
              <a:rPr lang="en-US" b="1" i="1" dirty="0">
                <a:solidFill>
                  <a:schemeClr val="accent1"/>
                </a:solidFill>
              </a:rPr>
              <a:t>What is Cricket Flour?</a:t>
            </a:r>
          </a:p>
          <a:p>
            <a:r>
              <a:rPr lang="en-US" dirty="0"/>
              <a:t>It is crickets dried and milled into a high protein powdered form. </a:t>
            </a:r>
          </a:p>
        </p:txBody>
      </p:sp>
      <p:sp>
        <p:nvSpPr>
          <p:cNvPr id="6" name="TextBox 5"/>
          <p:cNvSpPr txBox="1"/>
          <p:nvPr/>
        </p:nvSpPr>
        <p:spPr>
          <a:xfrm>
            <a:off x="1598612" y="6202657"/>
            <a:ext cx="10134600" cy="461665"/>
          </a:xfrm>
          <a:prstGeom prst="rect">
            <a:avLst/>
          </a:prstGeom>
          <a:noFill/>
        </p:spPr>
        <p:txBody>
          <a:bodyPr wrap="square" rtlCol="0">
            <a:spAutoFit/>
          </a:bodyPr>
          <a:lstStyle/>
          <a:p>
            <a:r>
              <a:rPr lang="en-US" dirty="0">
                <a:solidFill>
                  <a:srgbClr val="000000"/>
                </a:solidFill>
              </a:rPr>
              <a:t>Would you try or incorporate cricket-based foods into your diet?</a:t>
            </a:r>
            <a:endParaRPr lang="en-US" sz="3600" i="1" dirty="0">
              <a:solidFill>
                <a:schemeClr val="accent4">
                  <a:lumMod val="75000"/>
                </a:schemeClr>
              </a:solidFill>
            </a:endParaRPr>
          </a:p>
        </p:txBody>
      </p:sp>
      <p:sp>
        <p:nvSpPr>
          <p:cNvPr id="7" name="TextBox 6">
            <a:extLst>
              <a:ext uri="{FF2B5EF4-FFF2-40B4-BE49-F238E27FC236}">
                <a16:creationId xmlns:a16="http://schemas.microsoft.com/office/drawing/2014/main" id="{74B8FF8B-42A6-4E39-99DE-8220DF9A0C27}"/>
              </a:ext>
            </a:extLst>
          </p:cNvPr>
          <p:cNvSpPr txBox="1"/>
          <p:nvPr/>
        </p:nvSpPr>
        <p:spPr>
          <a:xfrm>
            <a:off x="6684202" y="1444126"/>
            <a:ext cx="4742388" cy="3046988"/>
          </a:xfrm>
          <a:prstGeom prst="rect">
            <a:avLst/>
          </a:prstGeom>
          <a:noFill/>
        </p:spPr>
        <p:txBody>
          <a:bodyPr wrap="square" rtlCol="0">
            <a:spAutoFit/>
          </a:bodyPr>
          <a:lstStyle/>
          <a:p>
            <a:r>
              <a:rPr lang="en-US" b="1" i="1" dirty="0">
                <a:solidFill>
                  <a:schemeClr val="accent1"/>
                </a:solidFill>
              </a:rPr>
              <a:t>Cricket Flour Fun Facts</a:t>
            </a:r>
          </a:p>
          <a:p>
            <a:pPr marL="342900" indent="-342900">
              <a:buFont typeface="Arial" panose="020B0604020202020204" pitchFamily="34" charset="0"/>
              <a:buChar char="•"/>
            </a:pPr>
            <a:r>
              <a:rPr lang="en-US" dirty="0"/>
              <a:t>Cricket Flour has 3X more protein than steak</a:t>
            </a:r>
          </a:p>
          <a:p>
            <a:pPr marL="342900" indent="-342900">
              <a:buFont typeface="Arial" panose="020B0604020202020204" pitchFamily="34" charset="0"/>
              <a:buChar char="•"/>
            </a:pPr>
            <a:r>
              <a:rPr lang="en-US" dirty="0"/>
              <a:t>Contains Double the protein of chicken </a:t>
            </a:r>
          </a:p>
          <a:p>
            <a:pPr marL="342900" indent="-342900">
              <a:buFont typeface="Arial" panose="020B0604020202020204" pitchFamily="34" charset="0"/>
              <a:buChar char="•"/>
            </a:pPr>
            <a:r>
              <a:rPr lang="en-US" dirty="0"/>
              <a:t>It is estimated that crickets are 20 times more efficient as a source of protein than cattle.</a:t>
            </a:r>
          </a:p>
        </p:txBody>
      </p:sp>
      <p:sp>
        <p:nvSpPr>
          <p:cNvPr id="8" name="Rectangle 7">
            <a:extLst>
              <a:ext uri="{FF2B5EF4-FFF2-40B4-BE49-F238E27FC236}">
                <a16:creationId xmlns:a16="http://schemas.microsoft.com/office/drawing/2014/main" id="{643112C1-EF25-461E-801E-6F164FF28A81}"/>
              </a:ext>
            </a:extLst>
          </p:cNvPr>
          <p:cNvSpPr/>
          <p:nvPr/>
        </p:nvSpPr>
        <p:spPr>
          <a:xfrm>
            <a:off x="637978" y="4043337"/>
            <a:ext cx="51054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428B35-849D-4EB4-BF82-6A85D57A446C}"/>
              </a:ext>
            </a:extLst>
          </p:cNvPr>
          <p:cNvSpPr/>
          <p:nvPr/>
        </p:nvSpPr>
        <p:spPr>
          <a:xfrm>
            <a:off x="6371441" y="1298590"/>
            <a:ext cx="5141375" cy="3338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BC0F98-3E78-4C75-89CC-080BF2C1C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451" y="1444126"/>
            <a:ext cx="3258933" cy="2475629"/>
          </a:xfrm>
          <a:prstGeom prst="rect">
            <a:avLst/>
          </a:prstGeom>
        </p:spPr>
      </p:pic>
    </p:spTree>
    <p:extLst>
      <p:ext uri="{BB962C8B-B14F-4D97-AF65-F5344CB8AC3E}">
        <p14:creationId xmlns:p14="http://schemas.microsoft.com/office/powerpoint/2010/main" val="37995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Liquids</a:t>
            </a:r>
          </a:p>
        </p:txBody>
      </p:sp>
      <p:pic>
        <p:nvPicPr>
          <p:cNvPr id="4" name="Picture 3"/>
          <p:cNvPicPr>
            <a:picLocks noChangeAspect="1"/>
          </p:cNvPicPr>
          <p:nvPr/>
        </p:nvPicPr>
        <p:blipFill>
          <a:blip r:embed="rId3"/>
          <a:stretch>
            <a:fillRect/>
          </a:stretch>
        </p:blipFill>
        <p:spPr>
          <a:xfrm>
            <a:off x="303212" y="1470660"/>
            <a:ext cx="4953000" cy="4307685"/>
          </a:xfrm>
          <a:prstGeom prst="rect">
            <a:avLst/>
          </a:prstGeom>
        </p:spPr>
      </p:pic>
      <p:sp>
        <p:nvSpPr>
          <p:cNvPr id="3" name="TextBox 2"/>
          <p:cNvSpPr txBox="1"/>
          <p:nvPr/>
        </p:nvSpPr>
        <p:spPr>
          <a:xfrm>
            <a:off x="6094413" y="1470660"/>
            <a:ext cx="5333999" cy="4524315"/>
          </a:xfrm>
          <a:prstGeom prst="rect">
            <a:avLst/>
          </a:prstGeom>
          <a:noFill/>
        </p:spPr>
        <p:txBody>
          <a:bodyPr wrap="square" rtlCol="0">
            <a:spAutoFit/>
          </a:bodyPr>
          <a:lstStyle/>
          <a:p>
            <a:r>
              <a:rPr lang="en-US" dirty="0">
                <a:solidFill>
                  <a:srgbClr val="7030A0"/>
                </a:solidFill>
              </a:rPr>
              <a:t>Tips for drinking more water:</a:t>
            </a:r>
          </a:p>
          <a:p>
            <a:pPr marL="342900" indent="-342900">
              <a:buFont typeface="Arial" panose="020B0604020202020204" pitchFamily="34" charset="0"/>
              <a:buChar char="•"/>
            </a:pPr>
            <a:r>
              <a:rPr lang="en-US" dirty="0">
                <a:solidFill>
                  <a:srgbClr val="7030A0"/>
                </a:solidFill>
              </a:rPr>
              <a:t>Add fruit or veggies (orange wedges, lemon, cucumber) to your jug or glass of water to add flavor</a:t>
            </a:r>
          </a:p>
          <a:p>
            <a:pPr marL="342900" indent="-342900">
              <a:buFont typeface="Arial" panose="020B0604020202020204" pitchFamily="34" charset="0"/>
              <a:buChar char="•"/>
            </a:pPr>
            <a:r>
              <a:rPr lang="en-US" dirty="0">
                <a:solidFill>
                  <a:srgbClr val="7030A0"/>
                </a:solidFill>
              </a:rPr>
              <a:t>Eat more fresh fruits and vegetables (melon is a great source of water from fruit)</a:t>
            </a:r>
          </a:p>
          <a:p>
            <a:pPr marL="342900" indent="-342900">
              <a:buFont typeface="Arial" panose="020B0604020202020204" pitchFamily="34" charset="0"/>
              <a:buChar char="•"/>
            </a:pPr>
            <a:r>
              <a:rPr lang="en-US" dirty="0">
                <a:solidFill>
                  <a:srgbClr val="7030A0"/>
                </a:solidFill>
              </a:rPr>
              <a:t>Add a small bowl of soup to your meal</a:t>
            </a:r>
          </a:p>
          <a:p>
            <a:pPr marL="342900" indent="-342900">
              <a:buFont typeface="Arial" panose="020B0604020202020204" pitchFamily="34" charset="0"/>
              <a:buChar char="•"/>
            </a:pPr>
            <a:r>
              <a:rPr lang="en-US" dirty="0">
                <a:solidFill>
                  <a:srgbClr val="7030A0"/>
                </a:solidFill>
              </a:rPr>
              <a:t>Drink unsweetened water-based beverages such as coffee or tea</a:t>
            </a:r>
          </a:p>
          <a:p>
            <a:pPr marL="342900" indent="-342900">
              <a:buFont typeface="Arial" panose="020B0604020202020204" pitchFamily="34" charset="0"/>
              <a:buChar char="•"/>
            </a:pPr>
            <a:endParaRPr lang="en-US" dirty="0">
              <a:solidFill>
                <a:srgbClr val="0070C0"/>
              </a:solidFill>
            </a:endParaRPr>
          </a:p>
        </p:txBody>
      </p:sp>
    </p:spTree>
    <p:extLst>
      <p:ext uri="{BB962C8B-B14F-4D97-AF65-F5344CB8AC3E}">
        <p14:creationId xmlns:p14="http://schemas.microsoft.com/office/powerpoint/2010/main" val="337775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Knowledge</a:t>
            </a:r>
          </a:p>
        </p:txBody>
      </p:sp>
      <p:sp>
        <p:nvSpPr>
          <p:cNvPr id="3" name="Text Placeholder 2"/>
          <p:cNvSpPr>
            <a:spLocks noGrp="1"/>
          </p:cNvSpPr>
          <p:nvPr>
            <p:ph type="body" idx="1"/>
          </p:nvPr>
        </p:nvSpPr>
        <p:spPr/>
        <p:txBody>
          <a:bodyPr>
            <a:normAutofit/>
          </a:bodyPr>
          <a:lstStyle/>
          <a:p>
            <a:r>
              <a:rPr lang="en-US" sz="4000" dirty="0"/>
              <a:t>A ‘handy guide’ to serving sizes</a:t>
            </a:r>
          </a:p>
        </p:txBody>
      </p:sp>
    </p:spTree>
    <p:extLst>
      <p:ext uri="{BB962C8B-B14F-4D97-AF65-F5344CB8AC3E}">
        <p14:creationId xmlns:p14="http://schemas.microsoft.com/office/powerpoint/2010/main" val="317020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Handy Guide</a:t>
            </a:r>
          </a:p>
        </p:txBody>
      </p:sp>
      <p:pic>
        <p:nvPicPr>
          <p:cNvPr id="4" name="Picture 8" descr="C:\Users\Kelly Steinke\AppData\Local\Microsoft\Windows\Temporary Internet Files\Content.IE5\1IRNSWTR\MP900438548[1].jpg"/>
          <p:cNvPicPr>
            <a:picLocks noChangeAspect="1" noChangeArrowheads="1"/>
          </p:cNvPicPr>
          <p:nvPr/>
        </p:nvPicPr>
        <p:blipFill>
          <a:blip r:embed="rId3">
            <a:extLst>
              <a:ext uri="{28A0092B-C50C-407E-A947-70E740481C1C}">
                <a14:useLocalDpi xmlns:a14="http://schemas.microsoft.com/office/drawing/2010/main" val="0"/>
              </a:ext>
            </a:extLst>
          </a:blip>
          <a:srcRect l="13367" t="15050" r="45049" b="13469"/>
          <a:stretch>
            <a:fillRect/>
          </a:stretch>
        </p:blipFill>
        <p:spPr bwMode="auto">
          <a:xfrm>
            <a:off x="4570412" y="1143000"/>
            <a:ext cx="335280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027612" y="3200400"/>
            <a:ext cx="1752600" cy="1905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rot="19825401">
            <a:off x="6624637" y="4217988"/>
            <a:ext cx="1196975"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rot="19825401">
            <a:off x="6488112" y="1393825"/>
            <a:ext cx="531813" cy="5000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8228012" y="2819400"/>
            <a:ext cx="2971800" cy="1077913"/>
          </a:xfrm>
          <a:prstGeom prst="rect">
            <a:avLst/>
          </a:prstGeom>
          <a:noFill/>
        </p:spPr>
        <p:txBody>
          <a:bodyPr>
            <a:spAutoFit/>
          </a:bodyPr>
          <a:lstStyle/>
          <a:p>
            <a:pPr algn="ctr">
              <a:defRPr/>
            </a:pPr>
            <a:r>
              <a:rPr lang="en-US" sz="2400" dirty="0">
                <a:latin typeface="+mn-lt"/>
                <a:cs typeface="Arial" charset="0"/>
              </a:rPr>
              <a:t>Thumb = 1 tablespoon</a:t>
            </a:r>
          </a:p>
          <a:p>
            <a:pPr algn="ctr">
              <a:defRPr/>
            </a:pPr>
            <a:r>
              <a:rPr lang="en-US" sz="2000" dirty="0">
                <a:latin typeface="+mn-lt"/>
                <a:cs typeface="Arial" charset="0"/>
              </a:rPr>
              <a:t>Serving: Peanut butter, salad dressing</a:t>
            </a:r>
          </a:p>
        </p:txBody>
      </p:sp>
      <p:sp>
        <p:nvSpPr>
          <p:cNvPr id="9" name="TextBox 8"/>
          <p:cNvSpPr txBox="1"/>
          <p:nvPr/>
        </p:nvSpPr>
        <p:spPr>
          <a:xfrm>
            <a:off x="6704012" y="304800"/>
            <a:ext cx="3352800" cy="769938"/>
          </a:xfrm>
          <a:prstGeom prst="rect">
            <a:avLst/>
          </a:prstGeom>
          <a:noFill/>
        </p:spPr>
        <p:txBody>
          <a:bodyPr>
            <a:spAutoFit/>
          </a:bodyPr>
          <a:lstStyle/>
          <a:p>
            <a:pPr algn="ctr">
              <a:defRPr/>
            </a:pPr>
            <a:r>
              <a:rPr lang="en-US" sz="2400" dirty="0">
                <a:latin typeface="+mn-lt"/>
                <a:cs typeface="Arial" charset="0"/>
              </a:rPr>
              <a:t>Finger Tip = 1 teaspoon</a:t>
            </a:r>
          </a:p>
          <a:p>
            <a:pPr algn="ctr">
              <a:defRPr/>
            </a:pPr>
            <a:r>
              <a:rPr lang="en-US" sz="2000" dirty="0">
                <a:latin typeface="+mn-lt"/>
                <a:cs typeface="Arial" charset="0"/>
              </a:rPr>
              <a:t>Serving: Butter, oil</a:t>
            </a:r>
          </a:p>
        </p:txBody>
      </p:sp>
      <p:sp>
        <p:nvSpPr>
          <p:cNvPr id="10" name="TextBox 9"/>
          <p:cNvSpPr txBox="1"/>
          <p:nvPr/>
        </p:nvSpPr>
        <p:spPr>
          <a:xfrm>
            <a:off x="8228012" y="1600200"/>
            <a:ext cx="2438400" cy="769938"/>
          </a:xfrm>
          <a:prstGeom prst="rect">
            <a:avLst/>
          </a:prstGeom>
          <a:noFill/>
        </p:spPr>
        <p:txBody>
          <a:bodyPr>
            <a:spAutoFit/>
          </a:bodyPr>
          <a:lstStyle/>
          <a:p>
            <a:pPr algn="ctr">
              <a:defRPr/>
            </a:pPr>
            <a:r>
              <a:rPr lang="en-US" sz="2400" dirty="0">
                <a:latin typeface="+mn-lt"/>
                <a:cs typeface="Arial" charset="0"/>
              </a:rPr>
              <a:t>Finger = 1 ounce </a:t>
            </a:r>
          </a:p>
          <a:p>
            <a:pPr algn="ctr">
              <a:defRPr/>
            </a:pPr>
            <a:r>
              <a:rPr lang="en-US" sz="2000" dirty="0">
                <a:latin typeface="+mn-lt"/>
                <a:cs typeface="Arial" charset="0"/>
              </a:rPr>
              <a:t>Serving: Cheese</a:t>
            </a:r>
          </a:p>
        </p:txBody>
      </p:sp>
      <p:sp>
        <p:nvSpPr>
          <p:cNvPr id="11" name="Oval 10"/>
          <p:cNvSpPr/>
          <p:nvPr/>
        </p:nvSpPr>
        <p:spPr>
          <a:xfrm rot="17899883">
            <a:off x="6354763" y="2560637"/>
            <a:ext cx="1630362" cy="5254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a:stCxn id="7" idx="7"/>
          </p:cNvCxnSpPr>
          <p:nvPr/>
        </p:nvCxnSpPr>
        <p:spPr>
          <a:xfrm rot="5400000" flipH="1" flipV="1">
            <a:off x="6602412" y="914400"/>
            <a:ext cx="711200" cy="254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5" idx="2"/>
          </p:cNvCxnSpPr>
          <p:nvPr/>
        </p:nvCxnSpPr>
        <p:spPr>
          <a:xfrm>
            <a:off x="3808412" y="3810000"/>
            <a:ext cx="1219200" cy="3429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7618412" y="1905000"/>
            <a:ext cx="762000" cy="304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580312" y="3390900"/>
            <a:ext cx="9144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81E016-9F90-4E16-BB0A-8AE55B93A284}"/>
              </a:ext>
            </a:extLst>
          </p:cNvPr>
          <p:cNvSpPr txBox="1"/>
          <p:nvPr/>
        </p:nvSpPr>
        <p:spPr>
          <a:xfrm>
            <a:off x="1166830" y="3445570"/>
            <a:ext cx="2851340" cy="1077218"/>
          </a:xfrm>
          <a:prstGeom prst="rect">
            <a:avLst/>
          </a:prstGeom>
          <a:noFill/>
        </p:spPr>
        <p:txBody>
          <a:bodyPr wrap="square">
            <a:spAutoFit/>
          </a:bodyPr>
          <a:lstStyle/>
          <a:p>
            <a:pPr algn="ctr" defTabSz="914400" fontAlgn="base">
              <a:spcBef>
                <a:spcPct val="0"/>
              </a:spcBef>
              <a:spcAft>
                <a:spcPct val="0"/>
              </a:spcAft>
              <a:defRPr/>
            </a:pPr>
            <a:r>
              <a:rPr lang="en-US" dirty="0">
                <a:solidFill>
                  <a:prstClr val="black"/>
                </a:solidFill>
                <a:latin typeface="Constantia" panose="02030602050306030303" pitchFamily="18" charset="0"/>
                <a:cs typeface="Arial" charset="0"/>
              </a:rPr>
              <a:t>Palm = 3-5 ounces</a:t>
            </a:r>
          </a:p>
          <a:p>
            <a:pPr algn="ctr" defTabSz="914400" fontAlgn="base">
              <a:spcBef>
                <a:spcPct val="0"/>
              </a:spcBef>
              <a:spcAft>
                <a:spcPct val="0"/>
              </a:spcAft>
              <a:defRPr/>
            </a:pPr>
            <a:r>
              <a:rPr lang="en-US" sz="2000" dirty="0">
                <a:solidFill>
                  <a:prstClr val="black"/>
                </a:solidFill>
                <a:latin typeface="Constantia" panose="02030602050306030303" pitchFamily="18" charset="0"/>
                <a:cs typeface="Arial" charset="0"/>
              </a:rPr>
              <a:t>Serving: Meat, poultry, fish</a:t>
            </a:r>
          </a:p>
        </p:txBody>
      </p:sp>
    </p:spTree>
    <p:extLst>
      <p:ext uri="{BB962C8B-B14F-4D97-AF65-F5344CB8AC3E}">
        <p14:creationId xmlns:p14="http://schemas.microsoft.com/office/powerpoint/2010/main" val="14712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Handy Guide</a:t>
            </a:r>
          </a:p>
        </p:txBody>
      </p:sp>
      <p:pic>
        <p:nvPicPr>
          <p:cNvPr id="4" name="Picture 12" descr="C:\Users\Kelly Steinke\AppData\Local\Microsoft\Windows\Temporary Internet Files\Content.IE5\1IRNSWTR\MP900385327[1].jpg"/>
          <p:cNvPicPr>
            <a:picLocks noChangeAspect="1" noChangeArrowheads="1"/>
          </p:cNvPicPr>
          <p:nvPr/>
        </p:nvPicPr>
        <p:blipFill>
          <a:blip r:embed="rId3">
            <a:extLst>
              <a:ext uri="{28A0092B-C50C-407E-A947-70E740481C1C}">
                <a14:useLocalDpi xmlns:a14="http://schemas.microsoft.com/office/drawing/2010/main" val="0"/>
              </a:ext>
            </a:extLst>
          </a:blip>
          <a:srcRect l="51192" b="46667"/>
          <a:stretch>
            <a:fillRect/>
          </a:stretch>
        </p:blipFill>
        <p:spPr bwMode="auto">
          <a:xfrm>
            <a:off x="227012" y="1866900"/>
            <a:ext cx="36576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055812" y="2443163"/>
            <a:ext cx="1751013" cy="17446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flipV="1">
            <a:off x="3351212" y="1866900"/>
            <a:ext cx="15240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3" descr="C:\Users\Kelly Steinke\AppData\Local\Microsoft\Windows\Temporary Internet Files\Content.IE5\1IRNSWTR\MP90041179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797" y="3311525"/>
            <a:ext cx="3314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7409497" y="4225925"/>
            <a:ext cx="1295400" cy="8318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rot="5400000" flipH="1" flipV="1">
            <a:off x="7942897" y="3090545"/>
            <a:ext cx="1524000" cy="762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86299" y="1631632"/>
            <a:ext cx="2206625" cy="1077913"/>
          </a:xfrm>
          <a:prstGeom prst="rect">
            <a:avLst/>
          </a:prstGeom>
          <a:noFill/>
        </p:spPr>
        <p:txBody>
          <a:bodyPr>
            <a:spAutoFit/>
          </a:bodyPr>
          <a:lstStyle/>
          <a:p>
            <a:pPr algn="ctr">
              <a:defRPr/>
            </a:pPr>
            <a:r>
              <a:rPr lang="en-US" sz="2400" dirty="0">
                <a:latin typeface="+mn-lt"/>
                <a:cs typeface="Arial" charset="0"/>
              </a:rPr>
              <a:t>Fist = 1 cup</a:t>
            </a:r>
          </a:p>
          <a:p>
            <a:pPr algn="ctr">
              <a:defRPr/>
            </a:pPr>
            <a:r>
              <a:rPr lang="en-US" sz="2000" dirty="0">
                <a:latin typeface="+mn-lt"/>
                <a:cs typeface="Arial" charset="0"/>
              </a:rPr>
              <a:t>Serving: Cereal, fruit </a:t>
            </a:r>
          </a:p>
        </p:txBody>
      </p:sp>
      <p:sp>
        <p:nvSpPr>
          <p:cNvPr id="11" name="TextBox 10"/>
          <p:cNvSpPr txBox="1"/>
          <p:nvPr/>
        </p:nvSpPr>
        <p:spPr>
          <a:xfrm>
            <a:off x="8607425" y="1932622"/>
            <a:ext cx="3581400" cy="1077913"/>
          </a:xfrm>
          <a:prstGeom prst="rect">
            <a:avLst/>
          </a:prstGeom>
          <a:noFill/>
        </p:spPr>
        <p:txBody>
          <a:bodyPr>
            <a:spAutoFit/>
          </a:bodyPr>
          <a:lstStyle/>
          <a:p>
            <a:pPr algn="ctr">
              <a:defRPr/>
            </a:pPr>
            <a:r>
              <a:rPr lang="en-US" sz="2400" dirty="0">
                <a:latin typeface="+mn-lt"/>
                <a:cs typeface="Arial" charset="0"/>
              </a:rPr>
              <a:t>Cupped Hand  = 1/2 cup</a:t>
            </a:r>
          </a:p>
          <a:p>
            <a:pPr algn="ctr">
              <a:defRPr/>
            </a:pPr>
            <a:r>
              <a:rPr lang="en-US" sz="2000" dirty="0">
                <a:latin typeface="+mn-lt"/>
                <a:cs typeface="Arial" charset="0"/>
              </a:rPr>
              <a:t>Serving: Pasta, rice, beans, vegetables, ice cream </a:t>
            </a:r>
          </a:p>
        </p:txBody>
      </p:sp>
    </p:spTree>
    <p:extLst>
      <p:ext uri="{BB962C8B-B14F-4D97-AF65-F5344CB8AC3E}">
        <p14:creationId xmlns:p14="http://schemas.microsoft.com/office/powerpoint/2010/main" val="109193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Food Diaries</a:t>
            </a:r>
          </a:p>
        </p:txBody>
      </p:sp>
      <p:pic>
        <p:nvPicPr>
          <p:cNvPr id="7" name="Content Placeholder 6"/>
          <p:cNvPicPr>
            <a:picLocks noGrp="1" noChangeAspect="1"/>
          </p:cNvPicPr>
          <p:nvPr>
            <p:ph idx="1"/>
          </p:nvPr>
        </p:nvPicPr>
        <p:blipFill>
          <a:blip r:embed="rId3"/>
          <a:stretch>
            <a:fillRect/>
          </a:stretch>
        </p:blipFill>
        <p:spPr>
          <a:xfrm>
            <a:off x="2360612" y="1366632"/>
            <a:ext cx="8153400" cy="5338968"/>
          </a:xfrm>
          <a:prstGeom prst="rect">
            <a:avLst/>
          </a:prstGeom>
        </p:spPr>
      </p:pic>
    </p:spTree>
    <p:extLst>
      <p:ext uri="{BB962C8B-B14F-4D97-AF65-F5344CB8AC3E}">
        <p14:creationId xmlns:p14="http://schemas.microsoft.com/office/powerpoint/2010/main" val="250201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1 Review</a:t>
            </a:r>
          </a:p>
        </p:txBody>
      </p:sp>
      <p:sp>
        <p:nvSpPr>
          <p:cNvPr id="3" name="Content Placeholder 2"/>
          <p:cNvSpPr>
            <a:spLocks noGrp="1"/>
          </p:cNvSpPr>
          <p:nvPr>
            <p:ph idx="1"/>
          </p:nvPr>
        </p:nvSpPr>
        <p:spPr/>
        <p:txBody>
          <a:bodyPr>
            <a:normAutofit/>
          </a:bodyPr>
          <a:lstStyle/>
          <a:p>
            <a:pPr marL="342900" indent="-342900"/>
            <a:r>
              <a:rPr lang="en-US" dirty="0"/>
              <a:t>Why does nutrition matter?</a:t>
            </a:r>
          </a:p>
          <a:p>
            <a:pPr marL="342900" indent="-342900"/>
            <a:r>
              <a:rPr lang="en-US" dirty="0"/>
              <a:t>Nutrition over time</a:t>
            </a:r>
          </a:p>
          <a:p>
            <a:pPr marL="342900" indent="-342900"/>
            <a:r>
              <a:rPr lang="en-US" dirty="0"/>
              <a:t>Nutrition knowledge</a:t>
            </a:r>
          </a:p>
          <a:p>
            <a:pPr marL="793925" lvl="1" indent="-342900"/>
            <a:r>
              <a:rPr lang="en-US" dirty="0" err="1"/>
              <a:t>MyPlate</a:t>
            </a:r>
            <a:endParaRPr lang="en-US" dirty="0"/>
          </a:p>
          <a:p>
            <a:pPr marL="793925" lvl="1" indent="-342900"/>
            <a:r>
              <a:rPr lang="en-US" dirty="0"/>
              <a:t>A Handy Guide</a:t>
            </a:r>
          </a:p>
          <a:p>
            <a:pPr marL="342900" indent="-342900"/>
            <a:r>
              <a:rPr lang="en-US" dirty="0"/>
              <a:t>Food Diaries</a:t>
            </a:r>
          </a:p>
        </p:txBody>
      </p:sp>
      <p:pic>
        <p:nvPicPr>
          <p:cNvPr id="5" name="Picture 4"/>
          <p:cNvPicPr>
            <a:picLocks noChangeAspect="1"/>
          </p:cNvPicPr>
          <p:nvPr/>
        </p:nvPicPr>
        <p:blipFill>
          <a:blip r:embed="rId3"/>
          <a:stretch>
            <a:fillRect/>
          </a:stretch>
        </p:blipFill>
        <p:spPr>
          <a:xfrm>
            <a:off x="7237412" y="5105400"/>
            <a:ext cx="4718660" cy="1515712"/>
          </a:xfrm>
          <a:prstGeom prst="rect">
            <a:avLst/>
          </a:prstGeom>
        </p:spPr>
      </p:pic>
    </p:spTree>
    <p:extLst>
      <p:ext uri="{BB962C8B-B14F-4D97-AF65-F5344CB8AC3E}">
        <p14:creationId xmlns:p14="http://schemas.microsoft.com/office/powerpoint/2010/main" val="226456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720A-B325-46C2-BC64-85D11DC730C8}"/>
              </a:ext>
            </a:extLst>
          </p:cNvPr>
          <p:cNvSpPr>
            <a:spLocks noGrp="1"/>
          </p:cNvSpPr>
          <p:nvPr>
            <p:ph type="title"/>
          </p:nvPr>
        </p:nvSpPr>
        <p:spPr/>
        <p:txBody>
          <a:bodyPr/>
          <a:lstStyle/>
          <a:p>
            <a:r>
              <a:rPr lang="en-US" dirty="0"/>
              <a:t>For the 2</a:t>
            </a:r>
            <a:r>
              <a:rPr lang="en-US" baseline="30000" dirty="0"/>
              <a:t>nd</a:t>
            </a:r>
            <a:r>
              <a:rPr lang="en-US" dirty="0"/>
              <a:t> Course.. </a:t>
            </a:r>
          </a:p>
        </p:txBody>
      </p:sp>
      <p:sp>
        <p:nvSpPr>
          <p:cNvPr id="4" name="Rectangle 3">
            <a:extLst>
              <a:ext uri="{FF2B5EF4-FFF2-40B4-BE49-F238E27FC236}">
                <a16:creationId xmlns:a16="http://schemas.microsoft.com/office/drawing/2014/main" id="{3954EA07-6F3A-4292-AF6E-49BB4C10492A}"/>
              </a:ext>
            </a:extLst>
          </p:cNvPr>
          <p:cNvSpPr/>
          <p:nvPr/>
        </p:nvSpPr>
        <p:spPr>
          <a:xfrm>
            <a:off x="1427798" y="1766788"/>
            <a:ext cx="9333228" cy="31700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150E80-BF22-4C98-84BD-FD6DE0A79782}"/>
              </a:ext>
            </a:extLst>
          </p:cNvPr>
          <p:cNvPicPr>
            <a:picLocks noChangeAspect="1"/>
          </p:cNvPicPr>
          <p:nvPr/>
        </p:nvPicPr>
        <p:blipFill>
          <a:blip r:embed="rId3"/>
          <a:stretch>
            <a:fillRect/>
          </a:stretch>
        </p:blipFill>
        <p:spPr>
          <a:xfrm>
            <a:off x="7237412" y="5285951"/>
            <a:ext cx="4419600" cy="1419649"/>
          </a:xfrm>
          <a:prstGeom prst="rect">
            <a:avLst/>
          </a:prstGeom>
        </p:spPr>
      </p:pic>
      <p:sp>
        <p:nvSpPr>
          <p:cNvPr id="5" name="TextBox 4">
            <a:extLst>
              <a:ext uri="{FF2B5EF4-FFF2-40B4-BE49-F238E27FC236}">
                <a16:creationId xmlns:a16="http://schemas.microsoft.com/office/drawing/2014/main" id="{40A76C1C-7FC0-4975-B3EF-823EAEC35936}"/>
              </a:ext>
            </a:extLst>
          </p:cNvPr>
          <p:cNvSpPr txBox="1"/>
          <p:nvPr/>
        </p:nvSpPr>
        <p:spPr>
          <a:xfrm>
            <a:off x="1598612" y="1766788"/>
            <a:ext cx="8572498" cy="3170099"/>
          </a:xfrm>
          <a:prstGeom prst="rect">
            <a:avLst/>
          </a:prstGeom>
          <a:noFill/>
        </p:spPr>
        <p:txBody>
          <a:bodyPr wrap="square" rtlCol="0">
            <a:spAutoFit/>
          </a:bodyPr>
          <a:lstStyle/>
          <a:p>
            <a:r>
              <a:rPr lang="en-US" sz="4000" b="1" dirty="0"/>
              <a:t>Homework for Next Time: </a:t>
            </a:r>
          </a:p>
          <a:p>
            <a:endParaRPr lang="en-US" sz="4000" b="1" i="1" dirty="0"/>
          </a:p>
          <a:p>
            <a:pPr algn="ctr"/>
            <a:r>
              <a:rPr lang="en-US" sz="4000" b="1" i="1" dirty="0"/>
              <a:t>Bring Your </a:t>
            </a:r>
            <a:r>
              <a:rPr lang="en-US" sz="4000" b="1" i="1" u="sng" dirty="0"/>
              <a:t>favorite snack </a:t>
            </a:r>
            <a:r>
              <a:rPr lang="en-US" sz="4000" b="1" i="1" dirty="0"/>
              <a:t>or </a:t>
            </a:r>
            <a:r>
              <a:rPr lang="en-US" sz="4000" b="1" i="1" u="sng" dirty="0"/>
              <a:t>packaged food products </a:t>
            </a:r>
            <a:r>
              <a:rPr lang="en-US" sz="4000" b="1" i="1" dirty="0"/>
              <a:t>for a fun, interactive activity.  </a:t>
            </a:r>
          </a:p>
        </p:txBody>
      </p:sp>
    </p:spTree>
    <p:extLst>
      <p:ext uri="{BB962C8B-B14F-4D97-AF65-F5344CB8AC3E}">
        <p14:creationId xmlns:p14="http://schemas.microsoft.com/office/powerpoint/2010/main" val="174315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 </a:t>
            </a:r>
          </a:p>
        </p:txBody>
      </p:sp>
      <p:pic>
        <p:nvPicPr>
          <p:cNvPr id="3" name="Picture 4" descr="C:\Users\Kelly Steinke\AppData\Local\Microsoft\Windows\Temporary Internet Files\Content.IE5\1IRNSWTR\MP900409393[1].jpg"/>
          <p:cNvPicPr>
            <a:picLocks noChangeAspect="1" noChangeArrowheads="1"/>
          </p:cNvPicPr>
          <p:nvPr/>
        </p:nvPicPr>
        <p:blipFill rotWithShape="1">
          <a:blip r:embed="rId3">
            <a:extLst>
              <a:ext uri="{28A0092B-C50C-407E-A947-70E740481C1C}">
                <a14:useLocalDpi xmlns:a14="http://schemas.microsoft.com/office/drawing/2010/main" val="0"/>
              </a:ext>
            </a:extLst>
          </a:blip>
          <a:srcRect l="-3040"/>
          <a:stretch/>
        </p:blipFill>
        <p:spPr bwMode="auto">
          <a:xfrm>
            <a:off x="6856412" y="2019300"/>
            <a:ext cx="25828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218883" y="1600200"/>
            <a:ext cx="3581399" cy="419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Snip Diagonal Corner Rectangle 7"/>
          <p:cNvSpPr/>
          <p:nvPr/>
        </p:nvSpPr>
        <p:spPr>
          <a:xfrm>
            <a:off x="1333976" y="1873111"/>
            <a:ext cx="3351212" cy="3645178"/>
          </a:xfrm>
          <a:prstGeom prst="snip2DiagRect">
            <a:avLst>
              <a:gd name="adj1" fmla="val 24650"/>
              <a:gd name="adj2" fmla="val 239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en-US" sz="2400" dirty="0">
              <a:solidFill>
                <a:schemeClr val="tx1"/>
              </a:solidFill>
            </a:endParaRPr>
          </a:p>
        </p:txBody>
      </p:sp>
      <p:sp>
        <p:nvSpPr>
          <p:cNvPr id="9" name="TextBox 8"/>
          <p:cNvSpPr txBox="1"/>
          <p:nvPr/>
        </p:nvSpPr>
        <p:spPr>
          <a:xfrm>
            <a:off x="1980882" y="1873111"/>
            <a:ext cx="2057400" cy="461665"/>
          </a:xfrm>
          <a:prstGeom prst="rect">
            <a:avLst/>
          </a:prstGeom>
          <a:noFill/>
        </p:spPr>
        <p:txBody>
          <a:bodyPr wrap="square" rtlCol="0">
            <a:spAutoFit/>
          </a:bodyPr>
          <a:lstStyle/>
          <a:p>
            <a:r>
              <a:rPr lang="en-US" dirty="0"/>
              <a:t>On the menu:</a:t>
            </a:r>
          </a:p>
        </p:txBody>
      </p:sp>
      <p:sp>
        <p:nvSpPr>
          <p:cNvPr id="10" name="TextBox 9"/>
          <p:cNvSpPr txBox="1"/>
          <p:nvPr/>
        </p:nvSpPr>
        <p:spPr>
          <a:xfrm>
            <a:off x="1588450" y="2334776"/>
            <a:ext cx="3202623"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Introduction</a:t>
            </a:r>
          </a:p>
          <a:p>
            <a:pPr marL="342900" indent="-342900">
              <a:buFont typeface="Arial" panose="020B0604020202020204" pitchFamily="34" charset="0"/>
              <a:buChar char="•"/>
            </a:pPr>
            <a:r>
              <a:rPr lang="en-US" sz="2000" dirty="0"/>
              <a:t>Why does nutrition matter?</a:t>
            </a:r>
          </a:p>
          <a:p>
            <a:pPr marL="342900" indent="-342900">
              <a:buFont typeface="Arial" panose="020B0604020202020204" pitchFamily="34" charset="0"/>
              <a:buChar char="•"/>
            </a:pPr>
            <a:r>
              <a:rPr lang="en-US" sz="2000" dirty="0"/>
              <a:t>Nutrition over time</a:t>
            </a:r>
          </a:p>
          <a:p>
            <a:pPr marL="342900" indent="-342900">
              <a:buFont typeface="Arial" panose="020B0604020202020204" pitchFamily="34" charset="0"/>
              <a:buChar char="•"/>
            </a:pPr>
            <a:r>
              <a:rPr lang="en-US" sz="2000" dirty="0"/>
              <a:t>Nutrition knowledge</a:t>
            </a:r>
          </a:p>
          <a:p>
            <a:pPr marL="952393" lvl="1" indent="-342900">
              <a:buFont typeface="Arial" panose="020B0604020202020204" pitchFamily="34" charset="0"/>
              <a:buChar char="•"/>
            </a:pPr>
            <a:r>
              <a:rPr lang="en-US" sz="2000" dirty="0" err="1"/>
              <a:t>MyPlate</a:t>
            </a:r>
            <a:endParaRPr lang="en-US" sz="2000" dirty="0"/>
          </a:p>
          <a:p>
            <a:pPr marL="952393" lvl="1" indent="-342900">
              <a:buFont typeface="Arial" panose="020B0604020202020204" pitchFamily="34" charset="0"/>
              <a:buChar char="•"/>
            </a:pPr>
            <a:r>
              <a:rPr lang="en-US" sz="2000" dirty="0"/>
              <a:t>Serving Sizes</a:t>
            </a:r>
          </a:p>
          <a:p>
            <a:pPr marL="342900" indent="-342900">
              <a:buFont typeface="Arial" panose="020B0604020202020204" pitchFamily="34" charset="0"/>
              <a:buChar char="•"/>
            </a:pPr>
            <a:r>
              <a:rPr lang="en-US" sz="2000" dirty="0"/>
              <a:t>Food Diaries</a:t>
            </a:r>
          </a:p>
        </p:txBody>
      </p:sp>
    </p:spTree>
    <p:extLst>
      <p:ext uri="{BB962C8B-B14F-4D97-AF65-F5344CB8AC3E}">
        <p14:creationId xmlns:p14="http://schemas.microsoft.com/office/powerpoint/2010/main" val="283383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up next…</a:t>
            </a:r>
          </a:p>
        </p:txBody>
      </p:sp>
      <p:sp>
        <p:nvSpPr>
          <p:cNvPr id="3" name="Content Placeholder 2"/>
          <p:cNvSpPr>
            <a:spLocks noGrp="1"/>
          </p:cNvSpPr>
          <p:nvPr>
            <p:ph idx="1"/>
          </p:nvPr>
        </p:nvSpPr>
        <p:spPr/>
        <p:txBody>
          <a:bodyPr/>
          <a:lstStyle/>
          <a:p>
            <a:r>
              <a:rPr lang="en-US" dirty="0"/>
              <a:t>Nutrition Labels</a:t>
            </a:r>
          </a:p>
          <a:p>
            <a:r>
              <a:rPr lang="en-US" dirty="0"/>
              <a:t>The future of nutrition labels</a:t>
            </a:r>
          </a:p>
          <a:p>
            <a:r>
              <a:rPr lang="en-US" dirty="0"/>
              <a:t>Food Labels</a:t>
            </a:r>
          </a:p>
          <a:p>
            <a:r>
              <a:rPr lang="en-US" dirty="0"/>
              <a:t>Calories</a:t>
            </a:r>
          </a:p>
          <a:p>
            <a:r>
              <a:rPr lang="en-US" dirty="0"/>
              <a:t>Tips for “Eating Intelligently”</a:t>
            </a:r>
          </a:p>
        </p:txBody>
      </p:sp>
      <p:pic>
        <p:nvPicPr>
          <p:cNvPr id="4" name="Picture 3"/>
          <p:cNvPicPr>
            <a:picLocks noChangeAspect="1"/>
          </p:cNvPicPr>
          <p:nvPr/>
        </p:nvPicPr>
        <p:blipFill>
          <a:blip r:embed="rId3"/>
          <a:stretch>
            <a:fillRect/>
          </a:stretch>
        </p:blipFill>
        <p:spPr>
          <a:xfrm>
            <a:off x="7237412" y="5105400"/>
            <a:ext cx="4718660" cy="1515712"/>
          </a:xfrm>
          <a:prstGeom prst="rect">
            <a:avLst/>
          </a:prstGeom>
        </p:spPr>
      </p:pic>
    </p:spTree>
    <p:extLst>
      <p:ext uri="{BB962C8B-B14F-4D97-AF65-F5344CB8AC3E}">
        <p14:creationId xmlns:p14="http://schemas.microsoft.com/office/powerpoint/2010/main" val="231135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4340"/>
            <a:ext cx="8834686" cy="1143000"/>
          </a:xfrm>
        </p:spPr>
        <p:txBody>
          <a:bodyPr>
            <a:noAutofit/>
          </a:bodyPr>
          <a:lstStyle/>
          <a:p>
            <a:pPr algn="l"/>
            <a:r>
              <a:rPr lang="en-US" sz="4800" dirty="0">
                <a:latin typeface="Constantia" panose="02030602050306030303" pitchFamily="18" charset="0"/>
              </a:rPr>
              <a:t>Customizable slide for organization</a:t>
            </a:r>
          </a:p>
        </p:txBody>
      </p:sp>
      <p:sp>
        <p:nvSpPr>
          <p:cNvPr id="7" name="Content Placeholder 6"/>
          <p:cNvSpPr>
            <a:spLocks noGrp="1"/>
          </p:cNvSpPr>
          <p:nvPr>
            <p:ph idx="1"/>
          </p:nvPr>
        </p:nvSpPr>
        <p:spPr>
          <a:xfrm>
            <a:off x="1598612" y="1905000"/>
            <a:ext cx="8990329" cy="4191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indent="0" algn="ctr">
              <a:buNone/>
              <a:defRPr/>
            </a:pPr>
            <a:r>
              <a:rPr lang="en-US" sz="4000" dirty="0">
                <a:solidFill>
                  <a:schemeClr val="accent1">
                    <a:lumMod val="25000"/>
                  </a:schemeClr>
                </a:solidFill>
                <a:latin typeface="Constantia" panose="02030602050306030303" pitchFamily="18" charset="0"/>
              </a:rPr>
              <a:t>Organization Logo Here</a:t>
            </a:r>
          </a:p>
        </p:txBody>
      </p:sp>
    </p:spTree>
    <p:extLst>
      <p:ext uri="{BB962C8B-B14F-4D97-AF65-F5344CB8AC3E}">
        <p14:creationId xmlns:p14="http://schemas.microsoft.com/office/powerpoint/2010/main" val="8957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1825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Snacking</a:t>
            </a:r>
          </a:p>
        </p:txBody>
      </p:sp>
      <p:pic>
        <p:nvPicPr>
          <p:cNvPr id="4" name="Content Placeholder 3"/>
          <p:cNvPicPr>
            <a:picLocks noGrp="1" noChangeAspect="1"/>
          </p:cNvPicPr>
          <p:nvPr>
            <p:ph idx="1"/>
          </p:nvPr>
        </p:nvPicPr>
        <p:blipFill>
          <a:blip r:embed="rId3"/>
          <a:stretch>
            <a:fillRect/>
          </a:stretch>
        </p:blipFill>
        <p:spPr>
          <a:xfrm>
            <a:off x="3579812" y="1600200"/>
            <a:ext cx="4191000" cy="4045713"/>
          </a:xfrm>
          <a:prstGeom prst="rect">
            <a:avLst/>
          </a:prstGeom>
          <a:ln w="57150">
            <a:solidFill>
              <a:schemeClr val="accent1">
                <a:lumMod val="75000"/>
              </a:schemeClr>
            </a:solidFill>
          </a:ln>
        </p:spPr>
      </p:pic>
    </p:spTree>
    <p:extLst>
      <p:ext uri="{BB962C8B-B14F-4D97-AF65-F5344CB8AC3E}">
        <p14:creationId xmlns:p14="http://schemas.microsoft.com/office/powerpoint/2010/main" val="1586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nutrition matter?</a:t>
            </a:r>
          </a:p>
        </p:txBody>
      </p:sp>
    </p:spTree>
    <p:extLst>
      <p:ext uri="{BB962C8B-B14F-4D97-AF65-F5344CB8AC3E}">
        <p14:creationId xmlns:p14="http://schemas.microsoft.com/office/powerpoint/2010/main" val="114828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over time</a:t>
            </a:r>
          </a:p>
        </p:txBody>
      </p:sp>
      <p:cxnSp>
        <p:nvCxnSpPr>
          <p:cNvPr id="5" name="Straight Arrow Connector 4"/>
          <p:cNvCxnSpPr/>
          <p:nvPr/>
        </p:nvCxnSpPr>
        <p:spPr>
          <a:xfrm flipH="1" flipV="1">
            <a:off x="922854" y="3553966"/>
            <a:ext cx="10285728" cy="76200"/>
          </a:xfrm>
          <a:prstGeom prst="straightConnector1">
            <a:avLst/>
          </a:prstGeom>
          <a:ln w="76200">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370012" y="3657600"/>
            <a:ext cx="2060627" cy="1371719"/>
          </a:xfrm>
          <a:prstGeom prst="rect">
            <a:avLst/>
          </a:prstGeom>
        </p:spPr>
      </p:pic>
      <p:pic>
        <p:nvPicPr>
          <p:cNvPr id="10" name="Picture 9"/>
          <p:cNvPicPr>
            <a:picLocks noChangeAspect="1"/>
          </p:cNvPicPr>
          <p:nvPr/>
        </p:nvPicPr>
        <p:blipFill>
          <a:blip r:embed="rId4"/>
          <a:stretch>
            <a:fillRect/>
          </a:stretch>
        </p:blipFill>
        <p:spPr>
          <a:xfrm>
            <a:off x="3703517" y="2139504"/>
            <a:ext cx="2024047" cy="1426588"/>
          </a:xfrm>
          <a:prstGeom prst="rect">
            <a:avLst/>
          </a:prstGeom>
        </p:spPr>
      </p:pic>
      <p:pic>
        <p:nvPicPr>
          <p:cNvPr id="11" name="Picture 10"/>
          <p:cNvPicPr>
            <a:picLocks noChangeAspect="1"/>
          </p:cNvPicPr>
          <p:nvPr/>
        </p:nvPicPr>
        <p:blipFill>
          <a:blip r:embed="rId5"/>
          <a:stretch>
            <a:fillRect/>
          </a:stretch>
        </p:blipFill>
        <p:spPr>
          <a:xfrm>
            <a:off x="6056510" y="3678939"/>
            <a:ext cx="2078916" cy="1493649"/>
          </a:xfrm>
          <a:prstGeom prst="rect">
            <a:avLst/>
          </a:prstGeom>
        </p:spPr>
      </p:pic>
      <p:pic>
        <p:nvPicPr>
          <p:cNvPr id="13" name="Picture 12"/>
          <p:cNvPicPr>
            <a:picLocks noChangeAspect="1"/>
          </p:cNvPicPr>
          <p:nvPr/>
        </p:nvPicPr>
        <p:blipFill>
          <a:blip r:embed="rId6"/>
          <a:stretch>
            <a:fillRect/>
          </a:stretch>
        </p:blipFill>
        <p:spPr>
          <a:xfrm>
            <a:off x="8491399" y="2148717"/>
            <a:ext cx="2133785" cy="1377815"/>
          </a:xfrm>
          <a:prstGeom prst="rect">
            <a:avLst/>
          </a:prstGeom>
        </p:spPr>
      </p:pic>
      <p:sp>
        <p:nvSpPr>
          <p:cNvPr id="14" name="TextBox 13"/>
          <p:cNvSpPr txBox="1"/>
          <p:nvPr/>
        </p:nvSpPr>
        <p:spPr>
          <a:xfrm>
            <a:off x="1376044" y="2742653"/>
            <a:ext cx="2060627" cy="830997"/>
          </a:xfrm>
          <a:prstGeom prst="rect">
            <a:avLst/>
          </a:prstGeom>
          <a:noFill/>
        </p:spPr>
        <p:txBody>
          <a:bodyPr wrap="square" rtlCol="0">
            <a:spAutoFit/>
          </a:bodyPr>
          <a:lstStyle/>
          <a:p>
            <a:r>
              <a:rPr lang="en-US" dirty="0"/>
              <a:t>The Hunter-Gatherer Age</a:t>
            </a:r>
          </a:p>
        </p:txBody>
      </p:sp>
      <p:sp>
        <p:nvSpPr>
          <p:cNvPr id="15" name="TextBox 14"/>
          <p:cNvSpPr txBox="1"/>
          <p:nvPr/>
        </p:nvSpPr>
        <p:spPr>
          <a:xfrm>
            <a:off x="3713261" y="3681992"/>
            <a:ext cx="2060627" cy="830997"/>
          </a:xfrm>
          <a:prstGeom prst="rect">
            <a:avLst/>
          </a:prstGeom>
          <a:noFill/>
        </p:spPr>
        <p:txBody>
          <a:bodyPr wrap="square" rtlCol="0">
            <a:spAutoFit/>
          </a:bodyPr>
          <a:lstStyle/>
          <a:p>
            <a:pPr algn="ctr"/>
            <a:r>
              <a:rPr lang="en-US" dirty="0"/>
              <a:t>The Agrarian Age</a:t>
            </a:r>
          </a:p>
        </p:txBody>
      </p:sp>
      <p:sp>
        <p:nvSpPr>
          <p:cNvPr id="16" name="TextBox 15"/>
          <p:cNvSpPr txBox="1"/>
          <p:nvPr/>
        </p:nvSpPr>
        <p:spPr>
          <a:xfrm>
            <a:off x="6079168" y="2761069"/>
            <a:ext cx="2060627" cy="830997"/>
          </a:xfrm>
          <a:prstGeom prst="rect">
            <a:avLst/>
          </a:prstGeom>
          <a:noFill/>
        </p:spPr>
        <p:txBody>
          <a:bodyPr wrap="square" rtlCol="0">
            <a:spAutoFit/>
          </a:bodyPr>
          <a:lstStyle/>
          <a:p>
            <a:pPr algn="ctr"/>
            <a:r>
              <a:rPr lang="en-US" dirty="0"/>
              <a:t>The Post-Industrial Age</a:t>
            </a:r>
          </a:p>
        </p:txBody>
      </p:sp>
      <p:sp>
        <p:nvSpPr>
          <p:cNvPr id="17" name="TextBox 16"/>
          <p:cNvSpPr txBox="1"/>
          <p:nvPr/>
        </p:nvSpPr>
        <p:spPr>
          <a:xfrm>
            <a:off x="8654895" y="3678939"/>
            <a:ext cx="2060627" cy="461665"/>
          </a:xfrm>
          <a:prstGeom prst="rect">
            <a:avLst/>
          </a:prstGeom>
          <a:noFill/>
        </p:spPr>
        <p:txBody>
          <a:bodyPr wrap="square" rtlCol="0">
            <a:spAutoFit/>
          </a:bodyPr>
          <a:lstStyle/>
          <a:p>
            <a:pPr algn="ctr"/>
            <a:r>
              <a:rPr lang="en-US" dirty="0"/>
              <a:t>Today</a:t>
            </a:r>
          </a:p>
        </p:txBody>
      </p:sp>
    </p:spTree>
    <p:extLst>
      <p:ext uri="{BB962C8B-B14F-4D97-AF65-F5344CB8AC3E}">
        <p14:creationId xmlns:p14="http://schemas.microsoft.com/office/powerpoint/2010/main" val="15794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4249-3F04-48DA-BEF5-9491FA524CED}"/>
              </a:ext>
            </a:extLst>
          </p:cNvPr>
          <p:cNvSpPr>
            <a:spLocks noGrp="1"/>
          </p:cNvSpPr>
          <p:nvPr>
            <p:ph type="title"/>
          </p:nvPr>
        </p:nvSpPr>
        <p:spPr>
          <a:xfrm>
            <a:off x="1218883" y="381000"/>
            <a:ext cx="9751060" cy="914400"/>
          </a:xfrm>
        </p:spPr>
        <p:txBody>
          <a:bodyPr/>
          <a:lstStyle/>
          <a:p>
            <a:r>
              <a:rPr lang="en-US" dirty="0"/>
              <a:t>Nutrition is NOT a </a:t>
            </a:r>
            <a:r>
              <a:rPr lang="en-US" b="1" dirty="0">
                <a:solidFill>
                  <a:schemeClr val="accent1"/>
                </a:solidFill>
              </a:rPr>
              <a:t>One-Size-Fits</a:t>
            </a:r>
            <a:r>
              <a:rPr lang="en-US" dirty="0"/>
              <a:t> All </a:t>
            </a:r>
          </a:p>
        </p:txBody>
      </p:sp>
      <p:sp>
        <p:nvSpPr>
          <p:cNvPr id="3" name="Content Placeholder 2">
            <a:extLst>
              <a:ext uri="{FF2B5EF4-FFF2-40B4-BE49-F238E27FC236}">
                <a16:creationId xmlns:a16="http://schemas.microsoft.com/office/drawing/2014/main" id="{A479622E-E58C-4CC7-AF58-343F9372512F}"/>
              </a:ext>
            </a:extLst>
          </p:cNvPr>
          <p:cNvSpPr>
            <a:spLocks noGrp="1"/>
          </p:cNvSpPr>
          <p:nvPr>
            <p:ph idx="1"/>
          </p:nvPr>
        </p:nvSpPr>
        <p:spPr>
          <a:xfrm>
            <a:off x="150812" y="1524000"/>
            <a:ext cx="11049000" cy="4572000"/>
          </a:xfrm>
        </p:spPr>
        <p:txBody>
          <a:bodyPr/>
          <a:lstStyle/>
          <a:p>
            <a:r>
              <a:rPr lang="en-US" dirty="0"/>
              <a:t>Human-beings are all different, which means our approaches to nutrition may look different too! </a:t>
            </a:r>
          </a:p>
          <a:p>
            <a:r>
              <a:rPr lang="en-US" dirty="0"/>
              <a:t>Today we will explore MyPlate, but we recognize that there are other nutrition guidelines from food pyramids around the world. </a:t>
            </a:r>
          </a:p>
          <a:p>
            <a:pPr marL="902050" lvl="2" indent="0">
              <a:buNone/>
            </a:pPr>
            <a:endParaRPr lang="en-US" dirty="0"/>
          </a:p>
          <a:p>
            <a:pPr lvl="2"/>
            <a:endParaRPr lang="en-US" dirty="0"/>
          </a:p>
        </p:txBody>
      </p:sp>
      <p:pic>
        <p:nvPicPr>
          <p:cNvPr id="5" name="Picture 4">
            <a:extLst>
              <a:ext uri="{FF2B5EF4-FFF2-40B4-BE49-F238E27FC236}">
                <a16:creationId xmlns:a16="http://schemas.microsoft.com/office/drawing/2014/main" id="{65D1A1A2-4808-4CF9-A8C4-DAA4173AE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612" y="3657600"/>
            <a:ext cx="5660259" cy="1790700"/>
          </a:xfrm>
          <a:prstGeom prst="rect">
            <a:avLst/>
          </a:prstGeom>
        </p:spPr>
      </p:pic>
    </p:spTree>
    <p:extLst>
      <p:ext uri="{BB962C8B-B14F-4D97-AF65-F5344CB8AC3E}">
        <p14:creationId xmlns:p14="http://schemas.microsoft.com/office/powerpoint/2010/main" val="10834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Knowledge</a:t>
            </a:r>
          </a:p>
        </p:txBody>
      </p:sp>
      <p:sp>
        <p:nvSpPr>
          <p:cNvPr id="3" name="Text Placeholder 2"/>
          <p:cNvSpPr>
            <a:spLocks noGrp="1"/>
          </p:cNvSpPr>
          <p:nvPr>
            <p:ph type="body" idx="1"/>
          </p:nvPr>
        </p:nvSpPr>
        <p:spPr/>
        <p:txBody>
          <a:bodyPr>
            <a:normAutofit/>
          </a:bodyPr>
          <a:lstStyle/>
          <a:p>
            <a:r>
              <a:rPr lang="en-US" sz="4000" dirty="0" err="1"/>
              <a:t>MyPlate</a:t>
            </a:r>
            <a:endParaRPr lang="en-US" sz="4000" dirty="0"/>
          </a:p>
        </p:txBody>
      </p:sp>
    </p:spTree>
    <p:extLst>
      <p:ext uri="{BB962C8B-B14F-4D97-AF65-F5344CB8AC3E}">
        <p14:creationId xmlns:p14="http://schemas.microsoft.com/office/powerpoint/2010/main" val="323769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View xmlns="bd59869c-8c19-4d89-ad34-dc7b09787b4b">
      <Url xsi:nil="true"/>
      <Description xsi:nil="true"/>
    </Document_x0020_View>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7FCD39F41A1D4D83FCFCD657F48F12" ma:contentTypeVersion="11" ma:contentTypeDescription="Create a new document." ma:contentTypeScope="" ma:versionID="3c3ee2fcd1bd33ba2222750af35cc848">
  <xsd:schema xmlns:xsd="http://www.w3.org/2001/XMLSchema" xmlns:xs="http://www.w3.org/2001/XMLSchema" xmlns:p="http://schemas.microsoft.com/office/2006/metadata/properties" xmlns:ns2="bd59869c-8c19-4d89-ad34-dc7b09787b4b" xmlns:ns3="2a5d7c57-f217-4c91-a592-825cc7a3238f" targetNamespace="http://schemas.microsoft.com/office/2006/metadata/properties" ma:root="true" ma:fieldsID="e3717e15bb8c436f246933e927c31a43" ns2:_="" ns3:_="">
    <xsd:import namespace="bd59869c-8c19-4d89-ad34-dc7b09787b4b"/>
    <xsd:import namespace="2a5d7c57-f217-4c91-a592-825cc7a323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Details" minOccurs="0"/>
                <xsd:element ref="ns3:SharedWithUsers" minOccurs="0"/>
                <xsd:element ref="ns2:Document_x0020_View"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9869c-8c19-4d89-ad34-dc7b09787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Document_x0020_View" ma:index="16" nillable="true" ma:displayName="Document View" ma:format="Image" ma:internalName="Document_x0020_View">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5d7c57-f217-4c91-a592-825cc7a3238f"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E8B068-AFB6-40CC-ADDD-2BC04F115B24}">
  <ds:schemaRefs>
    <ds:schemaRef ds:uri="http://schemas.openxmlformats.org/package/2006/metadata/core-properties"/>
    <ds:schemaRef ds:uri="http://purl.org/dc/dcmitype/"/>
    <ds:schemaRef ds:uri="http://purl.org/dc/elements/1.1/"/>
    <ds:schemaRef ds:uri="http://schemas.microsoft.com/office/infopath/2007/PartnerControls"/>
    <ds:schemaRef ds:uri="http://www.w3.org/XML/1998/namespace"/>
    <ds:schemaRef ds:uri="http://schemas.microsoft.com/office/2006/documentManagement/types"/>
    <ds:schemaRef ds:uri="2a5d7c57-f217-4c91-a592-825cc7a3238f"/>
    <ds:schemaRef ds:uri="bd59869c-8c19-4d89-ad34-dc7b09787b4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C857B3E-FB27-4C1E-A2BD-7F4D50684E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9869c-8c19-4d89-ad34-dc7b09787b4b"/>
    <ds:schemaRef ds:uri="2a5d7c57-f217-4c91-a592-825cc7a323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6C65FA-FEB8-46B1-99F8-9A873C425B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4628</Words>
  <Application>Microsoft Office PowerPoint</Application>
  <PresentationFormat>Custom</PresentationFormat>
  <Paragraphs>407</Paragraphs>
  <Slides>31</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Constantia</vt:lpstr>
      <vt:lpstr>Cooking 16x9</vt:lpstr>
      <vt:lpstr>Nourish A Nutrition Experience by Masterpiece Living</vt:lpstr>
      <vt:lpstr>A quick survey…</vt:lpstr>
      <vt:lpstr>Today’s Agenda </vt:lpstr>
      <vt:lpstr>Introduction</vt:lpstr>
      <vt:lpstr>Healthy Snacking</vt:lpstr>
      <vt:lpstr>Why does nutrition matter?</vt:lpstr>
      <vt:lpstr>Nutrition over time</vt:lpstr>
      <vt:lpstr>Nutrition is NOT a One-Size-Fits All </vt:lpstr>
      <vt:lpstr>Nutrition Knowledge</vt:lpstr>
      <vt:lpstr>MyPlate for Older Adults</vt:lpstr>
      <vt:lpstr>Grains</vt:lpstr>
      <vt:lpstr>True or False:</vt:lpstr>
      <vt:lpstr>False!</vt:lpstr>
      <vt:lpstr>Fruits</vt:lpstr>
      <vt:lpstr>Vegetables</vt:lpstr>
      <vt:lpstr>What vegetable made Popeye strong?</vt:lpstr>
      <vt:lpstr>c. Spinach!</vt:lpstr>
      <vt:lpstr>Oils and Fats</vt:lpstr>
      <vt:lpstr>Dairy</vt:lpstr>
      <vt:lpstr>Protein</vt:lpstr>
      <vt:lpstr>PowerPoint Presentation</vt:lpstr>
      <vt:lpstr>PowerPoint Presentation</vt:lpstr>
      <vt:lpstr>Liquids</vt:lpstr>
      <vt:lpstr>Nutrition Knowledge</vt:lpstr>
      <vt:lpstr>Handy Guide</vt:lpstr>
      <vt:lpstr>Handy Guide</vt:lpstr>
      <vt:lpstr>Food Diaries</vt:lpstr>
      <vt:lpstr>Course 1 Review</vt:lpstr>
      <vt:lpstr>For the 2nd Course.. </vt:lpstr>
      <vt:lpstr>Coming up next…</vt:lpstr>
      <vt:lpstr>Customizable slide for organization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Nourish A Nutrition Experience by Masterpiece Living</dc:title>
  <dc:creator/>
  <cp:keywords/>
  <cp:lastModifiedBy/>
  <cp:revision>6</cp:revision>
  <dcterms:created xsi:type="dcterms:W3CDTF">2016-10-14T14:25:59Z</dcterms:created>
  <dcterms:modified xsi:type="dcterms:W3CDTF">2018-09-12T20:36:12Z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TC027879429991</vt:lpwstr>
  </property>
  <property fmtid="{D5CDD505-2E9C-101B-9397-08002B2CF9AE}" pid="3" name="ContentTypeId">
    <vt:lpwstr>0x0101002A7FCD39F41A1D4D83FCFCD657F48F12</vt:lpwstr>
  </property>
</Properties>
</file>