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19"/>
  </p:notesMasterIdLst>
  <p:sldIdLst>
    <p:sldId id="269" r:id="rId5"/>
    <p:sldId id="343" r:id="rId6"/>
    <p:sldId id="350" r:id="rId7"/>
    <p:sldId id="331" r:id="rId8"/>
    <p:sldId id="341" r:id="rId9"/>
    <p:sldId id="342" r:id="rId10"/>
    <p:sldId id="344" r:id="rId11"/>
    <p:sldId id="351" r:id="rId12"/>
    <p:sldId id="345" r:id="rId13"/>
    <p:sldId id="346" r:id="rId14"/>
    <p:sldId id="348" r:id="rId15"/>
    <p:sldId id="347" r:id="rId16"/>
    <p:sldId id="338" r:id="rId17"/>
    <p:sldId id="34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FF3737"/>
    <a:srgbClr val="FF1919"/>
    <a:srgbClr val="CC0000"/>
    <a:srgbClr val="FF0000"/>
    <a:srgbClr val="00CC00"/>
    <a:srgbClr val="80008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73712" autoAdjust="0"/>
  </p:normalViewPr>
  <p:slideViewPr>
    <p:cSldViewPr>
      <p:cViewPr varScale="1">
        <p:scale>
          <a:sx n="66" d="100"/>
          <a:sy n="66" d="100"/>
        </p:scale>
        <p:origin x="2094" y="7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65DED3-2F8C-4008-87F5-FBD7DCD28C70}" type="datetimeFigureOut">
              <a:rPr lang="en-US" smtClean="0"/>
              <a:pPr/>
              <a:t>9/27/2018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9B733F-1E77-4B30-B97F-1FE8536D8C7E}" type="slidenum">
              <a:rPr lang="en-US" smtClean="0"/>
              <a:pPr/>
              <a:t>‹#›</a:t>
            </a:fld>
            <a:endParaRPr lang="en-US"/>
          </a:p>
        </p:txBody>
      </p:sp>
    </p:spTree>
    <p:extLst>
      <p:ext uri="{BB962C8B-B14F-4D97-AF65-F5344CB8AC3E}">
        <p14:creationId xmlns:p14="http://schemas.microsoft.com/office/powerpoint/2010/main" val="140438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Welcome</a:t>
            </a:r>
            <a:r>
              <a:rPr lang="en-US" baseline="0" dirty="0"/>
              <a:t> to the second session of Inspire, a spirituality exploration program by Masterpiece Living. </a:t>
            </a:r>
            <a:endParaRPr lang="en-US" dirty="0"/>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pPr/>
              <a:t>1</a:t>
            </a:fld>
            <a:endParaRPr lang="en-US"/>
          </a:p>
        </p:txBody>
      </p:sp>
    </p:spTree>
    <p:extLst>
      <p:ext uri="{BB962C8B-B14F-4D97-AF65-F5344CB8AC3E}">
        <p14:creationId xmlns:p14="http://schemas.microsoft.com/office/powerpoint/2010/main" val="1337867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thinking about peace, we turn for a moment to sentiments from the Dalai Lama.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[Facilitator: Please read quote on slide.]</a:t>
            </a:r>
            <a:endParaRPr lang="en-US" b="0" baseline="0" dirty="0"/>
          </a:p>
        </p:txBody>
      </p:sp>
      <p:sp>
        <p:nvSpPr>
          <p:cNvPr id="4" name="Slide Number Placeholder 3"/>
          <p:cNvSpPr>
            <a:spLocks noGrp="1"/>
          </p:cNvSpPr>
          <p:nvPr>
            <p:ph type="sldNum" sz="quarter" idx="10"/>
          </p:nvPr>
        </p:nvSpPr>
        <p:spPr/>
        <p:txBody>
          <a:bodyPr/>
          <a:lstStyle/>
          <a:p>
            <a:fld id="{019B733F-1E77-4B30-B97F-1FE8536D8C7E}" type="slidenum">
              <a:rPr lang="en-US" smtClean="0"/>
              <a:pPr/>
              <a:t>10</a:t>
            </a:fld>
            <a:endParaRPr lang="en-US"/>
          </a:p>
        </p:txBody>
      </p:sp>
    </p:spTree>
    <p:extLst>
      <p:ext uri="{BB962C8B-B14F-4D97-AF65-F5344CB8AC3E}">
        <p14:creationId xmlns:p14="http://schemas.microsoft.com/office/powerpoint/2010/main" val="1920769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dirty="0">
                <a:solidFill>
                  <a:schemeClr val="tx1"/>
                </a:solidFill>
                <a:effectLst/>
                <a:latin typeface="+mn-lt"/>
                <a:ea typeface="+mn-ea"/>
                <a:cs typeface="+mn-cs"/>
              </a:rPr>
              <a:t>Another</a:t>
            </a:r>
            <a:r>
              <a:rPr lang="en-US" sz="1200" b="0" i="0" kern="1200" baseline="0" dirty="0">
                <a:solidFill>
                  <a:schemeClr val="tx1"/>
                </a:solidFill>
                <a:effectLst/>
                <a:latin typeface="+mn-lt"/>
                <a:ea typeface="+mn-ea"/>
                <a:cs typeface="+mn-cs"/>
              </a:rPr>
              <a:t> sentiment on peace comes from </a:t>
            </a:r>
            <a:r>
              <a:rPr lang="en-US" sz="1200" i="0" dirty="0" err="1"/>
              <a:t>Paramahansa</a:t>
            </a:r>
            <a:r>
              <a:rPr lang="en-US" sz="1200" i="0" dirty="0"/>
              <a:t> </a:t>
            </a:r>
            <a:r>
              <a:rPr lang="en-US" sz="1200" i="0" dirty="0" err="1"/>
              <a:t>Yogananda</a:t>
            </a:r>
            <a:r>
              <a:rPr lang="en-US" sz="1200" i="0" dirty="0"/>
              <a:t>, an</a:t>
            </a:r>
            <a:r>
              <a:rPr lang="en-US" sz="1200" i="0" baseline="0" dirty="0"/>
              <a:t> Indian yogi, who was a pioneer for yoga and meditation teachings in the western world. </a:t>
            </a:r>
            <a:endParaRPr lang="en-US" sz="1200" b="0" i="0" kern="1200" baseline="0" dirty="0">
              <a:solidFill>
                <a:schemeClr val="tx1"/>
              </a:solidFill>
              <a:effectLst/>
              <a:latin typeface="+mn-lt"/>
              <a:ea typeface="+mn-ea"/>
              <a:cs typeface="+mn-cs"/>
            </a:endParaRPr>
          </a:p>
          <a:p>
            <a:pPr rtl="0"/>
            <a:endParaRPr lang="en-US" sz="1200" b="0" i="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[Facilitator: Please read quote on slide.]</a:t>
            </a:r>
            <a:endParaRPr lang="en-US" b="0" baseline="0" dirty="0"/>
          </a:p>
          <a:p>
            <a:pPr rtl="0"/>
            <a:endParaRPr lang="en-US" sz="1200" b="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Paramahansa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Yogananda’s</a:t>
            </a:r>
            <a:r>
              <a:rPr lang="en-US" sz="1200" kern="1200" dirty="0">
                <a:solidFill>
                  <a:schemeClr val="tx1"/>
                </a:solidFill>
                <a:effectLst/>
                <a:latin typeface="+mn-lt"/>
                <a:ea typeface="+mn-ea"/>
                <a:cs typeface="+mn-cs"/>
              </a:rPr>
              <a:t> Biography , 2012)</a:t>
            </a:r>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pPr/>
              <a:t>11</a:t>
            </a:fld>
            <a:endParaRPr lang="en-US"/>
          </a:p>
        </p:txBody>
      </p:sp>
    </p:spTree>
    <p:extLst>
      <p:ext uri="{BB962C8B-B14F-4D97-AF65-F5344CB8AC3E}">
        <p14:creationId xmlns:p14="http://schemas.microsoft.com/office/powerpoint/2010/main" val="3629070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With</a:t>
            </a:r>
            <a:r>
              <a:rPr lang="en-US" b="0" baseline="0" dirty="0"/>
              <a:t> these sentiments in mind, we will</a:t>
            </a:r>
            <a:r>
              <a:rPr lang="en-US" b="0" dirty="0"/>
              <a:t> now shift our</a:t>
            </a:r>
            <a:r>
              <a:rPr lang="en-US" b="0" baseline="0" dirty="0"/>
              <a:t> efforts to experience several exercises on this spiritualty theme of peacefulness. Let’s start out by trying one from your </a:t>
            </a:r>
            <a:r>
              <a:rPr lang="en-US" b="0" i="1" baseline="0" dirty="0"/>
              <a:t>Expressions of Spirituality Guidebook</a:t>
            </a:r>
            <a:r>
              <a:rPr lang="en-US" b="1" baseline="0" dirty="0"/>
              <a:t>. </a:t>
            </a: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[Facilitator: Please refer participants to find the “Gratitude List?” page in the Session 2 section on Peacefulness. For the next 5 minutes, ask participants  to w</a:t>
            </a:r>
            <a:r>
              <a:rPr lang="en-US" b="1" dirty="0"/>
              <a:t>rite down everything in which they are grateful</a:t>
            </a:r>
            <a:r>
              <a:rPr lang="en-US" b="1" baseline="0" dirty="0"/>
              <a:t> </a:t>
            </a:r>
            <a:r>
              <a:rPr lang="en-US" b="1" dirty="0"/>
              <a:t>– no matter how small or how silly the</a:t>
            </a:r>
            <a:r>
              <a:rPr lang="en-US" b="1" baseline="0" dirty="0"/>
              <a:t> item may</a:t>
            </a:r>
            <a:r>
              <a:rPr lang="en-US" b="1" dirty="0"/>
              <a:t> seem. It can be anything from “a beautiful sunset” to “my friends” or even “herbal tea”. Nothing is too insignificant!]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Discussion:</a:t>
            </a:r>
            <a:r>
              <a:rPr lang="en-US" b="0" baseline="0" dirty="0"/>
              <a:t> For those who are comfortable with sharing, please list one thing you are grateful for. What is your reaction or feeling after making such a list? Appreciation? Gratitude? Peacefulness? Overwhelming sense of blessing? A feeling of centeredness? How can we incorporate an exercise like this into our everyday lives?</a:t>
            </a:r>
            <a:endParaRPr lang="en-US" b="1" dirty="0"/>
          </a:p>
        </p:txBody>
      </p:sp>
      <p:sp>
        <p:nvSpPr>
          <p:cNvPr id="4" name="Slide Number Placeholder 3"/>
          <p:cNvSpPr>
            <a:spLocks noGrp="1"/>
          </p:cNvSpPr>
          <p:nvPr>
            <p:ph type="sldNum" sz="quarter" idx="10"/>
          </p:nvPr>
        </p:nvSpPr>
        <p:spPr/>
        <p:txBody>
          <a:bodyPr/>
          <a:lstStyle/>
          <a:p>
            <a:fld id="{019B733F-1E77-4B30-B97F-1FE8536D8C7E}" type="slidenum">
              <a:rPr lang="en-US" smtClean="0"/>
              <a:pPr/>
              <a:t>12</a:t>
            </a:fld>
            <a:endParaRPr lang="en-US"/>
          </a:p>
        </p:txBody>
      </p:sp>
    </p:spTree>
    <p:extLst>
      <p:ext uri="{BB962C8B-B14F-4D97-AF65-F5344CB8AC3E}">
        <p14:creationId xmlns:p14="http://schemas.microsoft.com/office/powerpoint/2010/main" val="252816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Continuing with our experience of peacefulness, we have a few more exercises to experience. </a:t>
            </a:r>
          </a:p>
          <a:p>
            <a:endParaRPr lang="en-US" b="1" baseline="0" dirty="0"/>
          </a:p>
          <a:p>
            <a:r>
              <a:rPr lang="en-US" b="1" baseline="0" dirty="0"/>
              <a:t>[Facilitator: Please use the Peacefulness Prayer and Devotional, Kindness Meditation, Calming Stretch, Family Heirloom and Gratitude Stone exercises to facilitate the peacefulness expressions. Please keep in mind that you can customize the exercises used to meet your scheduling and group desires. Please also refer participants to their </a:t>
            </a:r>
            <a:r>
              <a:rPr lang="en-US" b="1" i="1" u="none" baseline="0" dirty="0"/>
              <a:t>Expressions of Spirituality Guidebook  </a:t>
            </a:r>
            <a:r>
              <a:rPr lang="en-US" b="1" u="none" baseline="0" dirty="0"/>
              <a:t>to reflect on these spiritual practices until the next session.]</a:t>
            </a:r>
          </a:p>
          <a:p>
            <a:endParaRPr lang="en-US" b="1" u="sng" baseline="0" dirty="0"/>
          </a:p>
          <a:p>
            <a:r>
              <a:rPr lang="en-US" b="1" dirty="0"/>
              <a:t>Discussion: [Use the follow</a:t>
            </a:r>
            <a:r>
              <a:rPr lang="en-US" b="1" baseline="0" dirty="0"/>
              <a:t>-up questions on the Kindness Mediation to facilitate discussion.] </a:t>
            </a:r>
            <a:r>
              <a:rPr lang="en-US" b="0" baseline="0" dirty="0"/>
              <a:t>Ask participants about their experience of each of the peacefulness exercises. What are they taking away with them? What would they like to remember from today’s discussion and experiences?</a:t>
            </a:r>
          </a:p>
        </p:txBody>
      </p:sp>
      <p:sp>
        <p:nvSpPr>
          <p:cNvPr id="4" name="Slide Number Placeholder 3"/>
          <p:cNvSpPr>
            <a:spLocks noGrp="1"/>
          </p:cNvSpPr>
          <p:nvPr>
            <p:ph type="sldNum" sz="quarter" idx="10"/>
          </p:nvPr>
        </p:nvSpPr>
        <p:spPr/>
        <p:txBody>
          <a:bodyPr/>
          <a:lstStyle/>
          <a:p>
            <a:fld id="{019B733F-1E77-4B30-B97F-1FE8536D8C7E}" type="slidenum">
              <a:rPr lang="en-US" smtClean="0"/>
              <a:pPr/>
              <a:t>13</a:t>
            </a:fld>
            <a:endParaRPr lang="en-US"/>
          </a:p>
        </p:txBody>
      </p:sp>
    </p:spTree>
    <p:extLst>
      <p:ext uri="{BB962C8B-B14F-4D97-AF65-F5344CB8AC3E}">
        <p14:creationId xmlns:p14="http://schemas.microsoft.com/office/powerpoint/2010/main" val="2218121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Please remember to refer back to your </a:t>
            </a:r>
            <a:r>
              <a:rPr lang="en-US" i="1" baseline="0" dirty="0"/>
              <a:t>Expressions of Spirituality Guidebook </a:t>
            </a:r>
            <a:r>
              <a:rPr lang="en-US" baseline="0" dirty="0"/>
              <a:t>throughout the week to continue practicing these spiritual expressions. </a:t>
            </a:r>
            <a:r>
              <a:rPr lang="en-US" sz="1200" kern="1200" baseline="0" dirty="0">
                <a:solidFill>
                  <a:schemeClr val="tx1"/>
                </a:solidFill>
                <a:effectLst/>
                <a:latin typeface="+mn-lt"/>
                <a:ea typeface="+mn-ea"/>
                <a:cs typeface="+mn-cs"/>
              </a:rPr>
              <a:t>In our next session, we will explore the theme of compassion.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Thank you for your thoughtful participation and discussion as we explored peacefulness today. </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dirty="0">
                <a:solidFill>
                  <a:schemeClr val="tx1"/>
                </a:solidFill>
                <a:effectLst/>
                <a:latin typeface="+mn-lt"/>
                <a:ea typeface="+mn-ea"/>
                <a:cs typeface="+mn-cs"/>
              </a:rPr>
              <a:t>Facilitator: Please</a:t>
            </a:r>
            <a:r>
              <a:rPr lang="en-US" sz="1200" b="1" u="none" kern="1200" baseline="0" dirty="0">
                <a:solidFill>
                  <a:schemeClr val="tx1"/>
                </a:solidFill>
                <a:effectLst/>
                <a:latin typeface="+mn-lt"/>
                <a:ea typeface="+mn-ea"/>
                <a:cs typeface="+mn-cs"/>
              </a:rPr>
              <a:t> remind participants to bring their </a:t>
            </a:r>
            <a:r>
              <a:rPr lang="en-US" b="1" i="1" u="none" baseline="0" dirty="0"/>
              <a:t>Expressions of Spirituality Guidebook  </a:t>
            </a:r>
            <a:r>
              <a:rPr lang="en-US" b="1" i="0" u="none" baseline="0" dirty="0"/>
              <a:t>with them to each session. Also, if participants are being encouraged to practice or work on any of the exercises from this session on their own, please be sure to provide any needed directions or information for them to do so (please refer to the Facilitator’s Guidebook for the directions/information specific to each exercise).  </a:t>
            </a:r>
            <a:endParaRPr lang="en-US" sz="1200" b="1" i="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9B733F-1E77-4B30-B97F-1FE8536D8C7E}" type="slidenum">
              <a:rPr lang="en-US" smtClean="0"/>
              <a:pPr/>
              <a:t>14</a:t>
            </a:fld>
            <a:endParaRPr lang="en-US"/>
          </a:p>
        </p:txBody>
      </p:sp>
    </p:spTree>
    <p:extLst>
      <p:ext uri="{BB962C8B-B14F-4D97-AF65-F5344CB8AC3E}">
        <p14:creationId xmlns:p14="http://schemas.microsoft.com/office/powerpoint/2010/main" val="3277827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Last session,</a:t>
            </a:r>
            <a:r>
              <a:rPr lang="en-US" baseline="0" dirty="0"/>
              <a:t> we explored the topic of spirituality and defined what it means to be spiritual. </a:t>
            </a:r>
            <a:r>
              <a:rPr lang="en-US" sz="1200" baseline="0" dirty="0">
                <a:latin typeface="+mn-lt"/>
              </a:rPr>
              <a:t>We discussed that Masterpiece Living broadly defines spiritual fulfillment as </a:t>
            </a:r>
            <a:r>
              <a:rPr lang="en-US" sz="1200" dirty="0">
                <a:latin typeface="+mn-lt"/>
              </a:rPr>
              <a:t>our </a:t>
            </a:r>
            <a:r>
              <a:rPr lang="en-US" sz="1200" b="0" u="sng" dirty="0">
                <a:latin typeface="+mn-lt"/>
              </a:rPr>
              <a:t>search for purpose and meaning</a:t>
            </a:r>
            <a:r>
              <a:rPr lang="en-US" sz="1200" dirty="0">
                <a:latin typeface="+mn-lt"/>
              </a:rPr>
              <a:t>. More specifically, it includes </a:t>
            </a:r>
            <a:r>
              <a:rPr lang="en-US" sz="1200" b="0" u="sng" dirty="0">
                <a:latin typeface="+mn-lt"/>
              </a:rPr>
              <a:t>having a meaningful role and being engaged in productive pursuits</a:t>
            </a:r>
            <a:r>
              <a:rPr lang="en-US" sz="1200" dirty="0">
                <a:latin typeface="+mn-lt"/>
              </a:rPr>
              <a:t>. Spirituality also </a:t>
            </a:r>
            <a:r>
              <a:rPr lang="en-US" sz="1200" b="0" u="sng" dirty="0">
                <a:latin typeface="+mn-lt"/>
              </a:rPr>
              <a:t>helps us to cope with worries, concerns and grief</a:t>
            </a:r>
            <a:r>
              <a:rPr lang="en-US" sz="1200" dirty="0">
                <a:latin typeface="+mn-lt"/>
              </a:rPr>
              <a:t>. Spiritual activities include, but are not limited to, religious and faith-based involvement, volunteerism or service, hobbies</a:t>
            </a:r>
            <a:r>
              <a:rPr lang="en-US" sz="1200" baseline="0" dirty="0">
                <a:latin typeface="+mn-lt"/>
              </a:rPr>
              <a:t> </a:t>
            </a:r>
            <a:r>
              <a:rPr lang="en-US" sz="1200" dirty="0">
                <a:latin typeface="+mn-lt"/>
              </a:rPr>
              <a:t>and appreciation of nature or surroundings.</a:t>
            </a:r>
          </a:p>
          <a:p>
            <a:pPr lvl="0"/>
            <a:endParaRPr lang="en-US" baseline="0" dirty="0"/>
          </a:p>
          <a:p>
            <a:pPr lvl="0"/>
            <a:r>
              <a:rPr lang="en-US" baseline="0" dirty="0"/>
              <a:t>We then discussed the magnificent benefits of spirituality on health. Some of these benefits include better overall </a:t>
            </a:r>
            <a:r>
              <a:rPr lang="en-US" sz="2400" dirty="0"/>
              <a:t>health; a greater sense</a:t>
            </a:r>
            <a:r>
              <a:rPr lang="en-US" sz="2400" baseline="0" dirty="0"/>
              <a:t> </a:t>
            </a:r>
            <a:r>
              <a:rPr lang="en-US" sz="2400" dirty="0"/>
              <a:t>of happiness; better relationships; less stress/more peace; a greater sense of purpose, optimism and hope; a longer lifespan; compassion and kindness to others;</a:t>
            </a:r>
            <a:r>
              <a:rPr lang="en-US" sz="2400" baseline="0" dirty="0"/>
              <a:t> </a:t>
            </a:r>
            <a:r>
              <a:rPr lang="en-US" sz="2400" dirty="0"/>
              <a:t>connectedness to a higher power and a greater acceptance of life changes. We also discussed the endless ways in which a person or group of people</a:t>
            </a:r>
            <a:r>
              <a:rPr lang="en-US" sz="2400" baseline="0" dirty="0"/>
              <a:t> can practice spirituality. </a:t>
            </a:r>
          </a:p>
          <a:p>
            <a:pPr lvl="0"/>
            <a:endParaRPr lang="en-US" sz="2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aseline="0" dirty="0"/>
              <a:t>Along with the discussion of spirituality, we explored the theme of mindfulness. As a quick reminder, m</a:t>
            </a:r>
            <a:r>
              <a:rPr lang="en-US" sz="2400" kern="1200" dirty="0">
                <a:solidFill>
                  <a:schemeClr val="tx1"/>
                </a:solidFill>
                <a:effectLst/>
                <a:latin typeface="+mn-lt"/>
                <a:ea typeface="+mn-ea"/>
                <a:cs typeface="+mn-cs"/>
              </a:rPr>
              <a:t>indfulness is about being present in the moment – being</a:t>
            </a:r>
            <a:r>
              <a:rPr lang="en-US" sz="2400" kern="1200" baseline="0" dirty="0">
                <a:solidFill>
                  <a:schemeClr val="tx1"/>
                </a:solidFill>
                <a:effectLst/>
                <a:latin typeface="+mn-lt"/>
                <a:ea typeface="+mn-ea"/>
                <a:cs typeface="+mn-cs"/>
              </a:rPr>
              <a:t> keenly aware</a:t>
            </a:r>
            <a:r>
              <a:rPr lang="en-US" sz="2400" dirty="0"/>
              <a:t> and without judgment. Then</a:t>
            </a:r>
            <a:r>
              <a:rPr lang="en-US" sz="2400" baseline="0" dirty="0"/>
              <a:t>, we experienced a few mindfulness exercises to practice this theme of spirituality.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baseline="0" dirty="0"/>
              <a:t>Discussion: </a:t>
            </a:r>
            <a:r>
              <a:rPr lang="en-US" sz="2400" b="0" baseline="0" dirty="0"/>
              <a:t>What did you notice as you practiced mindfulness during the time since we last met? Was being mindful easier or more challenging than you expected? In what ways do you think mindfulness practices help us to better appreciate our surroundings? How does mindfulness relate to spirituality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baseline="0" dirty="0"/>
          </a:p>
          <a:p>
            <a:r>
              <a:rPr lang="en-US" sz="2400" kern="1200" dirty="0">
                <a:solidFill>
                  <a:schemeClr val="tx1"/>
                </a:solidFill>
                <a:effectLst/>
                <a:latin typeface="+mn-lt"/>
                <a:ea typeface="+mn-ea"/>
                <a:cs typeface="+mn-cs"/>
              </a:rPr>
              <a:t>(Gall, Charbonneau, Clarke, &amp; Karen Grant, 2005)</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(Levin, 2001)</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(Mayo Clinic Staff, 2009)</a:t>
            </a:r>
            <a:r>
              <a:rPr lang="en-US" sz="24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(Mayo Clinic Staff, 2010)</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(Mayo Clinic Staff, 2011)</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(Pace, et al., 2009)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a:t>
            </a:r>
            <a:r>
              <a:rPr lang="en-US" sz="2400" kern="1200" dirty="0" err="1">
                <a:solidFill>
                  <a:schemeClr val="tx1"/>
                </a:solidFill>
                <a:effectLst/>
                <a:latin typeface="+mn-lt"/>
                <a:ea typeface="+mn-ea"/>
                <a:cs typeface="+mn-cs"/>
              </a:rPr>
              <a:t>Seeman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Dubin</a:t>
            </a:r>
            <a:r>
              <a:rPr lang="en-US" sz="2400" kern="1200" dirty="0">
                <a:solidFill>
                  <a:schemeClr val="tx1"/>
                </a:solidFill>
                <a:effectLst/>
                <a:latin typeface="+mn-lt"/>
                <a:ea typeface="+mn-ea"/>
                <a:cs typeface="+mn-cs"/>
              </a:rPr>
              <a:t>, &amp; </a:t>
            </a:r>
            <a:r>
              <a:rPr lang="en-US" sz="2400" kern="1200" dirty="0" err="1">
                <a:solidFill>
                  <a:schemeClr val="tx1"/>
                </a:solidFill>
                <a:effectLst/>
                <a:latin typeface="+mn-lt"/>
                <a:ea typeface="+mn-ea"/>
                <a:cs typeface="+mn-cs"/>
              </a:rPr>
              <a:t>Seeman</a:t>
            </a:r>
            <a:r>
              <a:rPr lang="en-US" sz="2400" kern="1200" dirty="0">
                <a:solidFill>
                  <a:schemeClr val="tx1"/>
                </a:solidFill>
                <a:effectLst/>
                <a:latin typeface="+mn-lt"/>
                <a:ea typeface="+mn-ea"/>
                <a:cs typeface="+mn-cs"/>
              </a:rPr>
              <a:t>, 2003)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dirty="0"/>
          </a:p>
        </p:txBody>
      </p:sp>
      <p:sp>
        <p:nvSpPr>
          <p:cNvPr id="4" name="Slide Number Placeholder 3"/>
          <p:cNvSpPr>
            <a:spLocks noGrp="1"/>
          </p:cNvSpPr>
          <p:nvPr>
            <p:ph type="sldNum" sz="quarter" idx="10"/>
          </p:nvPr>
        </p:nvSpPr>
        <p:spPr/>
        <p:txBody>
          <a:bodyPr/>
          <a:lstStyle/>
          <a:p>
            <a:fld id="{019B733F-1E77-4B30-B97F-1FE8536D8C7E}" type="slidenum">
              <a:rPr lang="en-US" smtClean="0"/>
              <a:pPr/>
              <a:t>2</a:t>
            </a:fld>
            <a:endParaRPr lang="en-US"/>
          </a:p>
        </p:txBody>
      </p:sp>
    </p:spTree>
    <p:extLst>
      <p:ext uri="{BB962C8B-B14F-4D97-AF65-F5344CB8AC3E}">
        <p14:creationId xmlns:p14="http://schemas.microsoft.com/office/powerpoint/2010/main" val="267974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a:t>
            </a:r>
            <a:r>
              <a:rPr lang="en-US" baseline="0" dirty="0"/>
              <a:t> going to </a:t>
            </a:r>
            <a:r>
              <a:rPr lang="en-US" dirty="0"/>
              <a:t>explore</a:t>
            </a:r>
            <a:r>
              <a:rPr lang="en-US" baseline="0" dirty="0"/>
              <a:t> the theme of peacefulness. We will also experience peacefulness through a few guided exercises. Before we do this, let’s take a quick moment to review our program guidelines. </a:t>
            </a:r>
          </a:p>
        </p:txBody>
      </p:sp>
      <p:sp>
        <p:nvSpPr>
          <p:cNvPr id="4" name="Slide Number Placeholder 3"/>
          <p:cNvSpPr>
            <a:spLocks noGrp="1"/>
          </p:cNvSpPr>
          <p:nvPr>
            <p:ph type="sldNum" sz="quarter" idx="10"/>
          </p:nvPr>
        </p:nvSpPr>
        <p:spPr/>
        <p:txBody>
          <a:bodyPr/>
          <a:lstStyle/>
          <a:p>
            <a:fld id="{019B733F-1E77-4B30-B97F-1FE8536D8C7E}" type="slidenum">
              <a:rPr lang="en-US" smtClean="0"/>
              <a:pPr/>
              <a:t>3</a:t>
            </a:fld>
            <a:endParaRPr lang="en-US"/>
          </a:p>
        </p:txBody>
      </p:sp>
    </p:spTree>
    <p:extLst>
      <p:ext uri="{BB962C8B-B14F-4D97-AF65-F5344CB8AC3E}">
        <p14:creationId xmlns:p14="http://schemas.microsoft.com/office/powerpoint/2010/main" val="3928419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 we discussed last session, our group has agreed to adopt the following guidelines throughout our spiritual exploration. These guidelines include: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Be Respectful: Each person in this room comes from a different background which has formulated who they are as a person and contributed to their unique opinions. As a group, we will observe </a:t>
            </a:r>
            <a:r>
              <a:rPr lang="en-US" u="sng" baseline="0" dirty="0"/>
              <a:t>respect</a:t>
            </a:r>
            <a:r>
              <a:rPr lang="en-US" baseline="0" dirty="0"/>
              <a:t> as a guiding principle as we interact, dialogue, experience and discuss. </a:t>
            </a:r>
            <a:r>
              <a:rPr lang="en-US" i="0" baseline="0" dirty="0"/>
              <a:t>It is our goal that all </a:t>
            </a:r>
            <a:r>
              <a:rPr lang="en-US" baseline="0" dirty="0"/>
              <a:t>participants feel equally valued, respected and heard.</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Share </a:t>
            </a:r>
            <a:r>
              <a:rPr lang="en-US" strike="noStrike" baseline="0" dirty="0"/>
              <a:t>without </a:t>
            </a:r>
            <a:r>
              <a:rPr lang="en-US" i="0" strike="noStrike" baseline="0" dirty="0"/>
              <a:t>imposing </a:t>
            </a:r>
            <a:r>
              <a:rPr lang="en-US" i="0" baseline="0" dirty="0"/>
              <a:t>your beliefs on others: </a:t>
            </a:r>
            <a:r>
              <a:rPr lang="en-US" baseline="0" dirty="0"/>
              <a:t>As we’ve mentioned, spirituality is unique to each individual. We invite all participants to share their beliefs as they feel comfortable. We also ask that each person take responsibility for their own opinions and agree to </a:t>
            </a:r>
            <a:r>
              <a:rPr lang="en-US" i="0" strike="noStrike" baseline="0" dirty="0"/>
              <a:t>refrain from </a:t>
            </a:r>
            <a:r>
              <a:rPr lang="en-US" i="0" baseline="0" dirty="0"/>
              <a:t>convincing others to adopt their personal opinion.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Keep an open mind and open heart: The purpose of this program is to explore spirituality in a supportive, enriched, and experiential setting. We kindly ask that all participants adopt an open mind and heart as we discuss spirituality and spiritual practices. It is possible that you may not connect to every  exercise we experience together. However, because spirituality is a broad topic, we’ve purposely compiled a diverse grouping of exercises and activities to give us all the opportunity to </a:t>
            </a:r>
            <a:r>
              <a:rPr lang="en-US" u="none" strike="noStrike" baseline="0" dirty="0"/>
              <a:t>enjoy </a:t>
            </a:r>
            <a:r>
              <a:rPr lang="en-US" baseline="0" dirty="0"/>
              <a:t>this process together. By doing so, we hope to have a lot of fun along the way!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a:t>It is also important that this is a ‘safe space’ in which all participants feel comfortable to share and express themselves. We hope to have rich discussions and value participation from each member of the group.  Likewise, if something is said that you find offensive, we hope to have created an environment in which people feel comfortable expressing so. While we hope this does not occur, we’d prefer to respectfully discuss it as a group rather than leave a person feeling uncomfortable or upset. The nature of this program is for us to </a:t>
            </a:r>
            <a:r>
              <a:rPr lang="en-US" u="sng" baseline="0" dirty="0"/>
              <a:t>grow</a:t>
            </a:r>
            <a:r>
              <a:rPr lang="en-US" baseline="0" dirty="0"/>
              <a:t> and experience various expressions of spirituality together.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a:t>Now, that we’ve reviewed our guidelines, let’s move to the spiritual theme of peacefulness.</a:t>
            </a:r>
          </a:p>
        </p:txBody>
      </p:sp>
      <p:sp>
        <p:nvSpPr>
          <p:cNvPr id="4" name="Slide Number Placeholder 3"/>
          <p:cNvSpPr>
            <a:spLocks noGrp="1"/>
          </p:cNvSpPr>
          <p:nvPr>
            <p:ph type="sldNum" sz="quarter" idx="10"/>
          </p:nvPr>
        </p:nvSpPr>
        <p:spPr/>
        <p:txBody>
          <a:bodyPr/>
          <a:lstStyle/>
          <a:p>
            <a:fld id="{019B733F-1E77-4B30-B97F-1FE8536D8C7E}" type="slidenum">
              <a:rPr lang="en-US" smtClean="0"/>
              <a:pPr/>
              <a:t>4</a:t>
            </a:fld>
            <a:endParaRPr lang="en-US"/>
          </a:p>
        </p:txBody>
      </p:sp>
    </p:spTree>
    <p:extLst>
      <p:ext uri="{BB962C8B-B14F-4D97-AF65-F5344CB8AC3E}">
        <p14:creationId xmlns:p14="http://schemas.microsoft.com/office/powerpoint/2010/main" val="2242433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Peacefulness is a main theme of spirituality.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 what does it mean to be peaceful?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Peacefulness can be defined as a state of being that is untroubled by conflict, agitation or commotion and the experiencing of quietness and tranquility. Others may attribute the experience of peacefulness to their religious belief in a higher power. Whether or not this is the case for you, the general concept of peacefulness certainly sounds appealing, doesn’t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kern="1200" dirty="0">
                <a:solidFill>
                  <a:schemeClr val="tx1"/>
                </a:solidFill>
                <a:effectLst/>
                <a:latin typeface="+mn-lt"/>
                <a:ea typeface="+mn-ea"/>
                <a:cs typeface="+mn-cs"/>
              </a:rPr>
              <a:t>(Merriam-Webster, 2012)</a:t>
            </a:r>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pPr/>
              <a:t>5</a:t>
            </a:fld>
            <a:endParaRPr lang="en-US"/>
          </a:p>
        </p:txBody>
      </p:sp>
    </p:spTree>
    <p:extLst>
      <p:ext uri="{BB962C8B-B14F-4D97-AF65-F5344CB8AC3E}">
        <p14:creationId xmlns:p14="http://schemas.microsoft.com/office/powerpoint/2010/main" val="2770132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there is a certain appeal to being </a:t>
            </a:r>
            <a:r>
              <a:rPr lang="en-US" i="0" baseline="0" dirty="0"/>
              <a:t>at peace</a:t>
            </a:r>
            <a:r>
              <a:rPr lang="en-US" baseline="0" dirty="0"/>
              <a:t>, there are numerous things than can get in the way of feeling an inner sense of peace. Some of those things may include … </a:t>
            </a:r>
          </a:p>
          <a:p>
            <a:endParaRPr lang="en-US" b="1" baseline="0" dirty="0"/>
          </a:p>
          <a:p>
            <a:r>
              <a:rPr lang="en-US" b="1" baseline="0" dirty="0"/>
              <a:t>[Facilitator: Please read bullet points on slide.]</a:t>
            </a:r>
          </a:p>
          <a:p>
            <a:endParaRPr lang="en-US" b="1" baseline="0" dirty="0"/>
          </a:p>
          <a:p>
            <a:r>
              <a:rPr lang="en-US" b="1" dirty="0"/>
              <a:t>Discussion: </a:t>
            </a:r>
            <a:r>
              <a:rPr lang="en-US" b="0" dirty="0"/>
              <a:t>What things</a:t>
            </a:r>
            <a:r>
              <a:rPr lang="en-US" b="0" baseline="0" dirty="0"/>
              <a:t> have you noticed interrupt or inhibit your experience of peacefulness?</a:t>
            </a:r>
            <a:endParaRPr lang="en-US" b="0" dirty="0"/>
          </a:p>
        </p:txBody>
      </p:sp>
      <p:sp>
        <p:nvSpPr>
          <p:cNvPr id="4" name="Slide Number Placeholder 3"/>
          <p:cNvSpPr>
            <a:spLocks noGrp="1"/>
          </p:cNvSpPr>
          <p:nvPr>
            <p:ph type="sldNum" sz="quarter" idx="10"/>
          </p:nvPr>
        </p:nvSpPr>
        <p:spPr/>
        <p:txBody>
          <a:bodyPr/>
          <a:lstStyle/>
          <a:p>
            <a:fld id="{019B733F-1E77-4B30-B97F-1FE8536D8C7E}" type="slidenum">
              <a:rPr lang="en-US" smtClean="0"/>
              <a:pPr/>
              <a:t>6</a:t>
            </a:fld>
            <a:endParaRPr lang="en-US"/>
          </a:p>
        </p:txBody>
      </p:sp>
    </p:spTree>
    <p:extLst>
      <p:ext uri="{BB962C8B-B14F-4D97-AF65-F5344CB8AC3E}">
        <p14:creationId xmlns:p14="http://schemas.microsoft.com/office/powerpoint/2010/main" val="4090255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good news is, despite those real obstacles, there are also many ways we can pursue peacefulness and increase the experience of peace in our everyday lives. </a:t>
            </a:r>
            <a:r>
              <a:rPr lang="en-US" sz="1200" b="0" kern="1200" dirty="0">
                <a:solidFill>
                  <a:schemeClr val="tx1"/>
                </a:solidFill>
                <a:effectLst/>
                <a:latin typeface="+mn-lt"/>
                <a:ea typeface="+mn-ea"/>
                <a:cs typeface="+mn-cs"/>
              </a:rPr>
              <a:t>What are some ways we can feel happier and more at peace? Some</a:t>
            </a:r>
            <a:r>
              <a:rPr lang="en-US" sz="1200" b="0" kern="1200" baseline="0" dirty="0">
                <a:solidFill>
                  <a:schemeClr val="tx1"/>
                </a:solidFill>
                <a:effectLst/>
                <a:latin typeface="+mn-lt"/>
                <a:ea typeface="+mn-ea"/>
                <a:cs typeface="+mn-cs"/>
              </a:rPr>
              <a:t> ways we can boost our experience of peacefulness are by…</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Please read bullet</a:t>
            </a:r>
            <a:r>
              <a:rPr lang="en-US" sz="1200" b="1" kern="1200" baseline="0" dirty="0">
                <a:solidFill>
                  <a:schemeClr val="tx1"/>
                </a:solidFill>
                <a:effectLst/>
                <a:latin typeface="+mn-lt"/>
                <a:ea typeface="+mn-ea"/>
                <a:cs typeface="+mn-cs"/>
              </a:rPr>
              <a:t> points on slide.]  </a:t>
            </a:r>
          </a:p>
          <a:p>
            <a:endParaRPr lang="en-US" sz="1200" b="1"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On the topic of gratitude, the research demonstrating the health benefits of gratitude is noteworthy. Specifically, research tells us that a one’s ability to appreciate </a:t>
            </a:r>
            <a:r>
              <a:rPr lang="en-US" sz="1200" kern="1200" dirty="0">
                <a:solidFill>
                  <a:schemeClr val="tx1"/>
                </a:solidFill>
                <a:effectLst/>
                <a:latin typeface="+mn-lt"/>
                <a:ea typeface="+mn-ea"/>
                <a:cs typeface="+mn-cs"/>
              </a:rPr>
              <a:t>the positive aspects in life is related to a generally higher level of mental well-being. Additionally, gratitude also plays a big role in a person’s sense of happiness. Those who participate in gratitude exercise/activities report higher levels of alertness, enthusiasm, determination, positivity, energy, and less depression and stress.  </a:t>
            </a:r>
          </a:p>
          <a:p>
            <a:endParaRPr lang="en-US" sz="1200" b="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Discussion: </a:t>
            </a:r>
            <a:r>
              <a:rPr lang="en-US" b="0" dirty="0"/>
              <a:t>What things</a:t>
            </a:r>
            <a:r>
              <a:rPr lang="en-US" b="0" baseline="0" dirty="0"/>
              <a:t> or experiences do you find help to boost your sense of peacefulness? Given the positive impacts on health, how can we increase our sense of gratitude even further? </a:t>
            </a:r>
            <a:endParaRPr lang="en-US" b="0" dirty="0"/>
          </a:p>
          <a:p>
            <a:endParaRPr lang="en-US" b="1" dirty="0"/>
          </a:p>
          <a:p>
            <a:r>
              <a:rPr lang="en-US" sz="1200" kern="1200" dirty="0">
                <a:solidFill>
                  <a:schemeClr val="tx1"/>
                </a:solidFill>
                <a:effectLst/>
                <a:latin typeface="+mn-lt"/>
                <a:ea typeface="+mn-ea"/>
                <a:cs typeface="+mn-cs"/>
              </a:rPr>
              <a:t>(Emmons &amp; McCullough, 2003)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Linehan</a:t>
            </a:r>
            <a:r>
              <a:rPr lang="en-US" sz="1200" kern="1200" dirty="0">
                <a:solidFill>
                  <a:schemeClr val="tx1"/>
                </a:solidFill>
                <a:effectLst/>
                <a:latin typeface="+mn-lt"/>
                <a:ea typeface="+mn-ea"/>
                <a:cs typeface="+mn-cs"/>
              </a:rPr>
              <a:t>, 1993)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(Mayo Clinic Staff, 2010)</a:t>
            </a:r>
          </a:p>
          <a:p>
            <a:r>
              <a:rPr lang="en-US" sz="1200" kern="1200" dirty="0">
                <a:solidFill>
                  <a:schemeClr val="tx1"/>
                </a:solidFill>
                <a:effectLst/>
                <a:latin typeface="+mn-lt"/>
                <a:ea typeface="+mn-ea"/>
                <a:cs typeface="+mn-cs"/>
              </a:rPr>
              <a:t>(Mayo Clinic Staff, 2011)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(Mayo Clinic Staff, 2012)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McCollough</a:t>
            </a:r>
            <a:r>
              <a:rPr lang="en-US" sz="1200" kern="1200" dirty="0">
                <a:solidFill>
                  <a:schemeClr val="tx1"/>
                </a:solidFill>
                <a:effectLst/>
                <a:latin typeface="+mn-lt"/>
                <a:ea typeface="+mn-ea"/>
                <a:cs typeface="+mn-cs"/>
              </a:rPr>
              <a:t>, 2003)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(Monroe, 2012)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Whitbourne</a:t>
            </a:r>
            <a:r>
              <a:rPr lang="en-US" sz="1200" kern="1200" dirty="0">
                <a:solidFill>
                  <a:schemeClr val="tx1"/>
                </a:solidFill>
                <a:effectLst/>
                <a:latin typeface="+mn-lt"/>
                <a:ea typeface="+mn-ea"/>
                <a:cs typeface="+mn-cs"/>
              </a:rPr>
              <a:t>, 2010)</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9B733F-1E77-4B30-B97F-1FE8536D8C7E}" type="slidenum">
              <a:rPr lang="en-US" smtClean="0"/>
              <a:pPr/>
              <a:t>7</a:t>
            </a:fld>
            <a:endParaRPr lang="en-US"/>
          </a:p>
        </p:txBody>
      </p:sp>
    </p:spTree>
    <p:extLst>
      <p:ext uri="{BB962C8B-B14F-4D97-AF65-F5344CB8AC3E}">
        <p14:creationId xmlns:p14="http://schemas.microsoft.com/office/powerpoint/2010/main" val="3527272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we discussed</a:t>
            </a:r>
            <a:r>
              <a:rPr lang="en-US" baseline="0" dirty="0"/>
              <a:t> last session, t</a:t>
            </a:r>
            <a:r>
              <a:rPr lang="en-US" dirty="0"/>
              <a:t>hroughout</a:t>
            </a:r>
            <a:r>
              <a:rPr lang="en-US" baseline="0" dirty="0"/>
              <a:t> the </a:t>
            </a:r>
            <a:r>
              <a:rPr lang="en-US" i="0" baseline="0" dirty="0"/>
              <a:t>program we </a:t>
            </a:r>
            <a:r>
              <a:rPr lang="en-US" baseline="0" dirty="0"/>
              <a:t>will turn to the thoughts </a:t>
            </a:r>
            <a:r>
              <a:rPr lang="en-US" i="0" baseline="0" dirty="0"/>
              <a:t>of </a:t>
            </a:r>
            <a:r>
              <a:rPr lang="en-US" baseline="0" dirty="0"/>
              <a:t>spiritual leaders from around the world. </a:t>
            </a:r>
            <a:r>
              <a:rPr lang="en-US" dirty="0"/>
              <a:t>In</a:t>
            </a:r>
            <a:r>
              <a:rPr lang="en-US" baseline="0" dirty="0"/>
              <a:t> thinking about gratitude, we turn for a moment to sentiments from Buddha.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[Facilitator: Please read quote on slide.]</a:t>
            </a:r>
            <a:endParaRPr lang="en-US" b="0" baseline="0" dirty="0"/>
          </a:p>
        </p:txBody>
      </p:sp>
      <p:sp>
        <p:nvSpPr>
          <p:cNvPr id="4" name="Slide Number Placeholder 3"/>
          <p:cNvSpPr>
            <a:spLocks noGrp="1"/>
          </p:cNvSpPr>
          <p:nvPr>
            <p:ph type="sldNum" sz="quarter" idx="10"/>
          </p:nvPr>
        </p:nvSpPr>
        <p:spPr/>
        <p:txBody>
          <a:bodyPr/>
          <a:lstStyle/>
          <a:p>
            <a:fld id="{019B733F-1E77-4B30-B97F-1FE8536D8C7E}" type="slidenum">
              <a:rPr lang="en-US" smtClean="0"/>
              <a:pPr/>
              <a:t>8</a:t>
            </a:fld>
            <a:endParaRPr lang="en-US"/>
          </a:p>
        </p:txBody>
      </p:sp>
    </p:spTree>
    <p:extLst>
      <p:ext uri="{BB962C8B-B14F-4D97-AF65-F5344CB8AC3E}">
        <p14:creationId xmlns:p14="http://schemas.microsoft.com/office/powerpoint/2010/main" val="190655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Stress can also </a:t>
            </a:r>
            <a:r>
              <a:rPr lang="en-US" b="0" baseline="0" dirty="0"/>
              <a:t>dramatically impact our ability to experience peace. In fact, stress can negatively impact our health.</a:t>
            </a:r>
            <a:r>
              <a:rPr lang="en-US" sz="1200" b="0" kern="1200" dirty="0">
                <a:solidFill>
                  <a:schemeClr val="tx1"/>
                </a:solidFill>
                <a:effectLst/>
                <a:latin typeface="+mn-lt"/>
                <a:ea typeface="+mn-ea"/>
                <a:cs typeface="+mn-cs"/>
              </a:rPr>
              <a:t> Constant stress in our lives kills brain cells, limits the growth of new brain cells and makes our immune systems weak. Because</a:t>
            </a:r>
            <a:r>
              <a:rPr lang="en-US" sz="1200" b="0" kern="1200" baseline="0" dirty="0">
                <a:solidFill>
                  <a:schemeClr val="tx1"/>
                </a:solidFill>
                <a:effectLst/>
                <a:latin typeface="+mn-lt"/>
                <a:ea typeface="+mn-ea"/>
                <a:cs typeface="+mn-cs"/>
              </a:rPr>
              <a:t> of this, it is important to f</a:t>
            </a:r>
            <a:r>
              <a:rPr lang="en-US" b="0" dirty="0"/>
              <a:t>ind ways to de-stress and</a:t>
            </a:r>
            <a:r>
              <a:rPr lang="en-US" b="0" baseline="0" dirty="0"/>
              <a:t> therefore create room for a more</a:t>
            </a:r>
            <a:r>
              <a:rPr lang="en-US" b="0" dirty="0"/>
              <a:t> peaceful mind. Here are just a few ways to unwind: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Please read bullet points on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Discussion: </a:t>
            </a:r>
            <a:r>
              <a:rPr lang="en-US" b="0" baseline="0" dirty="0"/>
              <a:t>In what ways to you manage stress? What do you notice about your ability to experience peace when you are stressed? What other ideas can you share on ways to bring peacefulness into our everyday lives?</a:t>
            </a:r>
            <a:endParaRPr lang="en-US" b="1"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Cearlock</a:t>
            </a:r>
            <a:r>
              <a:rPr lang="en-US" sz="1200" kern="1200" dirty="0">
                <a:solidFill>
                  <a:schemeClr val="tx1"/>
                </a:solidFill>
                <a:effectLst/>
                <a:latin typeface="+mn-lt"/>
                <a:ea typeface="+mn-ea"/>
                <a:cs typeface="+mn-cs"/>
              </a:rPr>
              <a:t> &amp; Laude-Flaws, 1997)</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Gandee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Knierim</a:t>
            </a:r>
            <a:r>
              <a:rPr lang="en-US" sz="1200" kern="1200" dirty="0">
                <a:solidFill>
                  <a:schemeClr val="tx1"/>
                </a:solidFill>
                <a:effectLst/>
                <a:latin typeface="+mn-lt"/>
                <a:ea typeface="+mn-ea"/>
                <a:cs typeface="+mn-cs"/>
              </a:rPr>
              <a:t>, &amp; </a:t>
            </a:r>
            <a:r>
              <a:rPr lang="en-US" sz="1200" kern="1200" dirty="0" err="1">
                <a:solidFill>
                  <a:schemeClr val="tx1"/>
                </a:solidFill>
                <a:effectLst/>
                <a:latin typeface="+mn-lt"/>
                <a:ea typeface="+mn-ea"/>
                <a:cs typeface="+mn-cs"/>
              </a:rPr>
              <a:t>McLittle</a:t>
            </a:r>
            <a:r>
              <a:rPr lang="en-US" sz="1200" kern="1200" dirty="0">
                <a:solidFill>
                  <a:schemeClr val="tx1"/>
                </a:solidFill>
                <a:effectLst/>
                <a:latin typeface="+mn-lt"/>
                <a:ea typeface="+mn-ea"/>
                <a:cs typeface="+mn-cs"/>
              </a:rPr>
              <a:t>-Marino, 1998)</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(Kim &amp; Georgia)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(Mayo Clinic Staff, 2010)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9B733F-1E77-4B30-B97F-1FE8536D8C7E}" type="slidenum">
              <a:rPr lang="en-US" smtClean="0"/>
              <a:pPr/>
              <a:t>9</a:t>
            </a:fld>
            <a:endParaRPr lang="en-US"/>
          </a:p>
        </p:txBody>
      </p:sp>
    </p:spTree>
    <p:extLst>
      <p:ext uri="{BB962C8B-B14F-4D97-AF65-F5344CB8AC3E}">
        <p14:creationId xmlns:p14="http://schemas.microsoft.com/office/powerpoint/2010/main" val="1218519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9144" y="6068699"/>
            <a:ext cx="2249424" cy="685800"/>
          </a:xfr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smtClean="0">
                <a:solidFill>
                  <a:schemeClr val="bg1"/>
                </a:solidFill>
              </a:defRPr>
            </a:lvl1pPr>
          </a:lstStyle>
          <a:p>
            <a:pPr algn="ctr"/>
            <a:fld id="{18C846BA-F8E0-4B55-A464-885D036885C2}" type="datetimeFigureOut">
              <a:rPr lang="en-US" smtClean="0"/>
              <a:pPr algn="ctr"/>
              <a:t>9/27/2018</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BA413389-1FC3-4EA7-93CD-98082BE8D5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8C846BA-F8E0-4B55-A464-885D036885C2}" type="datetimeFigureOut">
              <a:rPr lang="en-US" smtClean="0"/>
              <a:pPr/>
              <a:t>9/27/2018</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8C846BA-F8E0-4B55-A464-885D036885C2}"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8C846BA-F8E0-4B55-A464-885D036885C2}" type="datetimeFigureOut">
              <a:rPr lang="en-US" smtClean="0"/>
              <a:pPr/>
              <a:t>9/27/2018</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C846BA-F8E0-4B55-A464-885D036885C2}"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8C846BA-F8E0-4B55-A464-885D036885C2}" type="datetimeFigureOut">
              <a:rPr lang="en-US" smtClean="0"/>
              <a:pPr/>
              <a:t>9/27/2018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fld id="{BA413389-1FC3-4EA7-93CD-98082BE8D5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26729" y="114300"/>
            <a:ext cx="7841071"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8C846BA-F8E0-4B55-A464-885D036885C2}"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8" name="Content Placeholder 7"/>
          <p:cNvSpPr>
            <a:spLocks noGrp="1"/>
          </p:cNvSpPr>
          <p:nvPr>
            <p:ph sz="quarter" idx="1"/>
          </p:nvPr>
        </p:nvSpPr>
        <p:spPr>
          <a:xfrm>
            <a:off x="957943" y="1714517"/>
            <a:ext cx="8153400" cy="4495800"/>
          </a:xfrm>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Rectangle 10"/>
          <p:cNvSpPr/>
          <p:nvPr userDrawn="1"/>
        </p:nvSpPr>
        <p:spPr>
          <a:xfrm>
            <a:off x="762000" y="762000"/>
            <a:ext cx="228600" cy="60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740215" y="0"/>
            <a:ext cx="228600" cy="1219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Gina Thurber\Pictures\Masterpiece\MPL Logos\Masterpiece color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929" y="457200"/>
            <a:ext cx="994800" cy="125731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pPr/>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A413389-1FC3-4EA7-93CD-98082BE8D5CE}" type="slidenum">
              <a:rPr lang="en-US" smtClean="0"/>
              <a:pPr/>
              <a:t>‹#›</a:t>
            </a:fld>
            <a:endParaRPr lang="en-US"/>
          </a:p>
        </p:txBody>
      </p:sp>
      <p:cxnSp>
        <p:nvCxnSpPr>
          <p:cNvPr id="5" name="Straight Connector 4"/>
          <p:cNvCxnSpPr/>
          <p:nvPr userDrawn="1"/>
        </p:nvCxnSpPr>
        <p:spPr>
          <a:xfrm>
            <a:off x="1066800" y="0"/>
            <a:ext cx="0" cy="68580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914400" y="0"/>
            <a:ext cx="0" cy="6858000"/>
          </a:xfrm>
          <a:prstGeom prst="line">
            <a:avLst/>
          </a:prstGeom>
          <a:ln w="952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0" y="15240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0" y="1371600"/>
            <a:ext cx="91440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9850" y="593010"/>
            <a:ext cx="991137" cy="12523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226729" y="114300"/>
            <a:ext cx="7841071" cy="990600"/>
          </a:xfrm>
        </p:spPr>
        <p:txBody>
          <a:bodyPr/>
          <a:lstStyle/>
          <a:p>
            <a:r>
              <a:rPr kumimoji="0" lang="en-US"/>
              <a:t>Click to edit Master title style</a:t>
            </a:r>
          </a:p>
        </p:txBody>
      </p:sp>
      <p:sp>
        <p:nvSpPr>
          <p:cNvPr id="11" name="Content Placeholder 7"/>
          <p:cNvSpPr>
            <a:spLocks noGrp="1"/>
          </p:cNvSpPr>
          <p:nvPr>
            <p:ph sz="quarter" idx="1"/>
          </p:nvPr>
        </p:nvSpPr>
        <p:spPr>
          <a:xfrm>
            <a:off x="990600" y="1714517"/>
            <a:ext cx="8153400" cy="44958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pPr/>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A413389-1FC3-4EA7-93CD-98082BE8D5CE}" type="slidenum">
              <a:rPr lang="en-US" smtClean="0"/>
              <a:pPr/>
              <a:t>‹#›</a:t>
            </a:fld>
            <a:endParaRPr lang="en-US"/>
          </a:p>
        </p:txBody>
      </p:sp>
      <p:sp>
        <p:nvSpPr>
          <p:cNvPr id="10" name="Title 1"/>
          <p:cNvSpPr>
            <a:spLocks noGrp="1"/>
          </p:cNvSpPr>
          <p:nvPr>
            <p:ph type="title"/>
          </p:nvPr>
        </p:nvSpPr>
        <p:spPr>
          <a:xfrm>
            <a:off x="1226729" y="114300"/>
            <a:ext cx="7841071" cy="990600"/>
          </a:xfrm>
        </p:spPr>
        <p:txBody>
          <a:bodyPr/>
          <a:lstStyle/>
          <a:p>
            <a:r>
              <a:rPr kumimoji="0" lang="en-US"/>
              <a:t>Click to edit Master title style</a:t>
            </a:r>
          </a:p>
        </p:txBody>
      </p:sp>
      <p:sp>
        <p:nvSpPr>
          <p:cNvPr id="12" name="Content Placeholder 7"/>
          <p:cNvSpPr>
            <a:spLocks noGrp="1"/>
          </p:cNvSpPr>
          <p:nvPr>
            <p:ph sz="quarter" idx="1"/>
          </p:nvPr>
        </p:nvSpPr>
        <p:spPr>
          <a:xfrm>
            <a:off x="1093694" y="1752600"/>
            <a:ext cx="8153400" cy="44958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cxnSp>
        <p:nvCxnSpPr>
          <p:cNvPr id="13" name="Straight Connector 12"/>
          <p:cNvCxnSpPr/>
          <p:nvPr userDrawn="1"/>
        </p:nvCxnSpPr>
        <p:spPr>
          <a:xfrm>
            <a:off x="1066800" y="0"/>
            <a:ext cx="0" cy="68580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38200" y="0"/>
            <a:ext cx="0" cy="6858000"/>
          </a:xfrm>
          <a:prstGeom prst="line">
            <a:avLst/>
          </a:prstGeom>
          <a:ln w="254000"/>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593010"/>
            <a:ext cx="991137" cy="12523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20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pPr/>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A413389-1FC3-4EA7-93CD-98082BE8D5CE}" type="slidenum">
              <a:rPr lang="en-US" smtClean="0"/>
              <a:pPr/>
              <a:t>‹#›</a:t>
            </a:fld>
            <a:endParaRPr lang="en-US"/>
          </a:p>
        </p:txBody>
      </p:sp>
    </p:spTree>
    <p:extLst>
      <p:ext uri="{BB962C8B-B14F-4D97-AF65-F5344CB8AC3E}">
        <p14:creationId xmlns:p14="http://schemas.microsoft.com/office/powerpoint/2010/main" val="319020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8C846BA-F8E0-4B55-A464-885D036885C2}"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60254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8C846BA-F8E0-4B55-A464-885D036885C2}" type="datetimeFigureOut">
              <a:rPr lang="en-US" smtClean="0"/>
              <a:pPr/>
              <a:t>9/27/2018</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8C846BA-F8E0-4B55-A464-885D036885C2}" type="datetimeFigureOut">
              <a:rPr lang="en-US" smtClean="0"/>
              <a:pPr/>
              <a:t>9/27/2018</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18C846BA-F8E0-4B55-A464-885D036885C2}" type="datetimeFigureOut">
              <a:rPr lang="en-US" smtClean="0"/>
              <a:pPr/>
              <a:t>9/27/2018</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8C846BA-F8E0-4B55-A464-885D036885C2}" type="datetimeFigureOut">
              <a:rPr lang="en-US" smtClean="0"/>
              <a:pPr/>
              <a:t>9/27/2018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9" r:id="rId3"/>
    <p:sldLayoutId id="2147483745" r:id="rId4"/>
    <p:sldLayoutId id="2147483746" r:id="rId5"/>
    <p:sldLayoutId id="2147483744" r:id="rId6"/>
    <p:sldLayoutId id="2147483735" r:id="rId7"/>
    <p:sldLayoutId id="2147483736" r:id="rId8"/>
    <p:sldLayoutId id="2147483737" r:id="rId9"/>
    <p:sldLayoutId id="2147483738" r:id="rId10"/>
    <p:sldLayoutId id="2147483740" r:id="rId11"/>
    <p:sldLayoutId id="2147483741" r:id="rId12"/>
    <p:sldLayoutId id="2147483742" r:id="rId13"/>
    <p:sldLayoutId id="2147483743" r:id="rId14"/>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419600"/>
            <a:ext cx="1812181" cy="222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ubtitle 4"/>
          <p:cNvSpPr>
            <a:spLocks noGrp="1"/>
          </p:cNvSpPr>
          <p:nvPr>
            <p:ph type="subTitle" idx="1"/>
          </p:nvPr>
        </p:nvSpPr>
        <p:spPr>
          <a:xfrm>
            <a:off x="2362200" y="5989563"/>
            <a:ext cx="6705600" cy="792237"/>
          </a:xfrm>
        </p:spPr>
        <p:txBody>
          <a:bodyPr>
            <a:noAutofit/>
          </a:bodyPr>
          <a:lstStyle/>
          <a:p>
            <a:pPr algn="ctr">
              <a:defRPr/>
            </a:pPr>
            <a:r>
              <a:rPr lang="en-US" sz="900" dirty="0">
                <a:solidFill>
                  <a:schemeClr val="tx1"/>
                </a:solidFill>
              </a:rPr>
              <a:t>Copyright © 2018 by Masterpiece Living, LLC</a:t>
            </a:r>
          </a:p>
          <a:p>
            <a:pPr algn="ctr">
              <a:defRPr/>
            </a:pPr>
            <a:r>
              <a:rPr lang="en-US" sz="900" dirty="0">
                <a:solidFill>
                  <a:schemeClr val="tx1"/>
                </a:solidFill>
              </a:rPr>
              <a:t>All rights reserved.  No part of this program may be reproduced or transmitted in any form or by any means, electronic or mechanical, including photocopying, recording or by any information storage and retrieval system, without the written permission of Masterpiece Living, LLC except where permitted by law.  For information address:  11360 N Jog Road, Suite 102, Palm Beach Gardens, FL 33418.</a:t>
            </a:r>
          </a:p>
        </p:txBody>
      </p:sp>
      <p:sp>
        <p:nvSpPr>
          <p:cNvPr id="14" name="TextBox 13"/>
          <p:cNvSpPr txBox="1"/>
          <p:nvPr/>
        </p:nvSpPr>
        <p:spPr>
          <a:xfrm>
            <a:off x="6493620" y="5257800"/>
            <a:ext cx="2650380" cy="523220"/>
          </a:xfrm>
          <a:prstGeom prst="rect">
            <a:avLst/>
          </a:prstGeom>
          <a:noFill/>
        </p:spPr>
        <p:txBody>
          <a:bodyPr wrap="square" rtlCol="0">
            <a:spAutoFit/>
          </a:bodyPr>
          <a:lstStyle/>
          <a:p>
            <a:r>
              <a:rPr lang="en-US" sz="2800" dirty="0"/>
              <a:t>Session 2</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2514600"/>
            <a:ext cx="6781800" cy="1828800"/>
          </a:xfrm>
          <a:prstGeom prst="rect">
            <a:avLst/>
          </a:prstGeom>
        </p:spPr>
      </p:pic>
    </p:spTree>
    <p:extLst>
      <p:ext uri="{BB962C8B-B14F-4D97-AF65-F5344CB8AC3E}">
        <p14:creationId xmlns:p14="http://schemas.microsoft.com/office/powerpoint/2010/main" val="2100526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Experiencing Peace </a:t>
            </a:r>
          </a:p>
        </p:txBody>
      </p:sp>
      <p:sp>
        <p:nvSpPr>
          <p:cNvPr id="3" name="Content Placeholder 2"/>
          <p:cNvSpPr>
            <a:spLocks noGrp="1"/>
          </p:cNvSpPr>
          <p:nvPr>
            <p:ph sz="quarter" idx="1"/>
          </p:nvPr>
        </p:nvSpPr>
        <p:spPr>
          <a:xfrm>
            <a:off x="1371600" y="2133600"/>
            <a:ext cx="7195457" cy="4495800"/>
          </a:xfrm>
        </p:spPr>
        <p:txBody>
          <a:bodyPr/>
          <a:lstStyle/>
          <a:p>
            <a:r>
              <a:rPr lang="en-US" dirty="0"/>
              <a:t>“</a:t>
            </a:r>
            <a:r>
              <a:rPr lang="en-US" i="1" dirty="0"/>
              <a:t>If you wish to experience peace, provide peace for another.”  		</a:t>
            </a:r>
            <a:r>
              <a:rPr lang="en-US" sz="2400" i="1" dirty="0"/>
              <a:t>~ Dalai Lama</a:t>
            </a:r>
          </a:p>
          <a:p>
            <a:endParaRPr lang="en-US" dirty="0"/>
          </a:p>
        </p:txBody>
      </p:sp>
      <p:pic>
        <p:nvPicPr>
          <p:cNvPr id="4" name="Picture 3" descr="C:\Users\Kelly Steinke\AppData\Local\Microsoft\Windows\Temporary Internet Files\Content.IE5\AUJSENHQ\MP90044420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581400"/>
            <a:ext cx="5105400" cy="298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434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Love and Goodwill</a:t>
            </a:r>
          </a:p>
        </p:txBody>
      </p:sp>
      <p:sp>
        <p:nvSpPr>
          <p:cNvPr id="3" name="Content Placeholder 2"/>
          <p:cNvSpPr>
            <a:spLocks noGrp="1"/>
          </p:cNvSpPr>
          <p:nvPr>
            <p:ph sz="quarter" idx="1"/>
          </p:nvPr>
        </p:nvSpPr>
        <p:spPr/>
        <p:txBody>
          <a:bodyPr/>
          <a:lstStyle/>
          <a:p>
            <a:r>
              <a:rPr lang="en-US" i="1" dirty="0"/>
              <a:t>Affirm divine calmness and peace, and send out only thoughts of love and goodwill if you want to live in peace and harmony. 		                                     	</a:t>
            </a:r>
            <a:r>
              <a:rPr lang="en-US" sz="2400" i="1" dirty="0"/>
              <a:t>~ </a:t>
            </a:r>
            <a:r>
              <a:rPr lang="en-US" sz="2400" i="1" dirty="0" err="1"/>
              <a:t>Paramahansa</a:t>
            </a:r>
            <a:r>
              <a:rPr lang="en-US" sz="2400" i="1" dirty="0"/>
              <a:t> </a:t>
            </a:r>
            <a:r>
              <a:rPr lang="en-US" sz="2400" i="1" dirty="0" err="1"/>
              <a:t>Yogananda</a:t>
            </a:r>
            <a:endParaRPr lang="en-US" i="1" dirty="0"/>
          </a:p>
          <a:p>
            <a:endParaRPr lang="en-US" dirty="0"/>
          </a:p>
        </p:txBody>
      </p:sp>
      <p:pic>
        <p:nvPicPr>
          <p:cNvPr id="5" name="Picture 5" descr="C:\Users\Kelly Steinke\AppData\Local\Microsoft\Windows\Temporary Internet Files\Content.IE5\AUJSENHQ\MP90043271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505200"/>
            <a:ext cx="25908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944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Let’s give it a try…</a:t>
            </a:r>
            <a:endParaRPr lang="en-US" strike="sngStrike" dirty="0"/>
          </a:p>
        </p:txBody>
      </p:sp>
      <p:sp>
        <p:nvSpPr>
          <p:cNvPr id="3" name="Content Placeholder 2"/>
          <p:cNvSpPr>
            <a:spLocks noGrp="1"/>
          </p:cNvSpPr>
          <p:nvPr>
            <p:ph sz="quarter" idx="1"/>
          </p:nvPr>
        </p:nvSpPr>
        <p:spPr/>
        <p:txBody>
          <a:bodyPr>
            <a:normAutofit/>
          </a:bodyPr>
          <a:lstStyle/>
          <a:p>
            <a:r>
              <a:rPr lang="en-US" dirty="0"/>
              <a:t>What are you grateful for?</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sz="3900" dirty="0"/>
          </a:p>
        </p:txBody>
      </p:sp>
      <p:pic>
        <p:nvPicPr>
          <p:cNvPr id="4" name="Picture 2" descr="C:\Users\Kelly Steinke\AppData\Local\Microsoft\Windows\Temporary Internet Files\Content.IE5\AUJSENHQ\MP900439382[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862" r="22078"/>
          <a:stretch/>
        </p:blipFill>
        <p:spPr bwMode="auto">
          <a:xfrm>
            <a:off x="2057400" y="2660072"/>
            <a:ext cx="6067658" cy="366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530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Peacefulness Expressions</a:t>
            </a:r>
          </a:p>
        </p:txBody>
      </p:sp>
      <p:sp>
        <p:nvSpPr>
          <p:cNvPr id="3" name="Content Placeholder 2"/>
          <p:cNvSpPr>
            <a:spLocks noGrp="1"/>
          </p:cNvSpPr>
          <p:nvPr>
            <p:ph sz="quarter" idx="1"/>
          </p:nvPr>
        </p:nvSpPr>
        <p:spPr/>
        <p:txBody>
          <a:bodyPr/>
          <a:lstStyle/>
          <a:p>
            <a:pPr marL="0" indent="0">
              <a:buNone/>
            </a:pPr>
            <a:endParaRPr lang="en-US" dirty="0"/>
          </a:p>
          <a:p>
            <a:endParaRPr lang="en-US" dirty="0"/>
          </a:p>
        </p:txBody>
      </p:sp>
      <p:pic>
        <p:nvPicPr>
          <p:cNvPr id="6" name="Picture 7" descr="C:\Users\Kelly Steinke\AppData\Local\Microsoft\Windows\Temporary Internet Files\Content.IE5\MJ8NF7ZQ\MP90044833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981200"/>
            <a:ext cx="25908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Kelly Steinke\AppData\Local\Microsoft\Windows\Temporary Internet Files\Content.IE5\AUJSENHQ\MP90044861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1828800"/>
            <a:ext cx="28956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C:\Users\Kelly Steinke\AppData\Local\Microsoft\Windows\Temporary Internet Files\Content.IE5\AUJSENHQ\MP90028970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1905000"/>
            <a:ext cx="25908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689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Expressions of Spirituality Guidebook &amp;   </a:t>
            </a:r>
            <a:br>
              <a:rPr lang="en-US" sz="3600" dirty="0"/>
            </a:br>
            <a:r>
              <a:rPr lang="en-US" sz="3600" dirty="0"/>
              <a:t>Next Session</a:t>
            </a:r>
          </a:p>
        </p:txBody>
      </p:sp>
      <p:sp>
        <p:nvSpPr>
          <p:cNvPr id="3" name="Content Placeholder 2"/>
          <p:cNvSpPr>
            <a:spLocks noGrp="1"/>
          </p:cNvSpPr>
          <p:nvPr>
            <p:ph sz="quarter" idx="1"/>
          </p:nvPr>
        </p:nvSpPr>
        <p:spPr>
          <a:xfrm>
            <a:off x="4953000" y="2667000"/>
            <a:ext cx="4419600" cy="4495800"/>
          </a:xfrm>
        </p:spPr>
        <p:txBody>
          <a:bodyPr>
            <a:normAutofit/>
          </a:bodyPr>
          <a:lstStyle/>
          <a:p>
            <a:r>
              <a:rPr lang="en-US" sz="2800" dirty="0"/>
              <a:t>Continue to ponder peacefulness.</a:t>
            </a:r>
          </a:p>
          <a:p>
            <a:r>
              <a:rPr lang="en-US" sz="2800" dirty="0"/>
              <a:t>Practice, practice</a:t>
            </a:r>
            <a:r>
              <a:rPr lang="en-US" sz="2800"/>
              <a:t>, practice.</a:t>
            </a:r>
            <a:endParaRPr lang="en-US" sz="2800" dirty="0"/>
          </a:p>
          <a:p>
            <a:endParaRPr lang="en-US" sz="2800" dirty="0"/>
          </a:p>
        </p:txBody>
      </p:sp>
      <p:pic>
        <p:nvPicPr>
          <p:cNvPr id="6" name="Picture 8" descr="C:\Users\Kelly Steinke\AppData\Local\Microsoft\Windows\Temporary Internet Files\Content.IE5\MJ8NF7ZQ\MP900438647[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73" r="5474"/>
          <a:stretch/>
        </p:blipFill>
        <p:spPr bwMode="auto">
          <a:xfrm>
            <a:off x="0" y="2133600"/>
            <a:ext cx="4953000" cy="348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571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Last session...</a:t>
            </a:r>
          </a:p>
        </p:txBody>
      </p:sp>
      <p:sp>
        <p:nvSpPr>
          <p:cNvPr id="3" name="Content Placeholder 2"/>
          <p:cNvSpPr>
            <a:spLocks noGrp="1"/>
          </p:cNvSpPr>
          <p:nvPr>
            <p:ph sz="quarter" idx="1"/>
          </p:nvPr>
        </p:nvSpPr>
        <p:spPr/>
        <p:txBody>
          <a:bodyPr/>
          <a:lstStyle/>
          <a:p>
            <a:r>
              <a:rPr lang="en-US" dirty="0"/>
              <a:t>Spirituality Overview:</a:t>
            </a:r>
          </a:p>
          <a:p>
            <a:pPr lvl="1"/>
            <a:r>
              <a:rPr lang="en-US" dirty="0"/>
              <a:t>Definition</a:t>
            </a:r>
          </a:p>
          <a:p>
            <a:pPr lvl="1"/>
            <a:r>
              <a:rPr lang="en-US" dirty="0"/>
              <a:t>Spirituality and health</a:t>
            </a:r>
          </a:p>
          <a:p>
            <a:pPr lvl="1"/>
            <a:r>
              <a:rPr lang="en-US" dirty="0"/>
              <a:t>Spiritual practice</a:t>
            </a:r>
          </a:p>
          <a:p>
            <a:pPr lvl="1"/>
            <a:endParaRPr lang="en-US" dirty="0"/>
          </a:p>
          <a:p>
            <a:r>
              <a:rPr lang="en-US" dirty="0"/>
              <a:t>Spirituality Theme:</a:t>
            </a:r>
          </a:p>
          <a:p>
            <a:pPr lvl="1"/>
            <a:r>
              <a:rPr lang="en-US" dirty="0"/>
              <a:t>Mindfulness</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2222021"/>
            <a:ext cx="3352800" cy="3340579"/>
          </a:xfrm>
          <a:prstGeom prst="rect">
            <a:avLst/>
          </a:prstGeom>
        </p:spPr>
      </p:pic>
    </p:spTree>
    <p:extLst>
      <p:ext uri="{BB962C8B-B14F-4D97-AF65-F5344CB8AC3E}">
        <p14:creationId xmlns:p14="http://schemas.microsoft.com/office/powerpoint/2010/main" val="1453797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Today…</a:t>
            </a:r>
          </a:p>
        </p:txBody>
      </p:sp>
      <p:sp>
        <p:nvSpPr>
          <p:cNvPr id="3" name="Content Placeholder 2"/>
          <p:cNvSpPr>
            <a:spLocks noGrp="1"/>
          </p:cNvSpPr>
          <p:nvPr>
            <p:ph sz="quarter" idx="1"/>
          </p:nvPr>
        </p:nvSpPr>
        <p:spPr>
          <a:xfrm>
            <a:off x="957943" y="2057401"/>
            <a:ext cx="8186057" cy="4572000"/>
          </a:xfrm>
        </p:spPr>
        <p:txBody>
          <a:bodyPr/>
          <a:lstStyle/>
          <a:p>
            <a:r>
              <a:rPr lang="en-US" dirty="0"/>
              <a:t>Spirituality Themes:</a:t>
            </a:r>
          </a:p>
          <a:p>
            <a:pPr lvl="1"/>
            <a:r>
              <a:rPr lang="en-US" dirty="0"/>
              <a:t>Mindfulness</a:t>
            </a:r>
          </a:p>
          <a:p>
            <a:pPr lvl="1"/>
            <a:r>
              <a:rPr lang="en-US" dirty="0"/>
              <a:t>Peacefulness </a:t>
            </a:r>
            <a:endParaRPr lang="en-US" dirty="0">
              <a:solidFill>
                <a:srgbClr val="FF0000"/>
              </a:solidFill>
            </a:endParaRPr>
          </a:p>
          <a:p>
            <a:pPr lvl="1"/>
            <a:r>
              <a:rPr lang="en-US" dirty="0"/>
              <a:t>Compassion</a:t>
            </a:r>
          </a:p>
          <a:p>
            <a:pPr lvl="1"/>
            <a:r>
              <a:rPr lang="en-US" dirty="0"/>
              <a:t>Acceptance</a:t>
            </a:r>
          </a:p>
          <a:p>
            <a:pPr lvl="1"/>
            <a:r>
              <a:rPr lang="en-US" dirty="0"/>
              <a:t>Purpose </a:t>
            </a:r>
          </a:p>
          <a:p>
            <a:endParaRPr lang="en-US" dirty="0"/>
          </a:p>
        </p:txBody>
      </p:sp>
      <p:sp>
        <p:nvSpPr>
          <p:cNvPr id="5" name="Rounded Rectangle 4"/>
          <p:cNvSpPr/>
          <p:nvPr/>
        </p:nvSpPr>
        <p:spPr>
          <a:xfrm>
            <a:off x="1219200" y="3048000"/>
            <a:ext cx="2743200" cy="533400"/>
          </a:xfrm>
          <a:prstGeom prst="roundRect">
            <a:avLst/>
          </a:prstGeom>
          <a:noFill/>
          <a:ln w="57150">
            <a:solidFill>
              <a:srgbClr val="92D050"/>
            </a:solidFill>
            <a:prstDash val="sysDash"/>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Users\Kelly Steinke\AppData\Local\Microsoft\Windows\Temporary Internet Files\Content.IE5\3XJ9Y7PE\MP90044861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05000"/>
            <a:ext cx="4135659"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984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 Friendly Reminder…</a:t>
            </a:r>
          </a:p>
        </p:txBody>
      </p:sp>
      <p:sp>
        <p:nvSpPr>
          <p:cNvPr id="3" name="Content Placeholder 2"/>
          <p:cNvSpPr>
            <a:spLocks noGrp="1"/>
          </p:cNvSpPr>
          <p:nvPr>
            <p:ph sz="quarter" idx="1"/>
          </p:nvPr>
        </p:nvSpPr>
        <p:spPr/>
        <p:txBody>
          <a:bodyPr/>
          <a:lstStyle/>
          <a:p>
            <a:pPr lvl="0"/>
            <a:r>
              <a:rPr lang="en-US" dirty="0"/>
              <a:t>Be respectful of other people’s opinions.</a:t>
            </a:r>
          </a:p>
          <a:p>
            <a:pPr lvl="0"/>
            <a:r>
              <a:rPr lang="en-US" dirty="0"/>
              <a:t>Share without imposing your beliefs onto others.</a:t>
            </a:r>
          </a:p>
          <a:p>
            <a:pPr lvl="0"/>
            <a:r>
              <a:rPr lang="en-US" dirty="0"/>
              <a:t>Keep an open mind and open heart.  </a:t>
            </a:r>
          </a:p>
          <a:p>
            <a:endParaRPr lang="en-US" dirty="0"/>
          </a:p>
        </p:txBody>
      </p:sp>
      <p:pic>
        <p:nvPicPr>
          <p:cNvPr id="5" name="Picture 7" descr="C:\Users\Kelly Steinke\AppData\Local\Microsoft\Windows\Temporary Internet Files\Content.IE5\1IRNSWTR\MP90043311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886200"/>
            <a:ext cx="4495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646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Spirituality Exploration: Peacefulness</a:t>
            </a:r>
          </a:p>
        </p:txBody>
      </p:sp>
      <p:sp>
        <p:nvSpPr>
          <p:cNvPr id="3" name="Content Placeholder 2"/>
          <p:cNvSpPr>
            <a:spLocks noGrp="1"/>
          </p:cNvSpPr>
          <p:nvPr>
            <p:ph sz="quarter" idx="1"/>
          </p:nvPr>
        </p:nvSpPr>
        <p:spPr>
          <a:xfrm>
            <a:off x="957943" y="1828800"/>
            <a:ext cx="8153400" cy="4495800"/>
          </a:xfrm>
        </p:spPr>
        <p:txBody>
          <a:bodyPr/>
          <a:lstStyle/>
          <a:p>
            <a:r>
              <a:rPr lang="en-US" b="1" dirty="0" err="1"/>
              <a:t>Peace·ful</a:t>
            </a:r>
            <a:r>
              <a:rPr lang="en-US" b="1" dirty="0"/>
              <a:t>:</a:t>
            </a:r>
            <a:r>
              <a:rPr lang="en-US" dirty="0"/>
              <a:t> untroubled by conflict, agitation, or commotion; quiet, tranquil</a:t>
            </a:r>
          </a:p>
          <a:p>
            <a:pPr marL="0" indent="0">
              <a:buNone/>
            </a:pPr>
            <a:endParaRPr lang="en-US" dirty="0"/>
          </a:p>
        </p:txBody>
      </p:sp>
      <p:pic>
        <p:nvPicPr>
          <p:cNvPr id="4" name="Picture 7" descr="C:\Users\Kelly Steinke\AppData\Local\Microsoft\Windows\Temporary Internet Files\Content.IE5\AUJSENHQ\MP90044264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9228" y="2971800"/>
            <a:ext cx="5009772" cy="332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664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Peacefulness Blockers</a:t>
            </a:r>
          </a:p>
        </p:txBody>
      </p:sp>
      <p:sp>
        <p:nvSpPr>
          <p:cNvPr id="3" name="Content Placeholder 2"/>
          <p:cNvSpPr>
            <a:spLocks noGrp="1"/>
          </p:cNvSpPr>
          <p:nvPr>
            <p:ph sz="quarter" idx="1"/>
          </p:nvPr>
        </p:nvSpPr>
        <p:spPr>
          <a:xfrm>
            <a:off x="957943" y="1600200"/>
            <a:ext cx="8153400" cy="4495800"/>
          </a:xfrm>
        </p:spPr>
        <p:txBody>
          <a:bodyPr>
            <a:normAutofit/>
          </a:bodyPr>
          <a:lstStyle/>
          <a:p>
            <a:pPr lvl="0"/>
            <a:r>
              <a:rPr lang="en-US" dirty="0"/>
              <a:t>Being unable to change a situation or event</a:t>
            </a:r>
          </a:p>
          <a:p>
            <a:pPr lvl="0"/>
            <a:r>
              <a:rPr lang="en-US" dirty="0"/>
              <a:t>Poor health </a:t>
            </a:r>
          </a:p>
          <a:p>
            <a:pPr lvl="0"/>
            <a:r>
              <a:rPr lang="en-US" dirty="0"/>
              <a:t>Conflict with another person </a:t>
            </a:r>
          </a:p>
          <a:p>
            <a:pPr lvl="0"/>
            <a:r>
              <a:rPr lang="en-US" dirty="0"/>
              <a:t>Being “stressed out” by too many responsibilities</a:t>
            </a:r>
          </a:p>
          <a:p>
            <a:pPr lvl="0"/>
            <a:r>
              <a:rPr lang="en-US" dirty="0"/>
              <a:t>Worry</a:t>
            </a:r>
          </a:p>
          <a:p>
            <a:pPr lvl="0"/>
            <a:r>
              <a:rPr lang="en-US" dirty="0"/>
              <a:t>???</a:t>
            </a:r>
          </a:p>
          <a:p>
            <a:endParaRPr lang="en-US" dirty="0"/>
          </a:p>
        </p:txBody>
      </p:sp>
      <p:pic>
        <p:nvPicPr>
          <p:cNvPr id="2052" name="Picture 4" descr="C:\Users\Kelly Steinke\AppData\Local\Microsoft\Windows\Temporary Internet Files\Content.IE5\1IRNSWTR\MP90044241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474"/>
          <a:stretch/>
        </p:blipFill>
        <p:spPr bwMode="auto">
          <a:xfrm>
            <a:off x="3962400" y="3733800"/>
            <a:ext cx="4876800" cy="2925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014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Peacefulness Boosters</a:t>
            </a:r>
          </a:p>
        </p:txBody>
      </p:sp>
      <p:sp>
        <p:nvSpPr>
          <p:cNvPr id="3" name="Content Placeholder 2"/>
          <p:cNvSpPr>
            <a:spLocks noGrp="1"/>
          </p:cNvSpPr>
          <p:nvPr>
            <p:ph sz="quarter" idx="1"/>
          </p:nvPr>
        </p:nvSpPr>
        <p:spPr>
          <a:xfrm>
            <a:off x="957943" y="1676400"/>
            <a:ext cx="8153400" cy="4495800"/>
          </a:xfrm>
        </p:spPr>
        <p:txBody>
          <a:bodyPr>
            <a:normAutofit/>
          </a:bodyPr>
          <a:lstStyle/>
          <a:p>
            <a:r>
              <a:rPr lang="en-US" dirty="0"/>
              <a:t>Expressing gratitude</a:t>
            </a:r>
          </a:p>
          <a:p>
            <a:pPr lvl="0"/>
            <a:r>
              <a:rPr lang="en-US" dirty="0"/>
              <a:t>Being positive</a:t>
            </a:r>
          </a:p>
          <a:p>
            <a:pPr lvl="0"/>
            <a:r>
              <a:rPr lang="en-US" dirty="0"/>
              <a:t>Finding joy in simple things </a:t>
            </a:r>
          </a:p>
          <a:p>
            <a:pPr lvl="0"/>
            <a:r>
              <a:rPr lang="en-US" dirty="0"/>
              <a:t>Exercising </a:t>
            </a:r>
          </a:p>
          <a:p>
            <a:pPr lvl="0"/>
            <a:r>
              <a:rPr lang="en-US" dirty="0"/>
              <a:t>Being kind to others </a:t>
            </a:r>
          </a:p>
          <a:p>
            <a:pPr lvl="0"/>
            <a:r>
              <a:rPr lang="en-US" dirty="0"/>
              <a:t>Accepting life’s circumstances </a:t>
            </a:r>
          </a:p>
          <a:p>
            <a:pPr lvl="0"/>
            <a:r>
              <a:rPr lang="en-US" dirty="0"/>
              <a:t>???</a:t>
            </a:r>
          </a:p>
          <a:p>
            <a:endParaRPr lang="en-US" dirty="0"/>
          </a:p>
        </p:txBody>
      </p:sp>
      <p:pic>
        <p:nvPicPr>
          <p:cNvPr id="11" name="Picture 7" descr="C:\Users\Kelly Steinke\AppData\Local\Microsoft\Windows\Temporary Internet Files\Content.IE5\MJ8NF7ZQ\MP90042784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057400"/>
            <a:ext cx="2447499" cy="361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544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Experiencing Gratitude</a:t>
            </a:r>
          </a:p>
        </p:txBody>
      </p:sp>
      <p:sp>
        <p:nvSpPr>
          <p:cNvPr id="3" name="Content Placeholder 2"/>
          <p:cNvSpPr>
            <a:spLocks noGrp="1"/>
          </p:cNvSpPr>
          <p:nvPr>
            <p:ph sz="quarter" idx="1"/>
          </p:nvPr>
        </p:nvSpPr>
        <p:spPr>
          <a:xfrm>
            <a:off x="957943" y="1828800"/>
            <a:ext cx="8186057" cy="4495800"/>
          </a:xfrm>
        </p:spPr>
        <p:txBody>
          <a:bodyPr/>
          <a:lstStyle/>
          <a:p>
            <a:r>
              <a:rPr lang="en-US" i="1" dirty="0"/>
              <a:t>“Let us rise up and be thankful, for if we didn't learn a lot today, at least we learned a little, and if we didn't learn a little, at least we didn't get sick, and if we got sick, at least we didn't die; so, let us all be thankful.” 					</a:t>
            </a:r>
            <a:r>
              <a:rPr lang="en-US" sz="2400" dirty="0"/>
              <a:t>~ Gautama Buddha</a:t>
            </a:r>
          </a:p>
          <a:p>
            <a:endParaRPr lang="en-US" dirty="0"/>
          </a:p>
        </p:txBody>
      </p:sp>
      <p:pic>
        <p:nvPicPr>
          <p:cNvPr id="4" name="Picture 4" descr="C:\Users\Kelly Steinke\AppData\Local\Microsoft\Windows\Temporary Internet Files\Content.IE5\3XJ9Y7PE\MP90030909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615201"/>
            <a:ext cx="2133600" cy="324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326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Peacefulness Activities</a:t>
            </a:r>
          </a:p>
        </p:txBody>
      </p:sp>
      <p:sp>
        <p:nvSpPr>
          <p:cNvPr id="3" name="Content Placeholder 2"/>
          <p:cNvSpPr>
            <a:spLocks noGrp="1"/>
          </p:cNvSpPr>
          <p:nvPr>
            <p:ph sz="quarter" idx="1"/>
          </p:nvPr>
        </p:nvSpPr>
        <p:spPr>
          <a:xfrm>
            <a:off x="914400" y="1752600"/>
            <a:ext cx="8490857" cy="4495800"/>
          </a:xfrm>
        </p:spPr>
        <p:txBody>
          <a:bodyPr>
            <a:normAutofit lnSpcReduction="10000"/>
          </a:bodyPr>
          <a:lstStyle/>
          <a:p>
            <a:pPr lvl="0"/>
            <a:r>
              <a:rPr lang="en-US" dirty="0"/>
              <a:t>Stretch, breathe and meditate</a:t>
            </a:r>
          </a:p>
          <a:p>
            <a:r>
              <a:rPr lang="en-US" dirty="0"/>
              <a:t>Take an aromatherapy bath or get a massage</a:t>
            </a:r>
          </a:p>
          <a:p>
            <a:pPr lvl="0"/>
            <a:r>
              <a:rPr lang="en-US" dirty="0"/>
              <a:t>“Get lost in” an activity: gardening, cooking, an art project, listening to music</a:t>
            </a:r>
          </a:p>
          <a:p>
            <a:pPr lvl="0"/>
            <a:r>
              <a:rPr lang="en-US" dirty="0"/>
              <a:t>Dance, exercise or get active</a:t>
            </a:r>
          </a:p>
          <a:p>
            <a:r>
              <a:rPr lang="en-US" dirty="0"/>
              <a:t>Connect with nature</a:t>
            </a:r>
          </a:p>
          <a:p>
            <a:r>
              <a:rPr lang="en-US" dirty="0"/>
              <a:t>Keep a journal</a:t>
            </a:r>
          </a:p>
          <a:p>
            <a:pPr lvl="0"/>
            <a:r>
              <a:rPr lang="en-US" dirty="0"/>
              <a:t>Volunteer</a:t>
            </a:r>
          </a:p>
          <a:p>
            <a:pPr lvl="0"/>
            <a:r>
              <a:rPr lang="en-US" dirty="0"/>
              <a:t>Laugh</a:t>
            </a:r>
          </a:p>
          <a:p>
            <a:endParaRPr lang="en-US" dirty="0"/>
          </a:p>
        </p:txBody>
      </p:sp>
      <p:pic>
        <p:nvPicPr>
          <p:cNvPr id="8" name="Picture 13" descr="C:\Users\Kelly Steinke\AppData\Local\Microsoft\Windows\Temporary Internet Files\Content.IE5\1IRNSWTR\MP90043308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691" b="3278"/>
          <a:stretch/>
        </p:blipFill>
        <p:spPr bwMode="auto">
          <a:xfrm>
            <a:off x="5791200" y="3724275"/>
            <a:ext cx="2743201"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7242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9">
      <a:dk1>
        <a:sysClr val="windowText" lastClr="000000"/>
      </a:dk1>
      <a:lt1>
        <a:sysClr val="window" lastClr="FFFFFF"/>
      </a:lt1>
      <a:dk2>
        <a:srgbClr val="464653"/>
      </a:dk2>
      <a:lt2>
        <a:srgbClr val="DDE9EC"/>
      </a:lt2>
      <a:accent1>
        <a:srgbClr val="727CA3"/>
      </a:accent1>
      <a:accent2>
        <a:srgbClr val="92D050"/>
      </a:accent2>
      <a:accent3>
        <a:srgbClr val="D2DA7A"/>
      </a:accent3>
      <a:accent4>
        <a:srgbClr val="FFC000"/>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7FCD39F41A1D4D83FCFCD657F48F12" ma:contentTypeVersion="11" ma:contentTypeDescription="Create a new document." ma:contentTypeScope="" ma:versionID="3c3ee2fcd1bd33ba2222750af35cc848">
  <xsd:schema xmlns:xsd="http://www.w3.org/2001/XMLSchema" xmlns:xs="http://www.w3.org/2001/XMLSchema" xmlns:p="http://schemas.microsoft.com/office/2006/metadata/properties" xmlns:ns2="bd59869c-8c19-4d89-ad34-dc7b09787b4b" xmlns:ns3="2a5d7c57-f217-4c91-a592-825cc7a3238f" targetNamespace="http://schemas.microsoft.com/office/2006/metadata/properties" ma:root="true" ma:fieldsID="e3717e15bb8c436f246933e927c31a43" ns2:_="" ns3:_="">
    <xsd:import namespace="bd59869c-8c19-4d89-ad34-dc7b09787b4b"/>
    <xsd:import namespace="2a5d7c57-f217-4c91-a592-825cc7a323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Details" minOccurs="0"/>
                <xsd:element ref="ns3:SharedWithUsers" minOccurs="0"/>
                <xsd:element ref="ns2:Document_x0020_View"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59869c-8c19-4d89-ad34-dc7b09787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Document_x0020_View" ma:index="16" nillable="true" ma:displayName="Document View" ma:format="Image" ma:internalName="Document_x0020_View">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5d7c57-f217-4c91-a592-825cc7a3238f" elementFormDefault="qualified">
    <xsd:import namespace="http://schemas.microsoft.com/office/2006/documentManagement/types"/>
    <xsd:import namespace="http://schemas.microsoft.com/office/infopath/2007/PartnerControls"/>
    <xsd:element name="SharedWithDetails" ma:index="14" nillable="true" ma:displayName="Shared With Details" ma:internalName="SharedWithDetails" ma:readOnly="true">
      <xsd:simpleType>
        <xsd:restriction base="dms:Note">
          <xsd:maxLength value="255"/>
        </xsd:restrictio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View xmlns="bd59869c-8c19-4d89-ad34-dc7b09787b4b">
      <Url xsi:nil="true"/>
      <Description xsi:nil="true"/>
    </Document_x0020_View>
  </documentManagement>
</p:properties>
</file>

<file path=customXml/itemProps1.xml><?xml version="1.0" encoding="utf-8"?>
<ds:datastoreItem xmlns:ds="http://schemas.openxmlformats.org/officeDocument/2006/customXml" ds:itemID="{17C18797-D390-4483-9F2B-3AE9F4A51E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59869c-8c19-4d89-ad34-dc7b09787b4b"/>
    <ds:schemaRef ds:uri="2a5d7c57-f217-4c91-a592-825cc7a323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476067-7FD0-46A7-99D1-F0E1F8B3EEB7}">
  <ds:schemaRefs>
    <ds:schemaRef ds:uri="http://schemas.microsoft.com/sharepoint/v3/contenttype/forms"/>
  </ds:schemaRefs>
</ds:datastoreItem>
</file>

<file path=customXml/itemProps3.xml><?xml version="1.0" encoding="utf-8"?>
<ds:datastoreItem xmlns:ds="http://schemas.openxmlformats.org/officeDocument/2006/customXml" ds:itemID="{67758AF6-4234-4D2E-84CE-4DB349DB945C}">
  <ds:schemaRefs>
    <ds:schemaRef ds:uri="http://schemas.microsoft.com/office/infopath/2007/PartnerControls"/>
    <ds:schemaRef ds:uri="http://schemas.openxmlformats.org/package/2006/metadata/core-properties"/>
    <ds:schemaRef ds:uri="bd59869c-8c19-4d89-ad34-dc7b09787b4b"/>
    <ds:schemaRef ds:uri="http://schemas.microsoft.com/office/2006/documentManagement/types"/>
    <ds:schemaRef ds:uri="2a5d7c57-f217-4c91-a592-825cc7a3238f"/>
    <ds:schemaRef ds:uri="http://schemas.microsoft.com/office/2006/metadata/properties"/>
    <ds:schemaRef ds:uri="http://purl.org/dc/terms/"/>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Median</Template>
  <TotalTime>4828</TotalTime>
  <Words>2200</Words>
  <Application>Microsoft Office PowerPoint</Application>
  <PresentationFormat>On-screen Show (4:3)</PresentationFormat>
  <Paragraphs>172</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Tw Cen MT</vt:lpstr>
      <vt:lpstr>Wingdings</vt:lpstr>
      <vt:lpstr>Wingdings 2</vt:lpstr>
      <vt:lpstr>Median</vt:lpstr>
      <vt:lpstr>PowerPoint Presentation</vt:lpstr>
      <vt:lpstr> Last session...</vt:lpstr>
      <vt:lpstr> Today…</vt:lpstr>
      <vt:lpstr> A Friendly Reminder…</vt:lpstr>
      <vt:lpstr> Spirituality Exploration: Peacefulness</vt:lpstr>
      <vt:lpstr> Peacefulness Blockers</vt:lpstr>
      <vt:lpstr>Peacefulness Boosters</vt:lpstr>
      <vt:lpstr> Experiencing Gratitude</vt:lpstr>
      <vt:lpstr> Peacefulness Activities</vt:lpstr>
      <vt:lpstr> Experiencing Peace </vt:lpstr>
      <vt:lpstr> Love and Goodwill</vt:lpstr>
      <vt:lpstr> Let’s give it a try…</vt:lpstr>
      <vt:lpstr> Peacefulness Expressions</vt:lpstr>
      <vt:lpstr>Expressions of Spirituality Guidebook &amp;    Next Session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Gina Thurber</dc:creator>
  <cp:lastModifiedBy>Kaley Feenstra</cp:lastModifiedBy>
  <cp:revision>360</cp:revision>
  <cp:lastPrinted>2012-06-01T21:47:25Z</cp:lastPrinted>
  <dcterms:created xsi:type="dcterms:W3CDTF">2011-08-25T02:38:03Z</dcterms:created>
  <dcterms:modified xsi:type="dcterms:W3CDTF">2018-09-27T15:59:44Z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0x0101002A7FCD39F41A1D4D83FCFCD657F48F12</vt:lpwstr>
  </property>
</Properties>
</file>