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0"/>
  </p:notesMasterIdLst>
  <p:sldIdLst>
    <p:sldId id="269" r:id="rId5"/>
    <p:sldId id="343" r:id="rId6"/>
    <p:sldId id="350" r:id="rId7"/>
    <p:sldId id="331" r:id="rId8"/>
    <p:sldId id="341" r:id="rId9"/>
    <p:sldId id="362" r:id="rId10"/>
    <p:sldId id="352" r:id="rId11"/>
    <p:sldId id="351" r:id="rId12"/>
    <p:sldId id="354" r:id="rId13"/>
    <p:sldId id="355" r:id="rId14"/>
    <p:sldId id="356" r:id="rId15"/>
    <p:sldId id="358" r:id="rId16"/>
    <p:sldId id="361" r:id="rId17"/>
    <p:sldId id="338" r:id="rId18"/>
    <p:sldId id="34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3737"/>
    <a:srgbClr val="FF1919"/>
    <a:srgbClr val="CC0000"/>
    <a:srgbClr val="FF0000"/>
    <a:srgbClr val="00CC00"/>
    <a:srgbClr val="80008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62700" autoAdjust="0"/>
  </p:normalViewPr>
  <p:slideViewPr>
    <p:cSldViewPr>
      <p:cViewPr varScale="1">
        <p:scale>
          <a:sx n="56" d="100"/>
          <a:sy n="56" d="100"/>
        </p:scale>
        <p:origin x="2394" y="7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5DED3-2F8C-4008-87F5-FBD7DCD28C70}" type="datetimeFigureOut">
              <a:rPr lang="en-US" smtClean="0"/>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B733F-1E77-4B30-B97F-1FE8536D8C7E}" type="slidenum">
              <a:rPr lang="en-US" smtClean="0"/>
              <a:t>‹#›</a:t>
            </a:fld>
            <a:endParaRPr lang="en-US"/>
          </a:p>
        </p:txBody>
      </p:sp>
    </p:spTree>
    <p:extLst>
      <p:ext uri="{BB962C8B-B14F-4D97-AF65-F5344CB8AC3E}">
        <p14:creationId xmlns:p14="http://schemas.microsoft.com/office/powerpoint/2010/main" val="14043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a:t>
            </a:r>
            <a:r>
              <a:rPr lang="en-US" baseline="0" dirty="0"/>
              <a:t> to the fourth session of Inspire, a spirituality exploration program by Masterpiece Living. </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a:t>
            </a:fld>
            <a:endParaRPr lang="en-US"/>
          </a:p>
        </p:txBody>
      </p:sp>
    </p:spTree>
    <p:extLst>
      <p:ext uri="{BB962C8B-B14F-4D97-AF65-F5344CB8AC3E}">
        <p14:creationId xmlns:p14="http://schemas.microsoft.com/office/powerpoint/2010/main" val="133786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It</a:t>
            </a:r>
            <a:r>
              <a:rPr lang="en-US" b="0" baseline="0" dirty="0"/>
              <a:t>’s probable that a person is able to be accepting of other people and opinions in regards to certain topics while other topics are more challenging to accept. Just as we are all unique individuals, the topics which we find easily acceptable versus more challenging are also unique from person-to-person.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Take a moment and test</a:t>
            </a:r>
            <a:r>
              <a:rPr lang="en-US" b="0" dirty="0"/>
              <a:t> your own tolerance by </a:t>
            </a:r>
            <a:r>
              <a:rPr lang="en-US" b="0" u="sng" dirty="0"/>
              <a:t>privately noticing</a:t>
            </a:r>
            <a:r>
              <a:rPr lang="en-US" b="0" u="none" dirty="0"/>
              <a:t> </a:t>
            </a:r>
            <a:r>
              <a:rPr lang="en-US" b="0" dirty="0"/>
              <a:t>your emotional reaction to the following words in these examples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 Please read bullet</a:t>
            </a:r>
            <a:r>
              <a:rPr lang="en-US" b="1" baseline="0" dirty="0"/>
              <a:t> points on </a:t>
            </a:r>
            <a:r>
              <a:rPr lang="en-US" b="1" dirty="0"/>
              <a:t>slide.]</a:t>
            </a:r>
            <a:endParaRPr lang="en-US" b="0" dirty="0"/>
          </a:p>
          <a:p>
            <a:endParaRPr lang="en-US" dirty="0"/>
          </a:p>
          <a:p>
            <a:r>
              <a:rPr lang="en-US" u="none" dirty="0"/>
              <a:t>To</a:t>
            </a:r>
            <a:r>
              <a:rPr lang="en-US" u="none" baseline="0" dirty="0"/>
              <a:t> benefit from these considerations, we don’t need to verbally share our reactions to these words. </a:t>
            </a:r>
            <a:r>
              <a:rPr lang="en-US" baseline="0" dirty="0"/>
              <a:t>But, we can take personal note of the areas in which we may be able to grow in terms of acceptance on an individual basis. It’s also important to take note of the areas in which we feel we’re strong in exhibiting acceptance. Take another moment to consider the circumstances in which allow you to be accepting of these topics. Consider how that knowledge and attitude can be translated to the areas in which you’ve identified as being more difficult for you? </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10</a:t>
            </a:fld>
            <a:endParaRPr lang="en-US"/>
          </a:p>
        </p:txBody>
      </p:sp>
    </p:spTree>
    <p:extLst>
      <p:ext uri="{BB962C8B-B14F-4D97-AF65-F5344CB8AC3E}">
        <p14:creationId xmlns:p14="http://schemas.microsoft.com/office/powerpoint/2010/main" val="306934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Another way we can </a:t>
            </a:r>
            <a:r>
              <a:rPr lang="en-US" b="0" baseline="0" dirty="0"/>
              <a:t>increase our ability to accept differences</a:t>
            </a:r>
            <a:r>
              <a:rPr lang="en-US" b="0" dirty="0"/>
              <a:t> is to consider similarities.</a:t>
            </a:r>
            <a:r>
              <a:rPr lang="en-US" b="0" baseline="0" dirty="0"/>
              <a:t> </a:t>
            </a:r>
            <a:r>
              <a:rPr lang="en-US" b="0" dirty="0"/>
              <a:t>Remember the “Just Like Me” affirmation from the session on compassion?  This</a:t>
            </a:r>
            <a:r>
              <a:rPr lang="en-US" b="0" baseline="0" dirty="0"/>
              <a:t> affirmation fosters acceptance because it helps us to </a:t>
            </a:r>
            <a:r>
              <a:rPr lang="en-US" b="0" dirty="0"/>
              <a:t>consider</a:t>
            </a:r>
            <a:r>
              <a:rPr lang="en-US" b="0" baseline="0" dirty="0"/>
              <a:t> the ways in which we are similar to another person – especially a person with an opposing beliefs, opinions, or lifestyle than our own.</a:t>
            </a:r>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Consider</a:t>
            </a:r>
            <a:r>
              <a:rPr lang="en-US" u="none" baseline="0" dirty="0"/>
              <a:t> trying this affirmation the next time you are faced with an opportunity to practice acceptance. </a:t>
            </a:r>
            <a:r>
              <a:rPr lang="en-US" u="none" dirty="0"/>
              <a:t>The</a:t>
            </a:r>
            <a:r>
              <a:rPr lang="en-US" u="none" baseline="0" dirty="0"/>
              <a:t> affirmation encourages us to </a:t>
            </a:r>
            <a:r>
              <a:rPr lang="en-US" dirty="0"/>
              <a:t>repeat some or all of these phrases</a:t>
            </a:r>
            <a:r>
              <a:rPr lang="en-US" baseline="0" dirty="0"/>
              <a:t> to ourselves </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 Please read</a:t>
            </a:r>
            <a:r>
              <a:rPr lang="en-US" b="1" baseline="0" dirty="0"/>
              <a:t> bullet points on slide.]</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Baubata</a:t>
            </a:r>
            <a:r>
              <a:rPr lang="en-US" sz="1200" kern="1200" dirty="0">
                <a:solidFill>
                  <a:schemeClr val="tx1"/>
                </a:solidFill>
                <a:effectLst/>
                <a:latin typeface="+mn-lt"/>
                <a:ea typeface="+mn-ea"/>
                <a:cs typeface="+mn-cs"/>
              </a:rPr>
              <a:t>, 2007)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(Glaser, 2007)</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Weigel</a:t>
            </a:r>
            <a:r>
              <a:rPr lang="en-US" sz="1200" kern="1200" dirty="0">
                <a:solidFill>
                  <a:schemeClr val="tx1"/>
                </a:solidFill>
                <a:effectLst/>
                <a:latin typeface="+mn-lt"/>
                <a:ea typeface="+mn-ea"/>
                <a:cs typeface="+mn-cs"/>
              </a:rPr>
              <a:t>, 2012)</a:t>
            </a:r>
          </a:p>
        </p:txBody>
      </p:sp>
      <p:sp>
        <p:nvSpPr>
          <p:cNvPr id="4" name="Slide Number Placeholder 3"/>
          <p:cNvSpPr>
            <a:spLocks noGrp="1"/>
          </p:cNvSpPr>
          <p:nvPr>
            <p:ph type="sldNum" sz="quarter" idx="10"/>
          </p:nvPr>
        </p:nvSpPr>
        <p:spPr/>
        <p:txBody>
          <a:bodyPr/>
          <a:lstStyle/>
          <a:p>
            <a:fld id="{019B733F-1E77-4B30-B97F-1FE8536D8C7E}" type="slidenum">
              <a:rPr lang="en-US" smtClean="0"/>
              <a:t>11</a:t>
            </a:fld>
            <a:endParaRPr lang="en-US"/>
          </a:p>
        </p:txBody>
      </p:sp>
    </p:spTree>
    <p:extLst>
      <p:ext uri="{BB962C8B-B14F-4D97-AF65-F5344CB8AC3E}">
        <p14:creationId xmlns:p14="http://schemas.microsoft.com/office/powerpoint/2010/main" val="572679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Another</a:t>
            </a:r>
            <a:r>
              <a:rPr lang="en-US" b="0" baseline="0" dirty="0"/>
              <a:t> way we can boost our acceptance is by identifying the ways that acceptance is hindered. For instance, p</a:t>
            </a:r>
            <a:r>
              <a:rPr lang="en-US" b="0" dirty="0"/>
              <a:t>rejudice is defined</a:t>
            </a:r>
            <a:r>
              <a:rPr lang="en-US" b="0" baseline="0" dirty="0"/>
              <a:t> as a preconceived judgment. The presence of prejudice </a:t>
            </a:r>
            <a:r>
              <a:rPr lang="en-US" b="0" dirty="0"/>
              <a:t>can fuel whether we are tolerant or intolerant toward another person or group of people. But where do those preconceived notions come from? </a:t>
            </a:r>
            <a:r>
              <a:rPr lang="en-US" b="0" i="0" dirty="0"/>
              <a:t>Prejudice</a:t>
            </a:r>
            <a:r>
              <a:rPr lang="en-US" b="0" i="0" baseline="0" dirty="0"/>
              <a:t> often stems from s</a:t>
            </a:r>
            <a:r>
              <a:rPr lang="en-US" b="0" i="0" dirty="0"/>
              <a:t>tereotypes. A</a:t>
            </a:r>
            <a:r>
              <a:rPr lang="en-US" b="0" i="0" baseline="0" dirty="0"/>
              <a:t> stereotype is defined as an overly simplified image applied to a group of people.</a:t>
            </a:r>
            <a:endParaRPr lang="en-US" b="0" i="0" dirty="0"/>
          </a:p>
          <a:p>
            <a:endParaRPr lang="en-US" b="0" i="1" dirty="0"/>
          </a:p>
          <a:p>
            <a:r>
              <a:rPr lang="en-US" b="0" dirty="0"/>
              <a:t>Unfortunately,</a:t>
            </a:r>
            <a:r>
              <a:rPr lang="en-US" b="0" baseline="0" dirty="0"/>
              <a:t> stereotypes are all around us … in everyday conversation, print materials and media images. For the purposes of a quick example, let’s consider a few gender s</a:t>
            </a:r>
            <a:r>
              <a:rPr lang="en-US" b="0" dirty="0"/>
              <a:t>tereotypes</a:t>
            </a:r>
            <a:r>
              <a:rPr lang="en-US" b="0" baseline="0" dirty="0"/>
              <a:t> … </a:t>
            </a:r>
            <a:endParaRPr lang="en-US" b="0" dirty="0"/>
          </a:p>
          <a:p>
            <a:r>
              <a:rPr lang="en-US" b="0" dirty="0"/>
              <a:t> </a:t>
            </a:r>
          </a:p>
          <a:p>
            <a:pPr lvl="0"/>
            <a:r>
              <a:rPr lang="en-US" dirty="0"/>
              <a:t>Women are too sensitive. </a:t>
            </a:r>
          </a:p>
          <a:p>
            <a:pPr lvl="0"/>
            <a:r>
              <a:rPr lang="en-US" dirty="0"/>
              <a:t>Men are the “breadwinners.”</a:t>
            </a:r>
          </a:p>
          <a:p>
            <a:pPr lvl="0"/>
            <a:r>
              <a:rPr lang="en-US" dirty="0"/>
              <a:t>Girls are better at English and Social Studies.</a:t>
            </a:r>
          </a:p>
          <a:p>
            <a:pPr lvl="0"/>
            <a:r>
              <a:rPr lang="en-US" dirty="0"/>
              <a:t>Boys are better at Math and Science.</a:t>
            </a:r>
          </a:p>
          <a:p>
            <a:pPr lvl="0"/>
            <a:r>
              <a:rPr lang="en-US" dirty="0"/>
              <a:t>Women are bad at sports.</a:t>
            </a:r>
          </a:p>
          <a:p>
            <a:pPr lvl="0"/>
            <a:r>
              <a:rPr lang="en-US" dirty="0"/>
              <a:t>Men can’t cook.</a:t>
            </a:r>
          </a:p>
          <a:p>
            <a:pPr lvl="0"/>
            <a:r>
              <a:rPr lang="en-US" dirty="0"/>
              <a:t>Women love to shop.</a:t>
            </a:r>
          </a:p>
          <a:p>
            <a:pPr lvl="0"/>
            <a:r>
              <a:rPr lang="en-US" dirty="0"/>
              <a:t>Men like to fix cars.  </a:t>
            </a:r>
          </a:p>
          <a:p>
            <a:r>
              <a:rPr lang="en-US" dirty="0"/>
              <a:t> </a:t>
            </a:r>
          </a:p>
          <a:p>
            <a:r>
              <a:rPr lang="en-US" dirty="0"/>
              <a:t>Again, these are examples of stereotypes. Why? Because they are a simplified classification</a:t>
            </a:r>
            <a:r>
              <a:rPr lang="en-US" baseline="0" dirty="0"/>
              <a:t> of the roles and talents of men and women. These stereotypes presume many things. Of particular note, these stereotypes presume that ALL women fit into the same category – sensitive and loving to shop. Certainly, we can think of examples to the contrary. Likewise, the stereotypes group men in a way that says ALL men like working on cars and can’t cook. A quick look at the restaurant industry would present many male chefs who can indeed cook. Again, the generalizations are not accurate for ALL people. These examples illustrate the potential dangers and inaccuracies of stereotypes. </a:t>
            </a:r>
          </a:p>
          <a:p>
            <a:endParaRPr lang="en-US" dirty="0"/>
          </a:p>
          <a:p>
            <a:r>
              <a:rPr lang="en-US" b="1" dirty="0"/>
              <a:t>Discussion: </a:t>
            </a:r>
            <a:r>
              <a:rPr lang="en-US" dirty="0"/>
              <a:t>Can you think of a time it was assumed you couldn’t (or shouldn’t) do something because of your gender? In</a:t>
            </a:r>
            <a:r>
              <a:rPr lang="en-US" baseline="0" dirty="0"/>
              <a:t> what other ways do stereotypes exist in our culture?</a:t>
            </a:r>
            <a:r>
              <a:rPr lang="en-US" dirty="0"/>
              <a:t>  </a:t>
            </a:r>
            <a:r>
              <a:rPr lang="en-US" b="1" dirty="0"/>
              <a:t>[Facilitator:</a:t>
            </a:r>
            <a:r>
              <a:rPr lang="en-US" b="1" baseline="0" dirty="0"/>
              <a:t> Potential responses may include: r</a:t>
            </a:r>
            <a:r>
              <a:rPr lang="en-US" b="1" dirty="0"/>
              <a:t>eligious, political, sexual orientation, racial, ethnic, career,</a:t>
            </a:r>
            <a:r>
              <a:rPr lang="en-US" b="1" baseline="0" dirty="0"/>
              <a:t> age, body size.] </a:t>
            </a:r>
            <a:r>
              <a:rPr lang="en-US" b="0" baseline="0" dirty="0"/>
              <a:t>In what ways can you see stereotypes being dangerous? What are the risks of perpetuating stereotypes?</a:t>
            </a:r>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(Merriam-Webster,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9B733F-1E77-4B30-B97F-1FE8536D8C7E}" type="slidenum">
              <a:rPr lang="en-US" smtClean="0"/>
              <a:t>12</a:t>
            </a:fld>
            <a:endParaRPr lang="en-US"/>
          </a:p>
        </p:txBody>
      </p:sp>
    </p:spTree>
    <p:extLst>
      <p:ext uri="{BB962C8B-B14F-4D97-AF65-F5344CB8AC3E}">
        <p14:creationId xmlns:p14="http://schemas.microsoft.com/office/powerpoint/2010/main" val="236577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Another important aspect of acceptance relates to accepting things as they are. This notion especially applies in situations or circumstances in which we are not in control. Spiritual leader, </a:t>
            </a:r>
            <a:r>
              <a:rPr lang="en-US" b="0" baseline="0" dirty="0" err="1"/>
              <a:t>Eckart</a:t>
            </a:r>
            <a:r>
              <a:rPr lang="en-US" b="0" baseline="0" dirty="0"/>
              <a:t> Tolle, tells us that if things are not as we desire, we have essentially three choices. We can work to 1) make changes - either to the situation or in our thinking 2) walk away or 3) come to a place of acceptance.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Being aware of these choices as well as the blockers of acceptance can help us to take our own acceptance to new levels - in which we build even greater acceptance. As we more toward greater </a:t>
            </a:r>
            <a:r>
              <a:rPr lang="en-US" b="0" dirty="0"/>
              <a:t>acceptance</a:t>
            </a:r>
            <a:r>
              <a:rPr lang="en-US" b="0" baseline="0" dirty="0"/>
              <a:t>, let’s look again at the definition of acceptance.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Acceptance can be defined as the act of taking or receiving something offered. Acceptance involves offering favorable reception, approval or granting favor.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In</a:t>
            </a:r>
            <a:r>
              <a:rPr lang="en-US" b="0" baseline="0" dirty="0"/>
              <a:t> thinking about building greater acceptance, we turn to sentiments from Dr. Martin Luther King Jr.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[Facilitator: Please read quote on slide.]</a:t>
            </a:r>
            <a:endParaRPr lang="en-US" b="0"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(Merriam-Webster, 2012)</a:t>
            </a:r>
          </a:p>
          <a:p>
            <a:r>
              <a:rPr lang="en-US" sz="1200" kern="1200" dirty="0">
                <a:solidFill>
                  <a:schemeClr val="tx1"/>
                </a:solidFill>
                <a:effectLst/>
                <a:latin typeface="+mn-lt"/>
                <a:ea typeface="+mn-ea"/>
                <a:cs typeface="+mn-cs"/>
              </a:rPr>
              <a:t>(Tolle, 2009)</a:t>
            </a:r>
          </a:p>
        </p:txBody>
      </p:sp>
      <p:sp>
        <p:nvSpPr>
          <p:cNvPr id="4" name="Slide Number Placeholder 3"/>
          <p:cNvSpPr>
            <a:spLocks noGrp="1"/>
          </p:cNvSpPr>
          <p:nvPr>
            <p:ph type="sldNum" sz="quarter" idx="10"/>
          </p:nvPr>
        </p:nvSpPr>
        <p:spPr/>
        <p:txBody>
          <a:bodyPr/>
          <a:lstStyle/>
          <a:p>
            <a:fld id="{019B733F-1E77-4B30-B97F-1FE8536D8C7E}" type="slidenum">
              <a:rPr lang="en-US" smtClean="0"/>
              <a:t>13</a:t>
            </a:fld>
            <a:endParaRPr lang="en-US"/>
          </a:p>
        </p:txBody>
      </p:sp>
    </p:spTree>
    <p:extLst>
      <p:ext uri="{BB962C8B-B14F-4D97-AF65-F5344CB8AC3E}">
        <p14:creationId xmlns:p14="http://schemas.microsoft.com/office/powerpoint/2010/main" val="74114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With this in mind, we turn now to our exercises on acceptance.</a:t>
            </a:r>
            <a:r>
              <a:rPr lang="en-US" b="0" baseline="0" dirty="0"/>
              <a:t> </a:t>
            </a:r>
            <a:r>
              <a:rPr lang="en-US" b="0" dirty="0"/>
              <a:t>We invite you to keep an open heart and an open mind as we use our </a:t>
            </a:r>
            <a:r>
              <a:rPr lang="en-US" b="0" i="1" baseline="0" dirty="0"/>
              <a:t>Expressions of Spirituality Guidebooks  </a:t>
            </a:r>
            <a:r>
              <a:rPr lang="en-US" b="0" i="0" baseline="0" dirty="0"/>
              <a:t>for</a:t>
            </a:r>
            <a:r>
              <a:rPr lang="en-US" b="0" i="0" dirty="0"/>
              <a:t> meditations</a:t>
            </a:r>
            <a:r>
              <a:rPr lang="en-US" b="0" dirty="0"/>
              <a:t>, prayers and exercises in acceptance.</a:t>
            </a:r>
            <a:r>
              <a:rPr lang="en-US"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[Facilitator: Please refer to the Prayers of Acceptance, </a:t>
            </a:r>
            <a:r>
              <a:rPr lang="en-US" sz="1200" b="1" kern="1200" dirty="0">
                <a:solidFill>
                  <a:schemeClr val="tx1"/>
                </a:solidFill>
                <a:effectLst/>
                <a:latin typeface="+mn-lt"/>
                <a:ea typeface="+mn-ea"/>
                <a:cs typeface="+mn-cs"/>
              </a:rPr>
              <a:t>Drop in the Bucket,</a:t>
            </a:r>
            <a:r>
              <a:rPr lang="en-US" sz="1200" b="1" kern="1200" baseline="0" dirty="0">
                <a:solidFill>
                  <a:schemeClr val="tx1"/>
                </a:solidFill>
                <a:effectLst/>
                <a:latin typeface="+mn-lt"/>
                <a:ea typeface="+mn-ea"/>
                <a:cs typeface="+mn-cs"/>
              </a:rPr>
              <a:t> Hot Topic, S</a:t>
            </a:r>
            <a:r>
              <a:rPr lang="en-US" sz="1200" b="1" kern="1200" dirty="0">
                <a:solidFill>
                  <a:schemeClr val="tx1"/>
                </a:solidFill>
                <a:effectLst/>
                <a:latin typeface="+mn-lt"/>
                <a:ea typeface="+mn-ea"/>
                <a:cs typeface="+mn-cs"/>
              </a:rPr>
              <a:t>haring Traditions and Morning Affirmation exercises</a:t>
            </a:r>
            <a:r>
              <a:rPr lang="en-US" b="1" baseline="0" dirty="0"/>
              <a:t> to facilitate the acceptance expressions. Please keep in mind that you can customize the exercises used to meet your scheduling and group desires. Please also refer participants to their </a:t>
            </a:r>
            <a:r>
              <a:rPr lang="en-US" b="1" i="1" baseline="0" dirty="0"/>
              <a:t>Expressions of Spirituality Guidebook  </a:t>
            </a:r>
            <a:r>
              <a:rPr lang="en-US" b="1" u="none" baseline="0" dirty="0"/>
              <a:t>to reflect on and practice these spiritual expressions until the next session.]</a:t>
            </a:r>
          </a:p>
          <a:p>
            <a:endParaRPr lang="en-US" b="1"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Discussion: </a:t>
            </a:r>
            <a:r>
              <a:rPr lang="en-US" b="0" baseline="0" dirty="0"/>
              <a:t>Ask participants about their experience of each of the acceptance exercises. What are they taking away with them? How can we increase our own experience and expression of acceptance? How can we support others in doing so as well?</a:t>
            </a:r>
          </a:p>
        </p:txBody>
      </p:sp>
      <p:sp>
        <p:nvSpPr>
          <p:cNvPr id="4" name="Slide Number Placeholder 3"/>
          <p:cNvSpPr>
            <a:spLocks noGrp="1"/>
          </p:cNvSpPr>
          <p:nvPr>
            <p:ph type="sldNum" sz="quarter" idx="10"/>
          </p:nvPr>
        </p:nvSpPr>
        <p:spPr/>
        <p:txBody>
          <a:bodyPr/>
          <a:lstStyle/>
          <a:p>
            <a:fld id="{019B733F-1E77-4B30-B97F-1FE8536D8C7E}" type="slidenum">
              <a:rPr lang="en-US" smtClean="0"/>
              <a:t>14</a:t>
            </a:fld>
            <a:endParaRPr lang="en-US"/>
          </a:p>
        </p:txBody>
      </p:sp>
    </p:spTree>
    <p:extLst>
      <p:ext uri="{BB962C8B-B14F-4D97-AF65-F5344CB8AC3E}">
        <p14:creationId xmlns:p14="http://schemas.microsoft.com/office/powerpoint/2010/main" val="2218121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Please remember to refer back to your </a:t>
            </a:r>
            <a:r>
              <a:rPr lang="en-US" i="1" baseline="0" dirty="0"/>
              <a:t>Expressions of Spirituality Guidebook  </a:t>
            </a:r>
            <a:r>
              <a:rPr lang="en-US" baseline="0" dirty="0"/>
              <a:t>throughout the week to continue practicing these spiritual expressions.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Thank you for your thoughtful participation and discussion as we explored acceptance today. </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Facilitator: Please</a:t>
            </a:r>
            <a:r>
              <a:rPr lang="en-US" sz="1200" b="1" u="none" kern="1200" baseline="0" dirty="0">
                <a:solidFill>
                  <a:schemeClr val="tx1"/>
                </a:solidFill>
                <a:effectLst/>
                <a:latin typeface="+mn-lt"/>
                <a:ea typeface="+mn-ea"/>
                <a:cs typeface="+mn-cs"/>
              </a:rPr>
              <a:t> remind participants to bring their </a:t>
            </a:r>
            <a:r>
              <a:rPr lang="en-US" b="1" i="1" u="none" baseline="0" dirty="0"/>
              <a:t>Expressions of Spirituality Guidebook  </a:t>
            </a:r>
            <a:r>
              <a:rPr lang="en-US" b="1" i="0" u="none" baseline="0" dirty="0"/>
              <a:t>with them to each session. Also, if participants are being encouraged to practice or work on any of the exercises from this session on their own, please be sure to provide any needed directions or information for them to do so (please refer to the Facilitator’s Guidebook for the directions/information specific to each exercise).  </a:t>
            </a:r>
            <a:endParaRPr lang="en-US" sz="1200" b="1" i="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019B733F-1E77-4B30-B97F-1FE8536D8C7E}" type="slidenum">
              <a:rPr lang="en-US" smtClean="0"/>
              <a:t>15</a:t>
            </a:fld>
            <a:endParaRPr lang="en-US"/>
          </a:p>
        </p:txBody>
      </p:sp>
    </p:spTree>
    <p:extLst>
      <p:ext uri="{BB962C8B-B14F-4D97-AF65-F5344CB8AC3E}">
        <p14:creationId xmlns:p14="http://schemas.microsoft.com/office/powerpoint/2010/main" val="327782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Last session,</a:t>
            </a:r>
            <a:r>
              <a:rPr lang="en-US" baseline="0" dirty="0"/>
              <a:t> we explored the spiritual theme of compassion.</a:t>
            </a:r>
            <a:r>
              <a:rPr lang="en-US" sz="24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strike="sngStrik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strike="noStrike" baseline="0" dirty="0"/>
              <a:t>We defined compassion as </a:t>
            </a:r>
            <a:r>
              <a:rPr lang="en-US" sz="2400" baseline="0" dirty="0"/>
              <a:t>having a sympathetic consciousness of distress combined with a desire to help alleviate this distress in some way. In essence, compassion requires us to be able to put ourselves in another person’s shoes, so to speak</a:t>
            </a:r>
            <a:r>
              <a:rPr lang="en-US" sz="2400" b="0" strike="noStrike" baseline="0" dirty="0"/>
              <a:t>. </a:t>
            </a:r>
            <a:r>
              <a:rPr lang="en-US" sz="2400" b="0" strike="noStrike" dirty="0"/>
              <a:t>Then</a:t>
            </a:r>
            <a:r>
              <a:rPr lang="en-US" sz="2400" b="0" strike="noStrike" baseline="0" dirty="0"/>
              <a:t>, we experienced several expressions of compassion to practice that theme of spirituality.</a:t>
            </a:r>
            <a:endParaRPr lang="en-US" sz="2400" b="0" strike="noStrike" dirty="0"/>
          </a:p>
          <a:p>
            <a:endParaRPr lang="en-US" sz="24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baseline="0" dirty="0"/>
              <a:t>Discussion: </a:t>
            </a:r>
            <a:r>
              <a:rPr lang="en-US" sz="2400" b="0" baseline="0" dirty="0"/>
              <a:t>What thoughts have you had on the topic of compassion since we last met? What did you notice as you practiced expressions of compassion? How does compassion relate to spirituality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(Merriam-Webster,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p>
        </p:txBody>
      </p:sp>
      <p:sp>
        <p:nvSpPr>
          <p:cNvPr id="4" name="Slide Number Placeholder 3"/>
          <p:cNvSpPr>
            <a:spLocks noGrp="1"/>
          </p:cNvSpPr>
          <p:nvPr>
            <p:ph type="sldNum" sz="quarter" idx="10"/>
          </p:nvPr>
        </p:nvSpPr>
        <p:spPr/>
        <p:txBody>
          <a:bodyPr/>
          <a:lstStyle/>
          <a:p>
            <a:fld id="{019B733F-1E77-4B30-B97F-1FE8536D8C7E}" type="slidenum">
              <a:rPr lang="en-US" smtClean="0"/>
              <a:t>2</a:t>
            </a:fld>
            <a:endParaRPr lang="en-US"/>
          </a:p>
        </p:txBody>
      </p:sp>
    </p:spTree>
    <p:extLst>
      <p:ext uri="{BB962C8B-B14F-4D97-AF65-F5344CB8AC3E}">
        <p14:creationId xmlns:p14="http://schemas.microsoft.com/office/powerpoint/2010/main" val="267974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Today, we will</a:t>
            </a:r>
            <a:r>
              <a:rPr lang="en-US" baseline="0" dirty="0"/>
              <a:t> </a:t>
            </a:r>
            <a:r>
              <a:rPr lang="en-US" dirty="0"/>
              <a:t>explore</a:t>
            </a:r>
            <a:r>
              <a:rPr lang="en-US" baseline="0" dirty="0"/>
              <a:t> the theme of acceptance. We will also express acceptance through a few guided exercises. But before we do this, let’s take a quick moment to review our program guidelines. </a:t>
            </a:r>
          </a:p>
        </p:txBody>
      </p:sp>
      <p:sp>
        <p:nvSpPr>
          <p:cNvPr id="4" name="Slide Number Placeholder 3"/>
          <p:cNvSpPr>
            <a:spLocks noGrp="1"/>
          </p:cNvSpPr>
          <p:nvPr>
            <p:ph type="sldNum" sz="quarter" idx="10"/>
          </p:nvPr>
        </p:nvSpPr>
        <p:spPr/>
        <p:txBody>
          <a:bodyPr/>
          <a:lstStyle/>
          <a:p>
            <a:fld id="{019B733F-1E77-4B30-B97F-1FE8536D8C7E}" type="slidenum">
              <a:rPr lang="en-US" smtClean="0"/>
              <a:t>3</a:t>
            </a:fld>
            <a:endParaRPr lang="en-US"/>
          </a:p>
        </p:txBody>
      </p:sp>
    </p:spTree>
    <p:extLst>
      <p:ext uri="{BB962C8B-B14F-4D97-AF65-F5344CB8AC3E}">
        <p14:creationId xmlns:p14="http://schemas.microsoft.com/office/powerpoint/2010/main" val="392841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While we have reviewed these guidelines each session, today’s topic of acceptance emphasizes the group guidelines we’ve adopted throughout the program. These guidelines include: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Be Respectful: Each person in this room comes from a different background which has formulated who they are as a person and contributed to their unique opinions. As a group, we will observe </a:t>
            </a:r>
            <a:r>
              <a:rPr lang="en-US" u="sng" baseline="0" dirty="0"/>
              <a:t>respect</a:t>
            </a:r>
            <a:r>
              <a:rPr lang="en-US" baseline="0" dirty="0"/>
              <a:t> as a guiding principle as we interact, dialogue, experience and discuss. </a:t>
            </a:r>
            <a:r>
              <a:rPr lang="en-US" i="0" baseline="0" dirty="0"/>
              <a:t>It is our goal that all </a:t>
            </a:r>
            <a:r>
              <a:rPr lang="en-US" baseline="0" dirty="0"/>
              <a:t>participants feel equally valued, respected and heard.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Share </a:t>
            </a:r>
            <a:r>
              <a:rPr lang="en-US" strike="noStrike" baseline="0" dirty="0"/>
              <a:t>without </a:t>
            </a:r>
            <a:r>
              <a:rPr lang="en-US" i="0" strike="noStrike" baseline="0" dirty="0"/>
              <a:t>imposing </a:t>
            </a:r>
            <a:r>
              <a:rPr lang="en-US" i="0" baseline="0" dirty="0"/>
              <a:t>your beliefs on others: </a:t>
            </a:r>
            <a:r>
              <a:rPr lang="en-US" baseline="0" dirty="0"/>
              <a:t>As we’ve mentioned, spirituality is unique to each individual. We invite all participants to share their beliefs as they feel comfortable. We also ask that each person take responsibility for their own opinions and agree to </a:t>
            </a:r>
            <a:r>
              <a:rPr lang="en-US" i="0" strike="noStrike" baseline="0" dirty="0"/>
              <a:t>refrain from </a:t>
            </a:r>
            <a:r>
              <a:rPr lang="en-US" i="0" baseline="0" dirty="0"/>
              <a:t>convincing others to adopt their personal opinion.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Keep an open mind and open heart: The purpose of this program is to explore spirituality in a supportive, enriched, and experiential setting. We kindly ask that all participants adopt an open mind and heart as we discuss spirituality and spiritual practices. It is possible that you may not connect to every  exercise we experience together. However, because spirituality is a broad topic, we’ve purposely compiled a diverse grouping of exercises and activities to give us all the opportunity to </a:t>
            </a:r>
            <a:r>
              <a:rPr lang="en-US" u="none" strike="noStrike" baseline="0" dirty="0"/>
              <a:t>enjoy </a:t>
            </a:r>
            <a:r>
              <a:rPr lang="en-US" baseline="0" dirty="0"/>
              <a:t>this process together. By doing so, we hope to have a lot of fun along the way!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It is also important that this is a ‘safe space’ in which all participants feel comfortable to share and express themselves. We hope to have rich discussions and value participation from each member of the group.  Likewise, if something is said that you find offensive, we hope to have created an environment in which people feel comfortable expressing so. While we hope this does not occur, we’d prefer to respectfully discuss it as a group rather than leave a person feeling uncomfortable or upset. The nature of this program is for us to </a:t>
            </a:r>
            <a:r>
              <a:rPr lang="en-US" u="sng" baseline="0" dirty="0"/>
              <a:t>grow</a:t>
            </a:r>
            <a:r>
              <a:rPr lang="en-US" baseline="0" dirty="0"/>
              <a:t> and experience various expressions of spirituality together.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Now, that we’ve reviewed our guidelines, let’s move to the spiritual theme of acceptance.</a:t>
            </a:r>
          </a:p>
        </p:txBody>
      </p:sp>
      <p:sp>
        <p:nvSpPr>
          <p:cNvPr id="4" name="Slide Number Placeholder 3"/>
          <p:cNvSpPr>
            <a:spLocks noGrp="1"/>
          </p:cNvSpPr>
          <p:nvPr>
            <p:ph type="sldNum" sz="quarter" idx="10"/>
          </p:nvPr>
        </p:nvSpPr>
        <p:spPr/>
        <p:txBody>
          <a:bodyPr/>
          <a:lstStyle/>
          <a:p>
            <a:fld id="{019B733F-1E77-4B30-B97F-1FE8536D8C7E}" type="slidenum">
              <a:rPr lang="en-US" smtClean="0"/>
              <a:t>4</a:t>
            </a:fld>
            <a:endParaRPr lang="en-US"/>
          </a:p>
        </p:txBody>
      </p:sp>
    </p:spTree>
    <p:extLst>
      <p:ext uri="{BB962C8B-B14F-4D97-AF65-F5344CB8AC3E}">
        <p14:creationId xmlns:p14="http://schemas.microsoft.com/office/powerpoint/2010/main" val="224243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strike="noStrike" baseline="0" dirty="0"/>
              <a:t>In our exploration of compassion, we talked about putting ourselves in </a:t>
            </a:r>
            <a:r>
              <a:rPr lang="en-US" sz="1200" baseline="0" dirty="0"/>
              <a:t>another person’s shoes. This notion transitions nicely into our next theme of spirituality.</a:t>
            </a:r>
            <a:r>
              <a:rPr lang="en-US" sz="1200" b="0" strike="noStrike" baseline="0" dirty="0"/>
              <a:t> </a:t>
            </a:r>
            <a:r>
              <a:rPr lang="en-US" b="0" baseline="0" dirty="0"/>
              <a:t>Acceptance is one of the main themes of spirituality. Let’s begin by first discussing a few words and definitions that relate to the topic.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Acceptance can be defined as the act of taking or receiving something offered. Acceptance also involves offering favorable reception, approval or granting favor.  Another way some may view acceptance is by considering tolerance. Tolerance is defined as having a fair, objective and permissive attitude. The application of a tolerant attitude is expressed toward other people, opinions, and lifestyles especially in cases in which differ from our own.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(Collins English Dictionary - Complete &amp; Unabridged 10th Edition)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(Merriam-Webster, 2012)</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5</a:t>
            </a:fld>
            <a:endParaRPr lang="en-US"/>
          </a:p>
        </p:txBody>
      </p:sp>
    </p:spTree>
    <p:extLst>
      <p:ext uri="{BB962C8B-B14F-4D97-AF65-F5344CB8AC3E}">
        <p14:creationId xmlns:p14="http://schemas.microsoft.com/office/powerpoint/2010/main" val="277013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a:t>Here are a</a:t>
            </a:r>
            <a:r>
              <a:rPr lang="en-US" b="0" u="none" baseline="0" dirty="0"/>
              <a:t> few additional terms related to the topic of acceptance.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u="none" baseline="0" dirty="0"/>
          </a:p>
          <a:p>
            <a:r>
              <a:rPr lang="en-US" b="1" dirty="0"/>
              <a:t>[Facilitator: Please read terms and definitions on slide.]</a:t>
            </a:r>
          </a:p>
          <a:p>
            <a:endParaRPr lang="en-US" b="1" dirty="0"/>
          </a:p>
          <a:p>
            <a:r>
              <a:rPr lang="en-US" b="1" dirty="0"/>
              <a:t>Discussion: </a:t>
            </a:r>
            <a:r>
              <a:rPr lang="en-US" b="0" baseline="0" dirty="0"/>
              <a:t>What images come to mind when you think of acceptance? What do you believe encourages people to adopt acceptance? In what circumstances do you feel people most easily express/adopt acceptance? Conversely, what circumstances are the most challenging in expressing acceptance? In what ways have you been on the receiving end of acceptance? </a:t>
            </a:r>
            <a:endParaRPr lang="en-US" b="1" u="sng"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(Merriam-Webster,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9B733F-1E77-4B30-B97F-1FE8536D8C7E}" type="slidenum">
              <a:rPr lang="en-US" smtClean="0"/>
              <a:t>6</a:t>
            </a:fld>
            <a:endParaRPr lang="en-US"/>
          </a:p>
        </p:txBody>
      </p:sp>
    </p:spTree>
    <p:extLst>
      <p:ext uri="{BB962C8B-B14F-4D97-AF65-F5344CB8AC3E}">
        <p14:creationId xmlns:p14="http://schemas.microsoft.com/office/powerpoint/2010/main" val="350675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thinking</a:t>
            </a:r>
            <a:r>
              <a:rPr lang="en-US" baseline="0" dirty="0"/>
              <a:t> of tolerance, images of controversial topics may come to mind. But for the purposes of today, we really are talking about acceptance. And acceptance can come in all forms – both big and small. As we explore this further, let’s talk about what makes each and every one of us unique. These are the things that contribute to our diversity and uniqueness (and, therefore, specialness) includes many things. Some of these things include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 Please read bullet</a:t>
            </a:r>
            <a:r>
              <a:rPr lang="en-US" b="1" baseline="0" dirty="0"/>
              <a:t> points on </a:t>
            </a:r>
            <a:r>
              <a:rPr lang="en-US" b="1" dirty="0"/>
              <a:t>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Discussion: </a:t>
            </a:r>
            <a:r>
              <a:rPr lang="en-US" b="0" dirty="0"/>
              <a:t>What else contributes to making people</a:t>
            </a:r>
            <a:r>
              <a:rPr lang="en-US" b="0" baseline="0" dirty="0"/>
              <a:t> unique and diverse?</a:t>
            </a:r>
            <a:endParaRPr lang="en-US" b="0" dirty="0"/>
          </a:p>
        </p:txBody>
      </p:sp>
      <p:sp>
        <p:nvSpPr>
          <p:cNvPr id="4" name="Slide Number Placeholder 3"/>
          <p:cNvSpPr>
            <a:spLocks noGrp="1"/>
          </p:cNvSpPr>
          <p:nvPr>
            <p:ph type="sldNum" sz="quarter" idx="10"/>
          </p:nvPr>
        </p:nvSpPr>
        <p:spPr/>
        <p:txBody>
          <a:bodyPr/>
          <a:lstStyle/>
          <a:p>
            <a:fld id="{019B733F-1E77-4B30-B97F-1FE8536D8C7E}" type="slidenum">
              <a:rPr lang="en-US" smtClean="0"/>
              <a:t>7</a:t>
            </a:fld>
            <a:endParaRPr lang="en-US"/>
          </a:p>
        </p:txBody>
      </p:sp>
    </p:spTree>
    <p:extLst>
      <p:ext uri="{BB962C8B-B14F-4D97-AF65-F5344CB8AC3E}">
        <p14:creationId xmlns:p14="http://schemas.microsoft.com/office/powerpoint/2010/main" val="215563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Discussion: </a:t>
            </a:r>
            <a:r>
              <a:rPr lang="en-US" dirty="0"/>
              <a:t>What is unique about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[Facilitators: Ask</a:t>
            </a:r>
            <a:r>
              <a:rPr lang="en-US" b="1" baseline="0" dirty="0"/>
              <a:t> participants to share </a:t>
            </a:r>
            <a:r>
              <a:rPr lang="en-US" b="1" dirty="0"/>
              <a:t>one or two things making them unique.]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Our responses</a:t>
            </a:r>
            <a:r>
              <a:rPr lang="en-US" b="0" baseline="0" dirty="0"/>
              <a:t> demonstrate that there is great diversity even amongst a group who lives in the same geographical area. Our responses also highlight the many ways our uniqueness makes us special. </a:t>
            </a:r>
            <a:endParaRPr lang="en-US" b="0" dirty="0"/>
          </a:p>
        </p:txBody>
      </p:sp>
      <p:sp>
        <p:nvSpPr>
          <p:cNvPr id="4" name="Slide Number Placeholder 3"/>
          <p:cNvSpPr>
            <a:spLocks noGrp="1"/>
          </p:cNvSpPr>
          <p:nvPr>
            <p:ph type="sldNum" sz="quarter" idx="10"/>
          </p:nvPr>
        </p:nvSpPr>
        <p:spPr/>
        <p:txBody>
          <a:bodyPr/>
          <a:lstStyle/>
          <a:p>
            <a:fld id="{019B733F-1E77-4B30-B97F-1FE8536D8C7E}" type="slidenum">
              <a:rPr lang="en-US" smtClean="0"/>
              <a:t>8</a:t>
            </a:fld>
            <a:endParaRPr lang="en-US"/>
          </a:p>
        </p:txBody>
      </p:sp>
    </p:spTree>
    <p:extLst>
      <p:ext uri="{BB962C8B-B14F-4D97-AF65-F5344CB8AC3E}">
        <p14:creationId xmlns:p14="http://schemas.microsoft.com/office/powerpoint/2010/main" val="53370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Thinking again</a:t>
            </a:r>
            <a:r>
              <a:rPr lang="en-US" baseline="0" dirty="0"/>
              <a:t> to this topic of acceptance, we want to remember that b</a:t>
            </a:r>
            <a:r>
              <a:rPr lang="en-US" dirty="0"/>
              <a:t>eing “tolerant” and “accepting” of a person or idea does not necessarily mean we agree with them. </a:t>
            </a:r>
            <a:r>
              <a:rPr lang="en-US" u="sng" dirty="0"/>
              <a:t>We can still be</a:t>
            </a:r>
            <a:r>
              <a:rPr lang="en-US" u="sng" baseline="0" dirty="0"/>
              <a:t> respectful</a:t>
            </a:r>
            <a:r>
              <a:rPr lang="en-US" u="none" baseline="0" dirty="0"/>
              <a:t> toward </a:t>
            </a:r>
            <a:r>
              <a:rPr lang="en-US" baseline="0" dirty="0"/>
              <a:t>another person’s opinion or lifestyle </a:t>
            </a:r>
            <a:r>
              <a:rPr lang="en-US" dirty="0"/>
              <a:t>while maintaining our own. </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9</a:t>
            </a:fld>
            <a:endParaRPr lang="en-US"/>
          </a:p>
        </p:txBody>
      </p:sp>
    </p:spTree>
    <p:extLst>
      <p:ext uri="{BB962C8B-B14F-4D97-AF65-F5344CB8AC3E}">
        <p14:creationId xmlns:p14="http://schemas.microsoft.com/office/powerpoint/2010/main" val="399871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9144" y="6068699"/>
            <a:ext cx="2249424" cy="685800"/>
          </a:xfr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smtClean="0">
                <a:solidFill>
                  <a:schemeClr val="bg1"/>
                </a:solidFill>
              </a:defRPr>
            </a:lvl1pPr>
          </a:lstStyle>
          <a:p>
            <a:pPr algn="ctr"/>
            <a:fld id="{18C846BA-F8E0-4B55-A464-885D036885C2}" type="datetimeFigureOut">
              <a:rPr lang="en-US" smtClean="0"/>
              <a:pPr algn="ctr"/>
              <a:t>9/27/2018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8C846BA-F8E0-4B55-A464-885D036885C2}"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8C846BA-F8E0-4B55-A464-885D036885C2}"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8C846BA-F8E0-4B55-A464-885D036885C2}" type="datetimeFigureOut">
              <a:rPr lang="en-US" smtClean="0"/>
              <a:t>9/27/2018</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C846BA-F8E0-4B55-A464-885D036885C2}"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8C846BA-F8E0-4B55-A464-885D036885C2}" type="datetimeFigureOut">
              <a:rPr lang="en-US" smtClean="0"/>
              <a:t>9/27/2018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BA413389-1FC3-4EA7-93CD-98082BE8D5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6729" y="114300"/>
            <a:ext cx="7841071"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8C846BA-F8E0-4B55-A464-885D036885C2}"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957943" y="1714517"/>
            <a:ext cx="8153400" cy="4495800"/>
          </a:xfr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Rectangle 10"/>
          <p:cNvSpPr/>
          <p:nvPr userDrawn="1"/>
        </p:nvSpPr>
        <p:spPr>
          <a:xfrm>
            <a:off x="762000" y="762000"/>
            <a:ext cx="228600"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40215" y="0"/>
            <a:ext cx="228600"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Gina Thurber\Pictures\Masterpiece\MPL Logos\Masterpiece color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929" y="457200"/>
            <a:ext cx="994800" cy="125731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cxnSp>
        <p:nvCxnSpPr>
          <p:cNvPr id="5" name="Straight Connector 4"/>
          <p:cNvCxnSpPr/>
          <p:nvPr userDrawn="1"/>
        </p:nvCxnSpPr>
        <p:spPr>
          <a:xfrm>
            <a:off x="1066800" y="0"/>
            <a:ext cx="0" cy="6858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14400" y="0"/>
            <a:ext cx="0" cy="685800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1371600"/>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50"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kumimoji="0" lang="en-US"/>
              <a:t>Click to edit Master title style</a:t>
            </a:r>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
        <p:nvSpPr>
          <p:cNvPr id="10" name="Title 1"/>
          <p:cNvSpPr>
            <a:spLocks noGrp="1"/>
          </p:cNvSpPr>
          <p:nvPr>
            <p:ph type="title"/>
          </p:nvPr>
        </p:nvSpPr>
        <p:spPr>
          <a:xfrm>
            <a:off x="1226729" y="114300"/>
            <a:ext cx="7841071" cy="990600"/>
          </a:xfrm>
        </p:spPr>
        <p:txBody>
          <a:bodyPr/>
          <a:lstStyle/>
          <a:p>
            <a:r>
              <a:rPr kumimoji="0" lang="en-US"/>
              <a:t>Click to edit Master title style</a:t>
            </a:r>
          </a:p>
        </p:txBody>
      </p:sp>
      <p:sp>
        <p:nvSpPr>
          <p:cNvPr id="12" name="Content Placeholder 7"/>
          <p:cNvSpPr>
            <a:spLocks noGrp="1"/>
          </p:cNvSpPr>
          <p:nvPr>
            <p:ph sz="quarter" idx="1"/>
          </p:nvPr>
        </p:nvSpPr>
        <p:spPr>
          <a:xfrm>
            <a:off x="1093694" y="17526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cxnSp>
        <p:nvCxnSpPr>
          <p:cNvPr id="13" name="Straight Connector 12"/>
          <p:cNvCxnSpPr/>
          <p:nvPr userDrawn="1"/>
        </p:nvCxnSpPr>
        <p:spPr>
          <a:xfrm>
            <a:off x="1066800" y="0"/>
            <a:ext cx="0" cy="6858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8200" y="0"/>
            <a:ext cx="0" cy="6858000"/>
          </a:xfrm>
          <a:prstGeom prst="line">
            <a:avLst/>
          </a:prstGeom>
          <a:ln w="254000"/>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20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Tree>
    <p:extLst>
      <p:ext uri="{BB962C8B-B14F-4D97-AF65-F5344CB8AC3E}">
        <p14:creationId xmlns:p14="http://schemas.microsoft.com/office/powerpoint/2010/main" val="319020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8C846BA-F8E0-4B55-A464-885D036885C2}"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0254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8C846BA-F8E0-4B55-A464-885D036885C2}" type="datetimeFigureOut">
              <a:rPr lang="en-US" smtClean="0"/>
              <a:t>9/27/2018</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8C846BA-F8E0-4B55-A464-885D036885C2}" type="datetimeFigureOut">
              <a:rPr lang="en-US" smtClean="0"/>
              <a:t>9/27/2018</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8C846BA-F8E0-4B55-A464-885D036885C2}" type="datetimeFigureOut">
              <a:rPr lang="en-US" smtClean="0"/>
              <a:t>9/27/2018</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8C846BA-F8E0-4B55-A464-885D036885C2}" type="datetimeFigureOut">
              <a:rPr lang="en-US" smtClean="0"/>
              <a:t>9/27/2018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9" r:id="rId3"/>
    <p:sldLayoutId id="2147483745" r:id="rId4"/>
    <p:sldLayoutId id="2147483746" r:id="rId5"/>
    <p:sldLayoutId id="2147483744" r:id="rId6"/>
    <p:sldLayoutId id="2147483735" r:id="rId7"/>
    <p:sldLayoutId id="2147483736" r:id="rId8"/>
    <p:sldLayoutId id="2147483737" r:id="rId9"/>
    <p:sldLayoutId id="2147483738" r:id="rId10"/>
    <p:sldLayoutId id="2147483740" r:id="rId11"/>
    <p:sldLayoutId id="2147483741" r:id="rId12"/>
    <p:sldLayoutId id="2147483742" r:id="rId13"/>
    <p:sldLayoutId id="2147483743"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19600"/>
            <a:ext cx="1812181" cy="222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4"/>
          <p:cNvSpPr txBox="1">
            <a:spLocks/>
          </p:cNvSpPr>
          <p:nvPr/>
        </p:nvSpPr>
        <p:spPr>
          <a:xfrm>
            <a:off x="2438400" y="5989563"/>
            <a:ext cx="6705600" cy="792237"/>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defRPr/>
            </a:pPr>
            <a:r>
              <a:rPr lang="en-US" sz="900" dirty="0">
                <a:solidFill>
                  <a:schemeClr val="tx1"/>
                </a:solidFill>
              </a:rPr>
              <a:t>Copyright © 2018 by Masterpiece Living, LLC</a:t>
            </a:r>
          </a:p>
          <a:p>
            <a:pPr algn="ctr">
              <a:defRPr/>
            </a:pPr>
            <a:r>
              <a:rPr lang="en-US" sz="900" dirty="0">
                <a:solidFill>
                  <a:schemeClr val="tx1"/>
                </a:solidFill>
              </a:rPr>
              <a:t>All rights reserved.  No part of this program may be reproduced or transmitted in any form or by any means, electronic or mechanical, including photocopying, recording or by any information storage and retrieval system, without the written permission of Masterpiece Living, LLC except where permitted by law.  For information address:  11360 N Jog Road, Suite 102, Palm Beach Gardens, FL 33418.</a:t>
            </a:r>
          </a:p>
        </p:txBody>
      </p:sp>
      <p:sp>
        <p:nvSpPr>
          <p:cNvPr id="10" name="TextBox 9"/>
          <p:cNvSpPr txBox="1"/>
          <p:nvPr/>
        </p:nvSpPr>
        <p:spPr>
          <a:xfrm>
            <a:off x="6493620" y="5257800"/>
            <a:ext cx="2650380" cy="523220"/>
          </a:xfrm>
          <a:prstGeom prst="rect">
            <a:avLst/>
          </a:prstGeom>
          <a:noFill/>
        </p:spPr>
        <p:txBody>
          <a:bodyPr wrap="square" rtlCol="0">
            <a:spAutoFit/>
          </a:bodyPr>
          <a:lstStyle/>
          <a:p>
            <a:r>
              <a:rPr lang="en-US" sz="2800"/>
              <a:t>Session 4</a:t>
            </a:r>
            <a:endParaRPr lang="en-US" sz="28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362200"/>
            <a:ext cx="6781800" cy="1828800"/>
          </a:xfrm>
          <a:prstGeom prst="rect">
            <a:avLst/>
          </a:prstGeom>
        </p:spPr>
      </p:pic>
    </p:spTree>
    <p:extLst>
      <p:ext uri="{BB962C8B-B14F-4D97-AF65-F5344CB8AC3E}">
        <p14:creationId xmlns:p14="http://schemas.microsoft.com/office/powerpoint/2010/main" val="210052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Identifying Acceptance Opportunities</a:t>
            </a:r>
          </a:p>
        </p:txBody>
      </p:sp>
      <p:sp>
        <p:nvSpPr>
          <p:cNvPr id="3" name="Content Placeholder 2"/>
          <p:cNvSpPr>
            <a:spLocks noGrp="1"/>
          </p:cNvSpPr>
          <p:nvPr>
            <p:ph sz="quarter" idx="1"/>
          </p:nvPr>
        </p:nvSpPr>
        <p:spPr>
          <a:xfrm>
            <a:off x="1143000" y="2438400"/>
            <a:ext cx="8153400" cy="4419600"/>
          </a:xfrm>
        </p:spPr>
        <p:txBody>
          <a:bodyPr>
            <a:noAutofit/>
          </a:bodyPr>
          <a:lstStyle/>
          <a:p>
            <a:r>
              <a:rPr lang="en-US" sz="2400" b="1" dirty="0"/>
              <a:t> </a:t>
            </a:r>
            <a:r>
              <a:rPr lang="en-US" sz="2400" dirty="0"/>
              <a:t>Republican, Democrat, Libertarian, Green Party, Independent </a:t>
            </a:r>
          </a:p>
          <a:p>
            <a:pPr lvl="0"/>
            <a:r>
              <a:rPr lang="en-US" sz="2400" dirty="0"/>
              <a:t>Male, Female </a:t>
            </a:r>
          </a:p>
          <a:p>
            <a:pPr lvl="0"/>
            <a:r>
              <a:rPr lang="en-US" sz="2400" dirty="0"/>
              <a:t>Young, Old, Middle-aged</a:t>
            </a:r>
          </a:p>
          <a:p>
            <a:r>
              <a:rPr lang="en-US" sz="2400" dirty="0"/>
              <a:t>Heterosexual, Gay, Transgendered, Bi-sexual </a:t>
            </a:r>
          </a:p>
          <a:p>
            <a:pPr lvl="0"/>
            <a:r>
              <a:rPr lang="en-US" sz="2400" dirty="0"/>
              <a:t>Muslim, Judaism, Catholicism, Islamic, Wiccan, Buddhist, etc. </a:t>
            </a:r>
          </a:p>
          <a:p>
            <a:pPr lvl="0"/>
            <a:r>
              <a:rPr lang="en-US" sz="2400" dirty="0"/>
              <a:t>Asian, Black, African-American, White (Caucasian), Latino (Hispanic), Native American, Indian, etc.</a:t>
            </a:r>
          </a:p>
          <a:p>
            <a:pPr lvl="0"/>
            <a:r>
              <a:rPr lang="en-US" sz="2400" dirty="0"/>
              <a:t>Overweight, Underweight, Healthy Weight</a:t>
            </a:r>
          </a:p>
          <a:p>
            <a:pPr lvl="0"/>
            <a:r>
              <a:rPr lang="en-US" sz="2400" dirty="0"/>
              <a:t>Employed, Unemployed, Retired</a:t>
            </a:r>
          </a:p>
          <a:p>
            <a:pPr lvl="0"/>
            <a:r>
              <a:rPr lang="en-US" sz="2400" dirty="0"/>
              <a:t>???</a:t>
            </a:r>
          </a:p>
        </p:txBody>
      </p:sp>
      <p:sp>
        <p:nvSpPr>
          <p:cNvPr id="4" name="Oval 3"/>
          <p:cNvSpPr/>
          <p:nvPr/>
        </p:nvSpPr>
        <p:spPr>
          <a:xfrm rot="20894698">
            <a:off x="40568" y="1616449"/>
            <a:ext cx="2505656" cy="9906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Consider…</a:t>
            </a:r>
          </a:p>
        </p:txBody>
      </p:sp>
    </p:spTree>
    <p:extLst>
      <p:ext uri="{BB962C8B-B14F-4D97-AF65-F5344CB8AC3E}">
        <p14:creationId xmlns:p14="http://schemas.microsoft.com/office/powerpoint/2010/main" val="50402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Acceptance Opportunities</a:t>
            </a:r>
          </a:p>
        </p:txBody>
      </p:sp>
      <p:sp>
        <p:nvSpPr>
          <p:cNvPr id="3" name="Content Placeholder 2"/>
          <p:cNvSpPr>
            <a:spLocks noGrp="1"/>
          </p:cNvSpPr>
          <p:nvPr>
            <p:ph sz="quarter" idx="1"/>
          </p:nvPr>
        </p:nvSpPr>
        <p:spPr>
          <a:xfrm>
            <a:off x="1066800" y="1828800"/>
            <a:ext cx="8153400" cy="4495800"/>
          </a:xfrm>
        </p:spPr>
        <p:txBody>
          <a:bodyPr>
            <a:normAutofit fontScale="85000" lnSpcReduction="20000"/>
          </a:bodyPr>
          <a:lstStyle/>
          <a:p>
            <a:pPr marL="0" indent="0">
              <a:buNone/>
            </a:pPr>
            <a:r>
              <a:rPr lang="en-US" dirty="0"/>
              <a:t>Just like me …</a:t>
            </a:r>
          </a:p>
          <a:p>
            <a:r>
              <a:rPr lang="en-US" dirty="0"/>
              <a:t>… this person has made mistakes</a:t>
            </a:r>
          </a:p>
          <a:p>
            <a:r>
              <a:rPr lang="en-US" dirty="0"/>
              <a:t>… this person has regrets</a:t>
            </a:r>
          </a:p>
          <a:p>
            <a:r>
              <a:rPr lang="en-US" dirty="0"/>
              <a:t>… this person has felt pain</a:t>
            </a:r>
          </a:p>
          <a:p>
            <a:r>
              <a:rPr lang="en-US" dirty="0"/>
              <a:t>… this person has felt sadness </a:t>
            </a:r>
          </a:p>
          <a:p>
            <a:r>
              <a:rPr lang="en-US" dirty="0"/>
              <a:t>… this person seeks happiness</a:t>
            </a:r>
          </a:p>
          <a:p>
            <a:r>
              <a:rPr lang="en-US" dirty="0"/>
              <a:t>… this person seeks love</a:t>
            </a:r>
          </a:p>
          <a:p>
            <a:r>
              <a:rPr lang="en-US" dirty="0"/>
              <a:t>… this person wants to be healthy</a:t>
            </a:r>
          </a:p>
          <a:p>
            <a:r>
              <a:rPr lang="en-US" dirty="0"/>
              <a:t>… this person wants to feel safe and supported</a:t>
            </a:r>
          </a:p>
          <a:p>
            <a:r>
              <a:rPr lang="en-US" dirty="0"/>
              <a:t>… this person wants to feel peaceful</a:t>
            </a:r>
          </a:p>
          <a:p>
            <a:r>
              <a:rPr lang="en-US" dirty="0"/>
              <a:t>… this person is also on a spiritual path </a:t>
            </a:r>
          </a:p>
          <a:p>
            <a:pPr marL="0" indent="0">
              <a:buNone/>
            </a:pPr>
            <a:endParaRPr lang="en-US" dirty="0"/>
          </a:p>
        </p:txBody>
      </p:sp>
      <p:pic>
        <p:nvPicPr>
          <p:cNvPr id="4" name="Picture 7" descr="C:\Users\Kelly Steinke\AppData\Local\Microsoft\Windows\Temporary Internet Files\Content.IE5\MJ8NF7ZQ\MP9003414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365" y="1752600"/>
            <a:ext cx="2282952"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35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Acceptance Blockers</a:t>
            </a:r>
          </a:p>
        </p:txBody>
      </p:sp>
      <p:sp>
        <p:nvSpPr>
          <p:cNvPr id="3" name="Content Placeholder 2"/>
          <p:cNvSpPr>
            <a:spLocks noGrp="1"/>
          </p:cNvSpPr>
          <p:nvPr>
            <p:ph sz="quarter" idx="1"/>
          </p:nvPr>
        </p:nvSpPr>
        <p:spPr/>
        <p:txBody>
          <a:bodyPr/>
          <a:lstStyle/>
          <a:p>
            <a:r>
              <a:rPr lang="en-US" b="1" dirty="0" err="1"/>
              <a:t>prej·u·dice</a:t>
            </a:r>
            <a:r>
              <a:rPr lang="en-US" b="1" dirty="0"/>
              <a:t>: </a:t>
            </a:r>
            <a:r>
              <a:rPr lang="en-US" dirty="0"/>
              <a:t>preconceived judgment or opinion</a:t>
            </a:r>
            <a:r>
              <a:rPr lang="en-US" b="1" dirty="0"/>
              <a:t> </a:t>
            </a:r>
            <a:endParaRPr lang="en-US" dirty="0"/>
          </a:p>
          <a:p>
            <a:r>
              <a:rPr lang="en-US" b="1" dirty="0" err="1"/>
              <a:t>ster·e·o·type</a:t>
            </a:r>
            <a:r>
              <a:rPr lang="en-US" b="1" dirty="0"/>
              <a:t>: </a:t>
            </a:r>
            <a:r>
              <a:rPr lang="en-US" dirty="0"/>
              <a:t>a set form; convention; a simplified and standardized conception or image invested with special meaning and held in common by members of a group</a:t>
            </a:r>
          </a:p>
        </p:txBody>
      </p:sp>
    </p:spTree>
    <p:extLst>
      <p:ext uri="{BB962C8B-B14F-4D97-AF65-F5344CB8AC3E}">
        <p14:creationId xmlns:p14="http://schemas.microsoft.com/office/powerpoint/2010/main" val="366738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Acceptance Booster</a:t>
            </a:r>
          </a:p>
        </p:txBody>
      </p:sp>
      <p:sp>
        <p:nvSpPr>
          <p:cNvPr id="3" name="Content Placeholder 2"/>
          <p:cNvSpPr>
            <a:spLocks noGrp="1"/>
          </p:cNvSpPr>
          <p:nvPr>
            <p:ph sz="quarter" idx="1"/>
          </p:nvPr>
        </p:nvSpPr>
        <p:spPr>
          <a:xfrm>
            <a:off x="957943" y="1676400"/>
            <a:ext cx="8153400" cy="4495800"/>
          </a:xfrm>
        </p:spPr>
        <p:txBody>
          <a:bodyPr/>
          <a:lstStyle/>
          <a:p>
            <a:r>
              <a:rPr lang="en-US" b="1" dirty="0" err="1"/>
              <a:t>ac•cept•ance</a:t>
            </a:r>
            <a:r>
              <a:rPr lang="en-US" b="1" dirty="0"/>
              <a:t>: </a:t>
            </a:r>
            <a:r>
              <a:rPr lang="en-US" dirty="0"/>
              <a:t> the act of taking or receiving something offered; favorable reception; approval; favor</a:t>
            </a:r>
          </a:p>
          <a:p>
            <a:pPr marL="0" indent="0">
              <a:buNone/>
            </a:pPr>
            <a:endParaRPr lang="en-US" dirty="0"/>
          </a:p>
        </p:txBody>
      </p:sp>
      <p:pic>
        <p:nvPicPr>
          <p:cNvPr id="4" name="Picture 4" descr="C:\Users\Kelly Steinke\AppData\Local\Microsoft\Windows\Temporary Internet Files\Content.IE5\AUJSENHQ\MP900427749[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210" b="8358"/>
          <a:stretch/>
        </p:blipFill>
        <p:spPr bwMode="auto">
          <a:xfrm>
            <a:off x="5534404" y="2895600"/>
            <a:ext cx="3609596"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7200" y="3581400"/>
            <a:ext cx="4800600" cy="1981200"/>
          </a:xfrm>
          <a:prstGeom prst="rect">
            <a:avLst/>
          </a:prstGeom>
          <a:ln/>
        </p:spPr>
        <p:style>
          <a:lnRef idx="0">
            <a:schemeClr val="accent2"/>
          </a:lnRef>
          <a:fillRef idx="3">
            <a:schemeClr val="accent2"/>
          </a:fillRef>
          <a:effectRef idx="3">
            <a:schemeClr val="accent2"/>
          </a:effectRef>
          <a:fontRef idx="minor">
            <a:schemeClr val="lt1"/>
          </a:fontRef>
        </p:style>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I have decided to stick with love. Hate is too great a burden to bear.              	 	 </a:t>
            </a:r>
            <a:r>
              <a:rPr lang="en-US" sz="2200" dirty="0"/>
              <a:t>~Dr. Martin Luther King Jr. </a:t>
            </a:r>
          </a:p>
          <a:p>
            <a:endParaRPr lang="en-US" dirty="0"/>
          </a:p>
        </p:txBody>
      </p:sp>
    </p:spTree>
    <p:extLst>
      <p:ext uri="{BB962C8B-B14F-4D97-AF65-F5344CB8AC3E}">
        <p14:creationId xmlns:p14="http://schemas.microsoft.com/office/powerpoint/2010/main" val="331261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Acceptance Expressions</a:t>
            </a:r>
          </a:p>
        </p:txBody>
      </p:sp>
      <p:pic>
        <p:nvPicPr>
          <p:cNvPr id="9" name="Picture 9" descr="C:\Users\Kelly Steinke\AppData\Local\Microsoft\Windows\Temporary Internet Files\Content.IE5\UG551D8S\MP900305883[1].jpg"/>
          <p:cNvPicPr>
            <a:picLocks noChangeAspect="1" noChangeArrowheads="1"/>
          </p:cNvPicPr>
          <p:nvPr/>
        </p:nvPicPr>
        <p:blipFill>
          <a:blip r:embed="rId3" cstate="print"/>
          <a:srcRect/>
          <a:stretch>
            <a:fillRect/>
          </a:stretch>
        </p:blipFill>
        <p:spPr bwMode="auto">
          <a:xfrm>
            <a:off x="44158" y="2667000"/>
            <a:ext cx="2546642" cy="2703899"/>
          </a:xfrm>
          <a:prstGeom prst="rect">
            <a:avLst/>
          </a:prstGeom>
          <a:noFill/>
          <a:ln w="9525">
            <a:noFill/>
            <a:miter lim="800000"/>
            <a:headEnd/>
            <a:tailEnd/>
          </a:ln>
        </p:spPr>
      </p:pic>
      <p:pic>
        <p:nvPicPr>
          <p:cNvPr id="11" name="Picture 3" descr="C:\Users\Kelly Steinke\AppData\Local\Microsoft\Windows\Temporary Internet Files\Content.IE5\3XJ9Y7PE\MP900442375[1].jpg"/>
          <p:cNvPicPr>
            <a:picLocks noChangeAspect="1" noChangeArrowheads="1"/>
          </p:cNvPicPr>
          <p:nvPr/>
        </p:nvPicPr>
        <p:blipFill rotWithShape="1">
          <a:blip r:embed="rId4">
            <a:extLst>
              <a:ext uri="{28A0092B-C50C-407E-A947-70E740481C1C}">
                <a14:useLocalDpi xmlns:a14="http://schemas.microsoft.com/office/drawing/2010/main" val="0"/>
              </a:ext>
            </a:extLst>
          </a:blip>
          <a:srcRect l="5491" t="22419" r="4224" b="7070"/>
          <a:stretch/>
        </p:blipFill>
        <p:spPr bwMode="auto">
          <a:xfrm>
            <a:off x="6810233" y="2590800"/>
            <a:ext cx="2333767" cy="27339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Kelly Steinke\AppData\Local\Microsoft\Windows\Temporary Internet Files\Content.IE5\MJ8NF7ZQ\MP900227568[1].jpg"/>
          <p:cNvPicPr>
            <a:picLocks noChangeAspect="1" noChangeArrowheads="1"/>
          </p:cNvPicPr>
          <p:nvPr/>
        </p:nvPicPr>
        <p:blipFill rotWithShape="1">
          <a:blip r:embed="rId5">
            <a:extLst>
              <a:ext uri="{28A0092B-C50C-407E-A947-70E740481C1C}">
                <a14:useLocalDpi xmlns:a14="http://schemas.microsoft.com/office/drawing/2010/main" val="0"/>
              </a:ext>
            </a:extLst>
          </a:blip>
          <a:srcRect t="2198" r="11140" b="-1"/>
          <a:stretch/>
        </p:blipFill>
        <p:spPr bwMode="auto">
          <a:xfrm>
            <a:off x="4495800" y="2667000"/>
            <a:ext cx="2217761" cy="27339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elly Steinke\AppData\Local\Microsoft\Windows\Temporary Internet Files\Content.IE5\3XJ9Y7PE\MP900443743[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97" t="19048" r="9182"/>
          <a:stretch/>
        </p:blipFill>
        <p:spPr bwMode="auto">
          <a:xfrm>
            <a:off x="2618096" y="2667000"/>
            <a:ext cx="1801504" cy="273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8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a:t> Expressions of Spirituality </a:t>
            </a:r>
            <a:r>
              <a:rPr lang="en-US" sz="3600" dirty="0"/>
              <a:t>Guidebook &amp;   </a:t>
            </a:r>
            <a:br>
              <a:rPr lang="en-US" sz="3600" dirty="0"/>
            </a:br>
            <a:r>
              <a:rPr lang="en-US" sz="3600" dirty="0"/>
              <a:t> Next Session</a:t>
            </a:r>
          </a:p>
        </p:txBody>
      </p:sp>
      <p:sp>
        <p:nvSpPr>
          <p:cNvPr id="3" name="Content Placeholder 2"/>
          <p:cNvSpPr>
            <a:spLocks noGrp="1"/>
          </p:cNvSpPr>
          <p:nvPr>
            <p:ph sz="quarter" idx="1"/>
          </p:nvPr>
        </p:nvSpPr>
        <p:spPr>
          <a:xfrm>
            <a:off x="4876800" y="2667000"/>
            <a:ext cx="4419600" cy="4495800"/>
          </a:xfrm>
        </p:spPr>
        <p:txBody>
          <a:bodyPr>
            <a:normAutofit/>
          </a:bodyPr>
          <a:lstStyle/>
          <a:p>
            <a:r>
              <a:rPr lang="en-US" sz="2800" dirty="0"/>
              <a:t>Continue to ponder acceptance</a:t>
            </a:r>
          </a:p>
          <a:p>
            <a:r>
              <a:rPr lang="en-US" sz="2800" dirty="0"/>
              <a:t>Practice, practice, practice</a:t>
            </a:r>
          </a:p>
          <a:p>
            <a:endParaRPr lang="en-US" sz="2800" dirty="0"/>
          </a:p>
        </p:txBody>
      </p:sp>
      <p:pic>
        <p:nvPicPr>
          <p:cNvPr id="7" name="Picture 5" descr="C:\Users\Kelly Steinke\AppData\Local\Microsoft\Windows\Temporary Internet Files\Content.IE5\1IRNSWTR\MP9004436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20" y="2286000"/>
            <a:ext cx="4441680" cy="332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7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Last session …</a:t>
            </a:r>
          </a:p>
        </p:txBody>
      </p:sp>
      <p:sp>
        <p:nvSpPr>
          <p:cNvPr id="3" name="Content Placeholder 2"/>
          <p:cNvSpPr>
            <a:spLocks noGrp="1"/>
          </p:cNvSpPr>
          <p:nvPr>
            <p:ph sz="quarter" idx="1"/>
          </p:nvPr>
        </p:nvSpPr>
        <p:spPr/>
        <p:txBody>
          <a:bodyPr/>
          <a:lstStyle/>
          <a:p>
            <a:r>
              <a:rPr lang="en-US" dirty="0"/>
              <a:t>Spirituality Theme:</a:t>
            </a:r>
          </a:p>
          <a:p>
            <a:pPr lvl="1"/>
            <a:r>
              <a:rPr lang="en-US" dirty="0"/>
              <a:t>Compassion</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222021"/>
            <a:ext cx="3352800" cy="3340579"/>
          </a:xfrm>
          <a:prstGeom prst="rect">
            <a:avLst/>
          </a:prstGeom>
        </p:spPr>
      </p:pic>
    </p:spTree>
    <p:extLst>
      <p:ext uri="{BB962C8B-B14F-4D97-AF65-F5344CB8AC3E}">
        <p14:creationId xmlns:p14="http://schemas.microsoft.com/office/powerpoint/2010/main" val="145379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Today …</a:t>
            </a:r>
          </a:p>
        </p:txBody>
      </p:sp>
      <p:sp>
        <p:nvSpPr>
          <p:cNvPr id="3" name="Content Placeholder 2"/>
          <p:cNvSpPr>
            <a:spLocks noGrp="1"/>
          </p:cNvSpPr>
          <p:nvPr>
            <p:ph sz="quarter" idx="1"/>
          </p:nvPr>
        </p:nvSpPr>
        <p:spPr/>
        <p:txBody>
          <a:bodyPr/>
          <a:lstStyle/>
          <a:p>
            <a:r>
              <a:rPr lang="en-US" dirty="0"/>
              <a:t>Spirituality Themes:</a:t>
            </a:r>
          </a:p>
          <a:p>
            <a:pPr lvl="1"/>
            <a:r>
              <a:rPr lang="en-US" dirty="0"/>
              <a:t>Mindfulness</a:t>
            </a:r>
          </a:p>
          <a:p>
            <a:pPr lvl="1"/>
            <a:r>
              <a:rPr lang="en-US" dirty="0"/>
              <a:t>Peacefulness </a:t>
            </a:r>
            <a:endParaRPr lang="en-US" dirty="0">
              <a:solidFill>
                <a:srgbClr val="FF0000"/>
              </a:solidFill>
            </a:endParaRPr>
          </a:p>
          <a:p>
            <a:pPr lvl="1"/>
            <a:r>
              <a:rPr lang="en-US" dirty="0"/>
              <a:t>Compassion</a:t>
            </a:r>
          </a:p>
          <a:p>
            <a:pPr lvl="1"/>
            <a:r>
              <a:rPr lang="en-US" dirty="0"/>
              <a:t>Acceptance</a:t>
            </a:r>
          </a:p>
          <a:p>
            <a:pPr lvl="1"/>
            <a:r>
              <a:rPr lang="en-US" dirty="0"/>
              <a:t>Purpose </a:t>
            </a:r>
          </a:p>
          <a:p>
            <a:endParaRPr lang="en-US" dirty="0"/>
          </a:p>
        </p:txBody>
      </p:sp>
      <p:sp>
        <p:nvSpPr>
          <p:cNvPr id="5" name="Rounded Rectangle 4"/>
          <p:cNvSpPr/>
          <p:nvPr/>
        </p:nvSpPr>
        <p:spPr>
          <a:xfrm>
            <a:off x="1143000" y="3657600"/>
            <a:ext cx="2743200" cy="533400"/>
          </a:xfrm>
          <a:prstGeom prst="roundRect">
            <a:avLst/>
          </a:prstGeom>
          <a:noFill/>
          <a:ln w="57150">
            <a:solidFill>
              <a:srgbClr val="92D050"/>
            </a:solidFill>
            <a:prstDash val="sysDash"/>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8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 Friendly Reminder</a:t>
            </a:r>
          </a:p>
        </p:txBody>
      </p:sp>
      <p:sp>
        <p:nvSpPr>
          <p:cNvPr id="3" name="Content Placeholder 2"/>
          <p:cNvSpPr>
            <a:spLocks noGrp="1"/>
          </p:cNvSpPr>
          <p:nvPr>
            <p:ph sz="quarter" idx="1"/>
          </p:nvPr>
        </p:nvSpPr>
        <p:spPr/>
        <p:txBody>
          <a:bodyPr/>
          <a:lstStyle/>
          <a:p>
            <a:pPr lvl="0"/>
            <a:r>
              <a:rPr lang="en-US" dirty="0"/>
              <a:t>Be respectful of other people’s opinions.</a:t>
            </a:r>
          </a:p>
          <a:p>
            <a:pPr lvl="0"/>
            <a:r>
              <a:rPr lang="en-US" dirty="0"/>
              <a:t>Share without projecting your beliefs onto others.</a:t>
            </a:r>
          </a:p>
          <a:p>
            <a:pPr lvl="0"/>
            <a:r>
              <a:rPr lang="en-US" dirty="0"/>
              <a:t>Keep an open mind and open heart.  </a:t>
            </a:r>
          </a:p>
          <a:p>
            <a:endParaRPr lang="en-US" dirty="0"/>
          </a:p>
        </p:txBody>
      </p:sp>
      <p:pic>
        <p:nvPicPr>
          <p:cNvPr id="5" name="Picture 7" descr="C:\Users\Kelly Steinke\AppData\Local\Microsoft\Windows\Temporary Internet Files\Content.IE5\1IRNSWTR\MP9004331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35280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4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Spirituality Exploration: Acceptance</a:t>
            </a:r>
          </a:p>
        </p:txBody>
      </p:sp>
      <p:sp>
        <p:nvSpPr>
          <p:cNvPr id="3" name="Content Placeholder 2"/>
          <p:cNvSpPr>
            <a:spLocks noGrp="1"/>
          </p:cNvSpPr>
          <p:nvPr>
            <p:ph sz="quarter" idx="1"/>
          </p:nvPr>
        </p:nvSpPr>
        <p:spPr>
          <a:xfrm>
            <a:off x="957943" y="1828800"/>
            <a:ext cx="8153400" cy="4495800"/>
          </a:xfrm>
        </p:spPr>
        <p:txBody>
          <a:bodyPr>
            <a:normAutofit/>
          </a:bodyPr>
          <a:lstStyle/>
          <a:p>
            <a:r>
              <a:rPr lang="en-US" b="1" dirty="0" err="1"/>
              <a:t>ac·cept·ance</a:t>
            </a:r>
            <a:r>
              <a:rPr lang="en-US" b="1" dirty="0"/>
              <a:t>: </a:t>
            </a:r>
            <a:r>
              <a:rPr lang="en-US" dirty="0"/>
              <a:t>the act of taking or receiving something offered; favorable reception; approval; favor</a:t>
            </a:r>
          </a:p>
          <a:p>
            <a:r>
              <a:rPr lang="en-US" b="1" dirty="0" err="1"/>
              <a:t>tol·er·ance</a:t>
            </a:r>
            <a:r>
              <a:rPr lang="en-US" b="1" dirty="0"/>
              <a:t>: </a:t>
            </a:r>
            <a:r>
              <a:rPr lang="en-US" dirty="0"/>
              <a:t>a fair, objective, and permissive attitude toward opinions and practices that differ from one's own</a:t>
            </a:r>
          </a:p>
        </p:txBody>
      </p:sp>
      <p:pic>
        <p:nvPicPr>
          <p:cNvPr id="5" name="Picture 16" descr="C:\Users\Kelly Steinke\AppData\Local\Microsoft\Windows\Temporary Internet Files\Content.IE5\3XJ9Y7PE\MP9004431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982" y="4181617"/>
            <a:ext cx="41148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C:\Users\Kelly Steinke\AppData\Local\Microsoft\Windows\Temporary Internet Files\Content.IE5\AUJSENHQ\MC9003118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800600"/>
            <a:ext cx="2133600" cy="173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6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Related Terms</a:t>
            </a:r>
          </a:p>
        </p:txBody>
      </p:sp>
      <p:sp>
        <p:nvSpPr>
          <p:cNvPr id="3" name="Content Placeholder 2"/>
          <p:cNvSpPr>
            <a:spLocks noGrp="1"/>
          </p:cNvSpPr>
          <p:nvPr>
            <p:ph sz="quarter" idx="1"/>
          </p:nvPr>
        </p:nvSpPr>
        <p:spPr/>
        <p:txBody>
          <a:bodyPr/>
          <a:lstStyle/>
          <a:p>
            <a:r>
              <a:rPr lang="en-US" b="1" dirty="0" err="1"/>
              <a:t>u·nique</a:t>
            </a:r>
            <a:r>
              <a:rPr lang="en-US" b="1" dirty="0"/>
              <a:t>: </a:t>
            </a:r>
            <a:r>
              <a:rPr lang="en-US" dirty="0"/>
              <a:t>being the only one; being without like or equal</a:t>
            </a:r>
          </a:p>
          <a:p>
            <a:r>
              <a:rPr lang="en-US" b="1" dirty="0" err="1"/>
              <a:t>di·ver·si·ty</a:t>
            </a:r>
            <a:r>
              <a:rPr lang="en-US" b="1" dirty="0"/>
              <a:t>: </a:t>
            </a:r>
            <a:r>
              <a:rPr lang="en-US" dirty="0"/>
              <a:t>the condition of having or being composed of differing elements; variety</a:t>
            </a:r>
          </a:p>
          <a:p>
            <a:endParaRPr lang="en-US" dirty="0"/>
          </a:p>
          <a:p>
            <a:endParaRPr lang="en-US" dirty="0"/>
          </a:p>
        </p:txBody>
      </p:sp>
      <p:pic>
        <p:nvPicPr>
          <p:cNvPr id="5" name="Picture 5" descr="C:\Users\Kelly Steinke\AppData\Local\Microsoft\Windows\Temporary Internet Files\Content.IE5\MJ8NF7ZQ\MP90043064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897"/>
          <a:stretch/>
        </p:blipFill>
        <p:spPr bwMode="auto">
          <a:xfrm>
            <a:off x="3183420" y="3670110"/>
            <a:ext cx="3081959" cy="318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3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What makes us unique and diverse? </a:t>
            </a:r>
          </a:p>
        </p:txBody>
      </p:sp>
      <p:sp>
        <p:nvSpPr>
          <p:cNvPr id="3" name="Content Placeholder 2"/>
          <p:cNvSpPr>
            <a:spLocks noGrp="1"/>
          </p:cNvSpPr>
          <p:nvPr>
            <p:ph sz="quarter" idx="1"/>
          </p:nvPr>
        </p:nvSpPr>
        <p:spPr/>
        <p:txBody>
          <a:bodyPr>
            <a:normAutofit fontScale="85000" lnSpcReduction="20000"/>
          </a:bodyPr>
          <a:lstStyle/>
          <a:p>
            <a:pPr lvl="0"/>
            <a:r>
              <a:rPr lang="en-US" dirty="0"/>
              <a:t>Personality </a:t>
            </a:r>
          </a:p>
          <a:p>
            <a:pPr lvl="0"/>
            <a:r>
              <a:rPr lang="en-US" dirty="0"/>
              <a:t>Beliefs</a:t>
            </a:r>
          </a:p>
          <a:p>
            <a:pPr lvl="0"/>
            <a:r>
              <a:rPr lang="en-US" dirty="0"/>
              <a:t>Hobbies and interests</a:t>
            </a:r>
          </a:p>
          <a:p>
            <a:pPr lvl="0"/>
            <a:r>
              <a:rPr lang="en-US" dirty="0"/>
              <a:t>Physical features</a:t>
            </a:r>
          </a:p>
          <a:p>
            <a:pPr lvl="0"/>
            <a:r>
              <a:rPr lang="en-US" dirty="0"/>
              <a:t>Gender</a:t>
            </a:r>
          </a:p>
          <a:p>
            <a:pPr lvl="0"/>
            <a:r>
              <a:rPr lang="en-US" dirty="0"/>
              <a:t>Ethnicity</a:t>
            </a:r>
          </a:p>
          <a:p>
            <a:pPr lvl="0"/>
            <a:r>
              <a:rPr lang="en-US" dirty="0"/>
              <a:t>Childhood and upbringing</a:t>
            </a:r>
          </a:p>
          <a:p>
            <a:pPr lvl="0"/>
            <a:r>
              <a:rPr lang="en-US" dirty="0"/>
              <a:t>Life experiences</a:t>
            </a:r>
          </a:p>
          <a:p>
            <a:pPr lvl="0"/>
            <a:r>
              <a:rPr lang="en-US" dirty="0"/>
              <a:t>Personal goals </a:t>
            </a:r>
          </a:p>
          <a:p>
            <a:pPr lvl="0"/>
            <a:r>
              <a:rPr lang="en-US" dirty="0"/>
              <a:t>Personal journey</a:t>
            </a:r>
          </a:p>
          <a:p>
            <a:pPr lvl="0"/>
            <a:r>
              <a:rPr lang="en-US" dirty="0"/>
              <a:t>???</a:t>
            </a:r>
          </a:p>
          <a:p>
            <a:endParaRPr lang="en-US" dirty="0"/>
          </a:p>
        </p:txBody>
      </p:sp>
      <p:pic>
        <p:nvPicPr>
          <p:cNvPr id="4" name="Picture 23" descr="C:\Users\Kelly Steinke\AppData\Local\Microsoft\Windows\Temporary Internet Files\Content.IE5\3XJ9Y7PE\MC9002889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267200"/>
            <a:ext cx="4364038" cy="183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49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What makes YOU unique?</a:t>
            </a:r>
          </a:p>
        </p:txBody>
      </p:sp>
      <p:pic>
        <p:nvPicPr>
          <p:cNvPr id="4" name="Picture 17" descr="C:\Users\Kelly Steinke\AppData\Local\Microsoft\Windows\Temporary Internet Files\Content.IE5\1IRNSWTR\MP9003853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760220"/>
            <a:ext cx="3477986" cy="486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92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Thoughts on Acceptance</a:t>
            </a:r>
          </a:p>
        </p:txBody>
      </p:sp>
      <p:sp>
        <p:nvSpPr>
          <p:cNvPr id="3" name="Content Placeholder 2"/>
          <p:cNvSpPr>
            <a:spLocks noGrp="1"/>
          </p:cNvSpPr>
          <p:nvPr>
            <p:ph sz="quarter" idx="1"/>
          </p:nvPr>
        </p:nvSpPr>
        <p:spPr/>
        <p:txBody>
          <a:bodyPr/>
          <a:lstStyle/>
          <a:p>
            <a:r>
              <a:rPr lang="en-US" dirty="0"/>
              <a:t>Being “tolerant” and “accepting” </a:t>
            </a:r>
            <a:r>
              <a:rPr lang="en-US" u="sng" dirty="0"/>
              <a:t>does not</a:t>
            </a:r>
            <a:r>
              <a:rPr lang="en-US" dirty="0"/>
              <a:t> require agreement</a:t>
            </a:r>
          </a:p>
          <a:p>
            <a:r>
              <a:rPr lang="en-US" dirty="0"/>
              <a:t>It </a:t>
            </a:r>
            <a:r>
              <a:rPr lang="en-US" u="sng" dirty="0"/>
              <a:t>does</a:t>
            </a:r>
            <a:r>
              <a:rPr lang="en-US" dirty="0"/>
              <a:t> require respect</a:t>
            </a:r>
          </a:p>
          <a:p>
            <a:endParaRPr lang="en-US" dirty="0"/>
          </a:p>
        </p:txBody>
      </p:sp>
      <p:pic>
        <p:nvPicPr>
          <p:cNvPr id="4" name="Picture 4" descr="C:\Users\Kelly Steinke\AppData\Local\Microsoft\Windows\Temporary Internet Files\Content.IE5\3XJ9Y7PE\MP91021875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396662"/>
            <a:ext cx="2971800" cy="448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168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9">
      <a:dk1>
        <a:sysClr val="windowText" lastClr="000000"/>
      </a:dk1>
      <a:lt1>
        <a:sysClr val="window" lastClr="FFFFFF"/>
      </a:lt1>
      <a:dk2>
        <a:srgbClr val="464653"/>
      </a:dk2>
      <a:lt2>
        <a:srgbClr val="DDE9EC"/>
      </a:lt2>
      <a:accent1>
        <a:srgbClr val="727CA3"/>
      </a:accent1>
      <a:accent2>
        <a:srgbClr val="92D050"/>
      </a:accent2>
      <a:accent3>
        <a:srgbClr val="D2DA7A"/>
      </a:accent3>
      <a:accent4>
        <a:srgbClr val="FFC000"/>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7FCD39F41A1D4D83FCFCD657F48F12" ma:contentTypeVersion="11" ma:contentTypeDescription="Create a new document." ma:contentTypeScope="" ma:versionID="3c3ee2fcd1bd33ba2222750af35cc848">
  <xsd:schema xmlns:xsd="http://www.w3.org/2001/XMLSchema" xmlns:xs="http://www.w3.org/2001/XMLSchema" xmlns:p="http://schemas.microsoft.com/office/2006/metadata/properties" xmlns:ns2="bd59869c-8c19-4d89-ad34-dc7b09787b4b" xmlns:ns3="2a5d7c57-f217-4c91-a592-825cc7a3238f" targetNamespace="http://schemas.microsoft.com/office/2006/metadata/properties" ma:root="true" ma:fieldsID="e3717e15bb8c436f246933e927c31a43" ns2:_="" ns3:_="">
    <xsd:import namespace="bd59869c-8c19-4d89-ad34-dc7b09787b4b"/>
    <xsd:import namespace="2a5d7c57-f217-4c91-a592-825cc7a323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Details" minOccurs="0"/>
                <xsd:element ref="ns3:SharedWithUsers" minOccurs="0"/>
                <xsd:element ref="ns2:Document_x0020_View"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9869c-8c19-4d89-ad34-dc7b09787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Document_x0020_View" ma:index="16" nillable="true" ma:displayName="Document View" ma:format="Image" ma:internalName="Document_x0020_Vie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5d7c57-f217-4c91-a592-825cc7a3238f"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View xmlns="bd59869c-8c19-4d89-ad34-dc7b09787b4b">
      <Url xsi:nil="true"/>
      <Description xsi:nil="true"/>
    </Document_x0020_View>
  </documentManagement>
</p:properties>
</file>

<file path=customXml/itemProps1.xml><?xml version="1.0" encoding="utf-8"?>
<ds:datastoreItem xmlns:ds="http://schemas.openxmlformats.org/officeDocument/2006/customXml" ds:itemID="{3A589066-5456-45E8-9492-2B65BE0B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9869c-8c19-4d89-ad34-dc7b09787b4b"/>
    <ds:schemaRef ds:uri="2a5d7c57-f217-4c91-a592-825cc7a323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245DE4-46ED-4F15-86C5-5F3FE66FF6E8}">
  <ds:schemaRefs>
    <ds:schemaRef ds:uri="http://schemas.microsoft.com/sharepoint/v3/contenttype/forms"/>
  </ds:schemaRefs>
</ds:datastoreItem>
</file>

<file path=customXml/itemProps3.xml><?xml version="1.0" encoding="utf-8"?>
<ds:datastoreItem xmlns:ds="http://schemas.openxmlformats.org/officeDocument/2006/customXml" ds:itemID="{6150B667-39D6-42D5-A78C-8BE077C27385}">
  <ds:schemaRef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2a5d7c57-f217-4c91-a592-825cc7a3238f"/>
    <ds:schemaRef ds:uri="bd59869c-8c19-4d89-ad34-dc7b09787b4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Median</Template>
  <TotalTime>5676</TotalTime>
  <Words>2292</Words>
  <Application>Microsoft Office PowerPoint</Application>
  <PresentationFormat>On-screen Show (4:3)</PresentationFormat>
  <Paragraphs>187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Tw Cen MT</vt:lpstr>
      <vt:lpstr>Wingdings</vt:lpstr>
      <vt:lpstr>Wingdings 2</vt:lpstr>
      <vt:lpstr>Median</vt:lpstr>
      <vt:lpstr>PowerPoint Presentation</vt:lpstr>
      <vt:lpstr> Last session …</vt:lpstr>
      <vt:lpstr> Today …</vt:lpstr>
      <vt:lpstr> A Friendly Reminder</vt:lpstr>
      <vt:lpstr> Spirituality Exploration: Acceptance</vt:lpstr>
      <vt:lpstr> Related Terms</vt:lpstr>
      <vt:lpstr> What makes us unique and diverse? </vt:lpstr>
      <vt:lpstr> What makes YOU unique?</vt:lpstr>
      <vt:lpstr> Thoughts on Acceptance</vt:lpstr>
      <vt:lpstr> Identifying Acceptance Opportunities</vt:lpstr>
      <vt:lpstr> Acceptance Opportunities</vt:lpstr>
      <vt:lpstr> Acceptance Blockers</vt:lpstr>
      <vt:lpstr> Acceptance Booster</vt:lpstr>
      <vt:lpstr> Acceptance Expressions</vt:lpstr>
      <vt:lpstr> Expressions of Spirituality Guidebook &amp;     Next Session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Thurber</dc:creator>
  <cp:lastModifiedBy>Kaley Feenstra</cp:lastModifiedBy>
  <cp:revision>467</cp:revision>
  <cp:lastPrinted>2012-06-01T21:47:25Z</cp:lastPrinted>
  <dcterms:created xsi:type="dcterms:W3CDTF">2011-08-25T02:38:03Z</dcterms:created>
  <dcterms:modified xsi:type="dcterms:W3CDTF">2018-09-27T19:17:49Z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0x0101002A7FCD39F41A1D4D83FCFCD657F48F12</vt:lpwstr>
  </property>
</Properties>
</file>