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4"/>
  </p:sldMasterIdLst>
  <p:notesMasterIdLst>
    <p:notesMasterId r:id="rId8"/>
  </p:notesMasterIdLst>
  <p:handoutMasterIdLst>
    <p:handoutMasterId r:id="rId9"/>
  </p:handoutMasterIdLst>
  <p:sldIdLst>
    <p:sldId id="265" r:id="rId5"/>
    <p:sldId id="267" r:id="rId6"/>
    <p:sldId id="268" r:id="rId7"/>
  </p:sldIdLst>
  <p:sldSz cx="7772400" cy="10058400"/>
  <p:notesSz cx="7010400" cy="9296400"/>
  <p:embeddedFontLst>
    <p:embeddedFont>
      <p:font typeface="Open Sans" panose="020B0606030504020204" pitchFamily="34" charset="0"/>
      <p:regular r:id="rId10"/>
      <p:bold r:id="rId11"/>
      <p:italic r:id="rId12"/>
      <p:boldItalic r:id="rId13"/>
    </p:embeddedFont>
    <p:embeddedFont>
      <p:font typeface="Open Sans SemiBold" panose="020B0706030804020204" pitchFamily="34" charset="0"/>
      <p:bold r:id="rId14"/>
      <p:boldItalic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 userDrawn="1">
          <p15:clr>
            <a:srgbClr val="A4A3A4"/>
          </p15:clr>
        </p15:guide>
        <p15:guide id="2" pos="2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E82"/>
    <a:srgbClr val="6E7579"/>
    <a:srgbClr val="DEA3C5"/>
    <a:srgbClr val="EEC6D3"/>
    <a:srgbClr val="F9B796"/>
    <a:srgbClr val="A390C3"/>
    <a:srgbClr val="4AC0DC"/>
    <a:srgbClr val="6FC683"/>
    <a:srgbClr val="F45C21"/>
    <a:srgbClr val="5858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93" autoAdjust="0"/>
    <p:restoredTop sz="94660"/>
  </p:normalViewPr>
  <p:slideViewPr>
    <p:cSldViewPr snapToGrid="0">
      <p:cViewPr varScale="1">
        <p:scale>
          <a:sx n="107" d="100"/>
          <a:sy n="107" d="100"/>
        </p:scale>
        <p:origin x="902" y="86"/>
      </p:cViewPr>
      <p:guideLst>
        <p:guide orient="horz" pos="288"/>
        <p:guide pos="288"/>
      </p:guideLst>
    </p:cSldViewPr>
  </p:slideViewPr>
  <p:notesTextViewPr>
    <p:cViewPr>
      <p:scale>
        <a:sx n="1" d="1"/>
        <a:sy n="1" d="1"/>
      </p:scale>
      <p:origin x="0" y="0"/>
    </p:cViewPr>
  </p:notesTextViewPr>
  <p:notesViewPr>
    <p:cSldViewPr snapToGrid="0">
      <p:cViewPr varScale="1">
        <p:scale>
          <a:sx n="64" d="100"/>
          <a:sy n="64" d="100"/>
        </p:scale>
        <p:origin x="230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4.fntdata"/><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5" Type="http://schemas.openxmlformats.org/officeDocument/2006/relationships/slide" Target="slides/slide1.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handoutMaster" Target="handoutMasters/handoutMaster1.xml"/><Relationship Id="rId14"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32607C-3930-448C-9B14-254023F9B3CB}"/>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AF6F66-5344-4EEC-984E-E5E761FC28F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167CA73-8739-4C7B-8EE3-93A5902A5CB9}" type="datetimeFigureOut">
              <a:rPr lang="en-US" smtClean="0"/>
              <a:t>8/17/2021</a:t>
            </a:fld>
            <a:endParaRPr lang="en-US"/>
          </a:p>
        </p:txBody>
      </p:sp>
      <p:sp>
        <p:nvSpPr>
          <p:cNvPr id="4" name="Footer Placeholder 3">
            <a:extLst>
              <a:ext uri="{FF2B5EF4-FFF2-40B4-BE49-F238E27FC236}">
                <a16:creationId xmlns:a16="http://schemas.microsoft.com/office/drawing/2014/main" id="{07BA16FD-0C04-4F35-8519-35C0AE3F5A21}"/>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A8D30EC-4828-40DE-A3DB-BC7F0D4335F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48A0C1A-F159-4018-BF49-EB71E0F7FC69}" type="slidenum">
              <a:rPr lang="en-US" smtClean="0"/>
              <a:t>‹#›</a:t>
            </a:fld>
            <a:endParaRPr lang="en-US"/>
          </a:p>
        </p:txBody>
      </p:sp>
    </p:spTree>
    <p:extLst>
      <p:ext uri="{BB962C8B-B14F-4D97-AF65-F5344CB8AC3E}">
        <p14:creationId xmlns:p14="http://schemas.microsoft.com/office/powerpoint/2010/main" val="785174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60588" y="698500"/>
            <a:ext cx="26908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6" tIns="93156" rIns="93156" bIns="93156"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9817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6.jp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7"/>
        <p:cNvGrpSpPr/>
        <p:nvPr/>
      </p:nvGrpSpPr>
      <p:grpSpPr>
        <a:xfrm>
          <a:off x="0" y="0"/>
          <a:ext cx="0" cy="0"/>
          <a:chOff x="0" y="0"/>
          <a:chExt cx="0" cy="0"/>
        </a:xfrm>
      </p:grpSpPr>
      <p:pic>
        <p:nvPicPr>
          <p:cNvPr id="4" name="Picture 3">
            <a:extLst>
              <a:ext uri="{FF2B5EF4-FFF2-40B4-BE49-F238E27FC236}">
                <a16:creationId xmlns:a16="http://schemas.microsoft.com/office/drawing/2014/main" id="{AF5683C9-F58A-45F8-9DCF-B74BE60B91BB}"/>
              </a:ext>
            </a:extLst>
          </p:cNvPr>
          <p:cNvPicPr>
            <a:picLocks noChangeAspect="1"/>
          </p:cNvPicPr>
          <p:nvPr userDrawn="1"/>
        </p:nvPicPr>
        <p:blipFill>
          <a:blip r:embed="rId2"/>
          <a:stretch>
            <a:fillRect/>
          </a:stretch>
        </p:blipFill>
        <p:spPr>
          <a:xfrm>
            <a:off x="274320" y="274320"/>
            <a:ext cx="2816447" cy="1097280"/>
          </a:xfrm>
          <a:prstGeom prst="rect">
            <a:avLst/>
          </a:prstGeom>
        </p:spPr>
      </p:pic>
      <p:sp>
        <p:nvSpPr>
          <p:cNvPr id="6" name="TextBox 5">
            <a:extLst>
              <a:ext uri="{FF2B5EF4-FFF2-40B4-BE49-F238E27FC236}">
                <a16:creationId xmlns:a16="http://schemas.microsoft.com/office/drawing/2014/main" id="{7D58CCDD-2DB0-4A22-BD47-CD10B5C2A281}"/>
              </a:ext>
            </a:extLst>
          </p:cNvPr>
          <p:cNvSpPr txBox="1"/>
          <p:nvPr userDrawn="1"/>
        </p:nvSpPr>
        <p:spPr>
          <a:xfrm>
            <a:off x="457200" y="1371600"/>
            <a:ext cx="6858000" cy="5736635"/>
          </a:xfrm>
          <a:prstGeom prst="rect">
            <a:avLst/>
          </a:prstGeom>
          <a:noFill/>
        </p:spPr>
        <p:txBody>
          <a:bodyPr wrap="square">
            <a:spAutoFit/>
          </a:bodyPr>
          <a:lstStyle/>
          <a:p>
            <a:pPr marL="0" marR="0" algn="ctr">
              <a:lnSpc>
                <a:spcPct val="85000"/>
              </a:lnSpc>
              <a:spcBef>
                <a:spcPts val="0"/>
              </a:spcBef>
              <a:spcAft>
                <a:spcPts val="0"/>
              </a:spcAft>
            </a:pPr>
            <a:r>
              <a:rPr lang="en-US" sz="2000" b="1" i="0" cap="all" spc="-75" dirty="0">
                <a:solidFill>
                  <a:srgbClr val="000633"/>
                </a:solidFill>
                <a:effectLst/>
                <a:latin typeface="Arial" panose="020B0604020202020204" pitchFamily="34" charset="0"/>
                <a:ea typeface="Times New Roman" panose="02020603050405020304" pitchFamily="18" charset="0"/>
                <a:cs typeface="Times New Roman" panose="02020603050405020304" pitchFamily="18" charset="0"/>
              </a:rPr>
              <a:t>WHAT IS AN AREA OF FOCUS?</a:t>
            </a:r>
          </a:p>
          <a:p>
            <a:pPr marL="0" marR="0" algn="ctr">
              <a:lnSpc>
                <a:spcPct val="85000"/>
              </a:lnSpc>
              <a:spcBef>
                <a:spcPts val="0"/>
              </a:spcBef>
              <a:spcAft>
                <a:spcPts val="0"/>
              </a:spcAft>
            </a:pPr>
            <a:r>
              <a:rPr lang="en-US" sz="2000" cap="all" spc="-75" dirty="0">
                <a:solidFill>
                  <a:srgbClr val="000633"/>
                </a:solidFill>
                <a:effectLst/>
                <a:latin typeface="Arial" panose="020B0604020202020204" pitchFamily="34" charset="0"/>
                <a:ea typeface="Times New Roman" panose="02020603050405020304" pitchFamily="18" charset="0"/>
                <a:cs typeface="Times New Roman" panose="02020603050405020304" pitchFamily="18" charset="0"/>
              </a:rPr>
              <a:t>DATA SHEET INSTRUCTIONS</a:t>
            </a:r>
          </a:p>
          <a:p>
            <a:pPr marL="0" marR="0">
              <a:spcBef>
                <a:spcPts val="1200"/>
              </a:spcBef>
              <a:spcAft>
                <a:spcPts val="200"/>
              </a:spcAft>
            </a:pPr>
            <a:r>
              <a:rPr lang="en-US" sz="1600" b="1" kern="0" dirty="0">
                <a:solidFill>
                  <a:srgbClr val="FE7048"/>
                </a:solidFill>
                <a:effectLst/>
                <a:latin typeface="Arial" panose="020B0604020202020204" pitchFamily="34" charset="0"/>
                <a:ea typeface="Times New Roman" panose="02020603050405020304" pitchFamily="18" charset="0"/>
                <a:cs typeface="Arial" panose="020B0604020202020204" pitchFamily="34" charset="0"/>
              </a:rPr>
              <a:t>Template tips</a:t>
            </a:r>
          </a:p>
          <a:p>
            <a:pPr marL="171450" marR="0" lvl="0" indent="-171450">
              <a:lnSpc>
                <a:spcPct val="150000"/>
              </a:lnSpc>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Clicking the </a:t>
            </a:r>
            <a:r>
              <a:rPr lang="en-US" sz="1200" b="1" dirty="0">
                <a:effectLst/>
                <a:latin typeface="Arial" panose="020B0604020202020204" pitchFamily="34" charset="0"/>
                <a:ea typeface="Times New Roman" panose="02020603050405020304" pitchFamily="18" charset="0"/>
                <a:cs typeface="Arial" panose="020B0604020202020204" pitchFamily="34" charset="0"/>
              </a:rPr>
              <a:t>Reset</a:t>
            </a:r>
            <a:r>
              <a:rPr lang="en-US" sz="1200" dirty="0">
                <a:effectLst/>
                <a:latin typeface="Arial" panose="020B0604020202020204" pitchFamily="34" charset="0"/>
                <a:ea typeface="Times New Roman" panose="02020603050405020304" pitchFamily="18" charset="0"/>
                <a:cs typeface="Arial" panose="020B0604020202020204" pitchFamily="34" charset="0"/>
              </a:rPr>
              <a:t> button (under the Home tab) will revert to original layout</a:t>
            </a:r>
          </a:p>
          <a:p>
            <a:pPr marL="171450" marR="0" lvl="0" indent="-171450">
              <a:lnSpc>
                <a:spcPct val="150000"/>
              </a:lnSpc>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Input fields (editable sections) not filled in will print blank</a:t>
            </a:r>
          </a:p>
          <a:p>
            <a:pPr marL="171450" marR="0" lvl="0" indent="-171450">
              <a:lnSpc>
                <a:spcPct val="150000"/>
              </a:lnSpc>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Arial" panose="020B0604020202020204" pitchFamily="34" charset="0"/>
              </a:rPr>
              <a:t>Click the </a:t>
            </a:r>
            <a:r>
              <a:rPr lang="en-US" sz="1200" b="1" dirty="0">
                <a:effectLst/>
                <a:latin typeface="Arial" panose="020B0604020202020204" pitchFamily="34" charset="0"/>
                <a:ea typeface="Calibri" panose="020F0502020204030204" pitchFamily="34" charset="0"/>
                <a:cs typeface="Arial" panose="020B0604020202020204" pitchFamily="34" charset="0"/>
              </a:rPr>
              <a:t>New Slide</a:t>
            </a:r>
            <a:r>
              <a:rPr lang="en-US" sz="1200" dirty="0">
                <a:effectLst/>
                <a:latin typeface="Arial" panose="020B0604020202020204" pitchFamily="34" charset="0"/>
                <a:ea typeface="Calibri" panose="020F0502020204030204" pitchFamily="34" charset="0"/>
                <a:cs typeface="Arial" panose="020B0604020202020204" pitchFamily="34" charset="0"/>
              </a:rPr>
              <a:t> button (under the Home tab) to create multiple versions</a:t>
            </a:r>
          </a:p>
          <a:p>
            <a:pPr marL="0" marR="0">
              <a:spcBef>
                <a:spcPts val="1200"/>
              </a:spcBef>
              <a:spcAft>
                <a:spcPts val="200"/>
              </a:spcAft>
            </a:pPr>
            <a:r>
              <a:rPr lang="en-US" sz="1600" b="1" kern="0" dirty="0">
                <a:solidFill>
                  <a:srgbClr val="FE7048"/>
                </a:solidFill>
                <a:effectLst/>
                <a:latin typeface="Arial" panose="020B0604020202020204" pitchFamily="34" charset="0"/>
                <a:ea typeface="Times New Roman" panose="02020603050405020304" pitchFamily="18" charset="0"/>
                <a:cs typeface="Arial" panose="020B0604020202020204" pitchFamily="34" charset="0"/>
              </a:rPr>
              <a:t>Getting started</a:t>
            </a:r>
          </a:p>
          <a:p>
            <a:pPr marL="171450" marR="0" lvl="0" indent="-171450">
              <a:lnSpc>
                <a:spcPct val="150000"/>
              </a:lnSpc>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Arial" panose="020B0604020202020204" pitchFamily="34" charset="0"/>
              </a:rPr>
              <a:t>Slide 2</a:t>
            </a:r>
          </a:p>
          <a:p>
            <a:pPr marL="0" marR="0" lvl="0" indent="0" defTabSz="274320">
              <a:lnSpc>
                <a:spcPct val="150000"/>
              </a:lnSpc>
              <a:spcBef>
                <a:spcPts val="0"/>
              </a:spcBef>
              <a:spcAft>
                <a:spcPts val="0"/>
              </a:spcAft>
              <a:buFont typeface="Arial" panose="020B0604020202020204" pitchFamily="34" charset="0"/>
              <a:buNone/>
            </a:pPr>
            <a:r>
              <a:rPr lang="en-US" sz="1200" dirty="0">
                <a:effectLst/>
                <a:latin typeface="Arial" panose="020B0604020202020204" pitchFamily="34" charset="0"/>
                <a:ea typeface="Calibri" panose="020F0502020204030204" pitchFamily="34" charset="0"/>
                <a:cs typeface="Arial" panose="020B0604020202020204" pitchFamily="34" charset="0"/>
              </a:rPr>
              <a:t>	Add a resident quote (up to five lines) in the space provided.</a:t>
            </a:r>
          </a:p>
          <a:p>
            <a:pPr marL="0" marR="0" lvl="0" indent="0" defTabSz="274320">
              <a:lnSpc>
                <a:spcPct val="150000"/>
              </a:lnSpc>
              <a:spcBef>
                <a:spcPts val="0"/>
              </a:spcBef>
              <a:spcAft>
                <a:spcPts val="0"/>
              </a:spcAft>
              <a:buFont typeface="Arial" panose="020B0604020202020204" pitchFamily="34" charset="0"/>
              <a:buNone/>
            </a:pPr>
            <a:r>
              <a:rPr lang="en-US" sz="1200" dirty="0">
                <a:effectLst/>
                <a:latin typeface="Arial" panose="020B0604020202020204" pitchFamily="34" charset="0"/>
                <a:ea typeface="Calibri" panose="020F0502020204030204" pitchFamily="34" charset="0"/>
                <a:cs typeface="Arial" panose="020B0604020202020204" pitchFamily="34" charset="0"/>
              </a:rPr>
              <a:t>	Example: </a:t>
            </a:r>
            <a:r>
              <a:rPr lang="en-US" sz="1200" i="1" dirty="0">
                <a:effectLst/>
                <a:latin typeface="Arial" panose="020B0604020202020204" pitchFamily="34" charset="0"/>
                <a:ea typeface="Calibri" panose="020F0502020204030204" pitchFamily="34" charset="0"/>
                <a:cs typeface="Arial" panose="020B0604020202020204" pitchFamily="34" charset="0"/>
              </a:rPr>
              <a:t>“Resident quote” –resident name, age</a:t>
            </a:r>
          </a:p>
          <a:p>
            <a:pPr marL="171450" marR="0" lvl="0" indent="-171450">
              <a:lnSpc>
                <a:spcPct val="150000"/>
              </a:lnSpc>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Arial" panose="020B0604020202020204" pitchFamily="34" charset="0"/>
              </a:rPr>
              <a:t>Slide 3</a:t>
            </a:r>
          </a:p>
          <a:p>
            <a:pPr marL="0" marR="0" lvl="0" indent="0" defTabSz="274320">
              <a:lnSpc>
                <a:spcPct val="150000"/>
              </a:lnSpc>
              <a:spcBef>
                <a:spcPts val="0"/>
              </a:spcBef>
              <a:spcAft>
                <a:spcPts val="0"/>
              </a:spcAft>
              <a:buFont typeface="Arial" panose="020B0604020202020204" pitchFamily="34" charset="0"/>
              <a:buNone/>
            </a:pPr>
            <a:r>
              <a:rPr lang="en-US" sz="1200" dirty="0">
                <a:effectLst/>
                <a:latin typeface="Arial" panose="020B0604020202020204" pitchFamily="34" charset="0"/>
                <a:ea typeface="Calibri" panose="020F0502020204030204" pitchFamily="34" charset="0"/>
                <a:cs typeface="Arial" panose="020B0604020202020204" pitchFamily="34" charset="0"/>
              </a:rPr>
              <a:t>	Add your community logo</a:t>
            </a:r>
          </a:p>
          <a:p>
            <a:pPr marL="0" marR="0" lvl="0" indent="0" defTabSz="274320">
              <a:lnSpc>
                <a:spcPct val="150000"/>
              </a:lnSpc>
              <a:spcBef>
                <a:spcPts val="0"/>
              </a:spcBef>
              <a:spcAft>
                <a:spcPts val="0"/>
              </a:spcAft>
              <a:buFont typeface="Arial" panose="020B0604020202020204" pitchFamily="34" charset="0"/>
              <a:buNone/>
            </a:pPr>
            <a:r>
              <a:rPr lang="en-US" sz="1200" dirty="0">
                <a:effectLst/>
                <a:latin typeface="Arial" panose="020B0604020202020204" pitchFamily="34" charset="0"/>
                <a:ea typeface="Calibri" panose="020F0502020204030204" pitchFamily="34" charset="0"/>
                <a:cs typeface="Arial" panose="020B0604020202020204" pitchFamily="34" charset="0"/>
              </a:rPr>
              <a:t>	Add something to promote</a:t>
            </a:r>
          </a:p>
          <a:p>
            <a:pPr marL="0" marR="0" lvl="0" indent="0" defTabSz="274320">
              <a:lnSpc>
                <a:spcPct val="150000"/>
              </a:lnSpc>
              <a:spcBef>
                <a:spcPts val="0"/>
              </a:spcBef>
              <a:spcAft>
                <a:spcPts val="0"/>
              </a:spcAft>
              <a:buFont typeface="Arial" panose="020B0604020202020204" pitchFamily="34" charset="0"/>
              <a:buNone/>
            </a:pPr>
            <a:r>
              <a:rPr lang="en-US" sz="1200" dirty="0">
                <a:effectLst/>
                <a:latin typeface="Arial" panose="020B0604020202020204" pitchFamily="34" charset="0"/>
                <a:ea typeface="Calibri" panose="020F0502020204030204" pitchFamily="34" charset="0"/>
                <a:cs typeface="Arial" panose="020B0604020202020204" pitchFamily="34" charset="0"/>
              </a:rPr>
              <a:t>	Example: Upcoming community event</a:t>
            </a:r>
          </a:p>
          <a:p>
            <a:pPr marL="0" marR="0" lvl="0" indent="0" defTabSz="274320">
              <a:lnSpc>
                <a:spcPct val="150000"/>
              </a:lnSpc>
              <a:spcBef>
                <a:spcPts val="0"/>
              </a:spcBef>
              <a:spcAft>
                <a:spcPts val="0"/>
              </a:spcAft>
              <a:buFont typeface="Arial" panose="020B0604020202020204" pitchFamily="34" charset="0"/>
              <a:buNone/>
            </a:pPr>
            <a:r>
              <a:rPr lang="en-US" sz="1200" dirty="0">
                <a:effectLst/>
                <a:latin typeface="Arial" panose="020B0604020202020204" pitchFamily="34" charset="0"/>
                <a:ea typeface="Calibri" panose="020F0502020204030204" pitchFamily="34" charset="0"/>
                <a:cs typeface="Arial" panose="020B0604020202020204" pitchFamily="34" charset="0"/>
              </a:rPr>
              <a:t>	Add contact information</a:t>
            </a:r>
          </a:p>
          <a:p>
            <a:pPr marL="0" marR="0">
              <a:spcBef>
                <a:spcPts val="1200"/>
              </a:spcBef>
              <a:spcAft>
                <a:spcPts val="200"/>
              </a:spcAft>
            </a:pPr>
            <a:r>
              <a:rPr lang="en-US" sz="1600" b="1" kern="0" dirty="0">
                <a:solidFill>
                  <a:srgbClr val="FE7048"/>
                </a:solidFill>
                <a:effectLst/>
                <a:latin typeface="Arial" panose="020B0604020202020204" pitchFamily="34" charset="0"/>
                <a:ea typeface="Times New Roman" panose="02020603050405020304" pitchFamily="18" charset="0"/>
                <a:cs typeface="Arial" panose="020B0604020202020204" pitchFamily="34" charset="0"/>
              </a:rPr>
              <a:t>Print document</a:t>
            </a:r>
          </a:p>
          <a:p>
            <a:pPr marL="171450" marR="0" lvl="0" indent="-171450">
              <a:lnSpc>
                <a:spcPct val="150000"/>
              </a:lnSpc>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This page is hidden and </a:t>
            </a:r>
            <a:r>
              <a:rPr lang="en-US" sz="1200" b="1" dirty="0">
                <a:effectLst/>
                <a:latin typeface="Arial" panose="020B0604020202020204" pitchFamily="34" charset="0"/>
                <a:ea typeface="Times New Roman" panose="02020603050405020304" pitchFamily="18" charset="0"/>
                <a:cs typeface="Arial" panose="020B0604020202020204" pitchFamily="34" charset="0"/>
              </a:rPr>
              <a:t>will not</a:t>
            </a:r>
            <a:r>
              <a:rPr lang="en-US" sz="1200" dirty="0">
                <a:effectLst/>
                <a:latin typeface="Arial" panose="020B0604020202020204" pitchFamily="34" charset="0"/>
                <a:ea typeface="Times New Roman" panose="02020603050405020304" pitchFamily="18" charset="0"/>
                <a:cs typeface="Arial" panose="020B0604020202020204" pitchFamily="34" charset="0"/>
              </a:rPr>
              <a:t> print</a:t>
            </a:r>
          </a:p>
          <a:p>
            <a:pPr marL="171450" marR="0" lvl="0" indent="-171450">
              <a:lnSpc>
                <a:spcPct val="150000"/>
              </a:lnSpc>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Data sheets are designed to print on a single sheet, front and back</a:t>
            </a:r>
          </a:p>
          <a:p>
            <a:pPr marL="171450" marR="0" lvl="0" indent="-171450">
              <a:lnSpc>
                <a:spcPct val="150000"/>
              </a:lnSpc>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Data sheets are designed to be printed with a borderless printing option</a:t>
            </a:r>
          </a:p>
        </p:txBody>
      </p:sp>
    </p:spTree>
    <p:extLst>
      <p:ext uri="{BB962C8B-B14F-4D97-AF65-F5344CB8AC3E}">
        <p14:creationId xmlns:p14="http://schemas.microsoft.com/office/powerpoint/2010/main" val="456671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cus-Front">
    <p:spTree>
      <p:nvGrpSpPr>
        <p:cNvPr id="1" name=""/>
        <p:cNvGrpSpPr/>
        <p:nvPr/>
      </p:nvGrpSpPr>
      <p:grpSpPr>
        <a:xfrm>
          <a:off x="0" y="0"/>
          <a:ext cx="0" cy="0"/>
          <a:chOff x="0" y="0"/>
          <a:chExt cx="0" cy="0"/>
        </a:xfrm>
      </p:grpSpPr>
      <p:sp>
        <p:nvSpPr>
          <p:cNvPr id="54" name="bg object 16">
            <a:extLst>
              <a:ext uri="{FF2B5EF4-FFF2-40B4-BE49-F238E27FC236}">
                <a16:creationId xmlns:a16="http://schemas.microsoft.com/office/drawing/2014/main" id="{42A3D5E7-83C0-42B8-848E-E75DC6E9495B}"/>
              </a:ext>
            </a:extLst>
          </p:cNvPr>
          <p:cNvSpPr/>
          <p:nvPr userDrawn="1"/>
        </p:nvSpPr>
        <p:spPr>
          <a:xfrm>
            <a:off x="0" y="0"/>
            <a:ext cx="7772400" cy="3074445"/>
          </a:xfrm>
          <a:custGeom>
            <a:avLst/>
            <a:gdLst/>
            <a:ahLst/>
            <a:cxnLst/>
            <a:rect l="l" t="t" r="r" b="b"/>
            <a:pathLst>
              <a:path w="7772400" h="4543425">
                <a:moveTo>
                  <a:pt x="7772400" y="0"/>
                </a:moveTo>
                <a:lnTo>
                  <a:pt x="0" y="0"/>
                </a:lnTo>
                <a:lnTo>
                  <a:pt x="0" y="4543234"/>
                </a:lnTo>
                <a:lnTo>
                  <a:pt x="7772400" y="4543234"/>
                </a:lnTo>
                <a:lnTo>
                  <a:pt x="7772400" y="0"/>
                </a:lnTo>
                <a:close/>
              </a:path>
            </a:pathLst>
          </a:custGeom>
          <a:solidFill>
            <a:srgbClr val="2E2E82"/>
          </a:solidFill>
        </p:spPr>
        <p:txBody>
          <a:bodyPr wrap="square" lIns="0" tIns="0" rIns="0" bIns="0" rtlCol="0"/>
          <a:lstStyle/>
          <a:p>
            <a:endParaRPr/>
          </a:p>
        </p:txBody>
      </p:sp>
      <p:sp>
        <p:nvSpPr>
          <p:cNvPr id="23" name="object 6">
            <a:extLst>
              <a:ext uri="{FF2B5EF4-FFF2-40B4-BE49-F238E27FC236}">
                <a16:creationId xmlns:a16="http://schemas.microsoft.com/office/drawing/2014/main" id="{AE8B86A6-EB38-469C-B3F2-5B755E31D4A9}"/>
              </a:ext>
            </a:extLst>
          </p:cNvPr>
          <p:cNvSpPr txBox="1"/>
          <p:nvPr userDrawn="1"/>
        </p:nvSpPr>
        <p:spPr>
          <a:xfrm>
            <a:off x="365760" y="323455"/>
            <a:ext cx="6949440" cy="1644040"/>
          </a:xfrm>
          <a:prstGeom prst="rect">
            <a:avLst/>
          </a:prstGeom>
        </p:spPr>
        <p:txBody>
          <a:bodyPr vert="horz" wrap="square" lIns="0" tIns="12700" rIns="0" bIns="0" rtlCol="0">
            <a:spAutoFit/>
          </a:bodyPr>
          <a:lstStyle/>
          <a:p>
            <a:pPr marL="12700">
              <a:lnSpc>
                <a:spcPct val="100000"/>
              </a:lnSpc>
              <a:spcBef>
                <a:spcPts val="100"/>
              </a:spcBef>
            </a:pPr>
            <a:r>
              <a:rPr lang="en-US" sz="3600" spc="-5" dirty="0">
                <a:solidFill>
                  <a:schemeClr val="bg1"/>
                </a:solidFill>
                <a:latin typeface="+mj-lt"/>
                <a:ea typeface="Open Sans SemiBold" panose="020B0706030804020204" pitchFamily="34" charset="0"/>
                <a:cs typeface="Open Sans SemiBold" panose="020B0706030804020204" pitchFamily="34" charset="0"/>
              </a:rPr>
              <a:t>Areas of Focus</a:t>
            </a:r>
          </a:p>
          <a:p>
            <a:pPr algn="l"/>
            <a:r>
              <a:rPr lang="en-US" sz="1400" b="0" i="0" u="none" strike="noStrike" baseline="0" dirty="0">
                <a:solidFill>
                  <a:srgbClr val="FFFFFF"/>
                </a:solidFill>
                <a:latin typeface="+mj-lt"/>
                <a:ea typeface="Open Sans SemiBold" panose="020B0706030804020204" pitchFamily="34" charset="0"/>
                <a:cs typeface="Open Sans SemiBold" panose="020B0706030804020204" pitchFamily="34" charset="0"/>
              </a:rPr>
              <a:t>Masterpiece is built with a mission to inspire and cultivate individual growth, resilience, and purposeful longevity for community residents. To help residents achieve and maximize their true potential, we enable communities to provide their residents with a personalized pathway to healthy longevity. Everyone’s path is different and is based on their performance in six areas of focus that are critical to healthy longevity.</a:t>
            </a:r>
            <a:endParaRPr lang="en-US" sz="1400" b="0" dirty="0">
              <a:solidFill>
                <a:schemeClr val="bg1"/>
              </a:solidFill>
              <a:latin typeface="+mj-lt"/>
              <a:ea typeface="Open Sans SemiBold" panose="020B0706030804020204" pitchFamily="34" charset="0"/>
              <a:cs typeface="Open Sans SemiBold" panose="020B0706030804020204" pitchFamily="34" charset="0"/>
            </a:endParaRPr>
          </a:p>
        </p:txBody>
      </p:sp>
      <p:grpSp>
        <p:nvGrpSpPr>
          <p:cNvPr id="59" name="object 41">
            <a:extLst>
              <a:ext uri="{FF2B5EF4-FFF2-40B4-BE49-F238E27FC236}">
                <a16:creationId xmlns:a16="http://schemas.microsoft.com/office/drawing/2014/main" id="{9E4D2D98-9DAB-45AA-A37F-CBA5391C096D}"/>
              </a:ext>
            </a:extLst>
          </p:cNvPr>
          <p:cNvGrpSpPr/>
          <p:nvPr userDrawn="1"/>
        </p:nvGrpSpPr>
        <p:grpSpPr>
          <a:xfrm>
            <a:off x="6599738" y="9677955"/>
            <a:ext cx="876300" cy="250825"/>
            <a:chOff x="6612687" y="9481553"/>
            <a:chExt cx="876300" cy="250825"/>
          </a:xfrm>
        </p:grpSpPr>
        <p:sp>
          <p:nvSpPr>
            <p:cNvPr id="60" name="object 42">
              <a:extLst>
                <a:ext uri="{FF2B5EF4-FFF2-40B4-BE49-F238E27FC236}">
                  <a16:creationId xmlns:a16="http://schemas.microsoft.com/office/drawing/2014/main" id="{00789FF5-0358-4F3D-BE71-F5AAFF2F2A37}"/>
                </a:ext>
              </a:extLst>
            </p:cNvPr>
            <p:cNvSpPr/>
            <p:nvPr/>
          </p:nvSpPr>
          <p:spPr>
            <a:xfrm>
              <a:off x="6816357" y="9566922"/>
              <a:ext cx="672465" cy="111125"/>
            </a:xfrm>
            <a:custGeom>
              <a:avLst/>
              <a:gdLst/>
              <a:ahLst/>
              <a:cxnLst/>
              <a:rect l="l" t="t" r="r" b="b"/>
              <a:pathLst>
                <a:path w="672465" h="111125">
                  <a:moveTo>
                    <a:pt x="93332" y="49301"/>
                  </a:moveTo>
                  <a:lnTo>
                    <a:pt x="91605" y="39865"/>
                  </a:lnTo>
                  <a:lnTo>
                    <a:pt x="86702" y="32588"/>
                  </a:lnTo>
                  <a:lnTo>
                    <a:pt x="79108" y="27901"/>
                  </a:lnTo>
                  <a:lnTo>
                    <a:pt x="69278" y="26238"/>
                  </a:lnTo>
                  <a:lnTo>
                    <a:pt x="61379" y="26238"/>
                  </a:lnTo>
                  <a:lnTo>
                    <a:pt x="54457" y="29311"/>
                  </a:lnTo>
                  <a:lnTo>
                    <a:pt x="50177" y="35140"/>
                  </a:lnTo>
                  <a:lnTo>
                    <a:pt x="46329" y="29540"/>
                  </a:lnTo>
                  <a:lnTo>
                    <a:pt x="40081" y="26238"/>
                  </a:lnTo>
                  <a:lnTo>
                    <a:pt x="25031" y="26238"/>
                  </a:lnTo>
                  <a:lnTo>
                    <a:pt x="18770" y="28981"/>
                  </a:lnTo>
                  <a:lnTo>
                    <a:pt x="14592" y="34366"/>
                  </a:lnTo>
                  <a:lnTo>
                    <a:pt x="14376" y="27343"/>
                  </a:lnTo>
                  <a:lnTo>
                    <a:pt x="0" y="27343"/>
                  </a:lnTo>
                  <a:lnTo>
                    <a:pt x="0" y="86525"/>
                  </a:lnTo>
                  <a:lnTo>
                    <a:pt x="14922" y="86525"/>
                  </a:lnTo>
                  <a:lnTo>
                    <a:pt x="14922" y="44030"/>
                  </a:lnTo>
                  <a:lnTo>
                    <a:pt x="19761" y="38976"/>
                  </a:lnTo>
                  <a:lnTo>
                    <a:pt x="34366" y="38976"/>
                  </a:lnTo>
                  <a:lnTo>
                    <a:pt x="39192" y="44030"/>
                  </a:lnTo>
                  <a:lnTo>
                    <a:pt x="39192" y="86525"/>
                  </a:lnTo>
                  <a:lnTo>
                    <a:pt x="54127" y="86525"/>
                  </a:lnTo>
                  <a:lnTo>
                    <a:pt x="54127" y="44030"/>
                  </a:lnTo>
                  <a:lnTo>
                    <a:pt x="58966" y="38976"/>
                  </a:lnTo>
                  <a:lnTo>
                    <a:pt x="73571" y="38976"/>
                  </a:lnTo>
                  <a:lnTo>
                    <a:pt x="78397" y="44030"/>
                  </a:lnTo>
                  <a:lnTo>
                    <a:pt x="78397" y="86525"/>
                  </a:lnTo>
                  <a:lnTo>
                    <a:pt x="93332" y="86525"/>
                  </a:lnTo>
                  <a:lnTo>
                    <a:pt x="93332" y="49301"/>
                  </a:lnTo>
                  <a:close/>
                </a:path>
                <a:path w="672465" h="111125">
                  <a:moveTo>
                    <a:pt x="156705" y="49301"/>
                  </a:moveTo>
                  <a:lnTo>
                    <a:pt x="154876" y="39814"/>
                  </a:lnTo>
                  <a:lnTo>
                    <a:pt x="153581" y="37998"/>
                  </a:lnTo>
                  <a:lnTo>
                    <a:pt x="149707" y="32550"/>
                  </a:lnTo>
                  <a:lnTo>
                    <a:pt x="141693" y="27889"/>
                  </a:lnTo>
                  <a:lnTo>
                    <a:pt x="131343" y="26250"/>
                  </a:lnTo>
                  <a:lnTo>
                    <a:pt x="121018" y="26250"/>
                  </a:lnTo>
                  <a:lnTo>
                    <a:pt x="113550" y="28765"/>
                  </a:lnTo>
                  <a:lnTo>
                    <a:pt x="107175" y="33934"/>
                  </a:lnTo>
                  <a:lnTo>
                    <a:pt x="113652" y="42722"/>
                  </a:lnTo>
                  <a:lnTo>
                    <a:pt x="117398" y="39636"/>
                  </a:lnTo>
                  <a:lnTo>
                    <a:pt x="121894" y="37998"/>
                  </a:lnTo>
                  <a:lnTo>
                    <a:pt x="136499" y="37998"/>
                  </a:lnTo>
                  <a:lnTo>
                    <a:pt x="141770" y="42722"/>
                  </a:lnTo>
                  <a:lnTo>
                    <a:pt x="141770" y="51727"/>
                  </a:lnTo>
                  <a:lnTo>
                    <a:pt x="141770" y="61823"/>
                  </a:lnTo>
                  <a:lnTo>
                    <a:pt x="141655" y="71488"/>
                  </a:lnTo>
                  <a:lnTo>
                    <a:pt x="135178" y="76974"/>
                  </a:lnTo>
                  <a:lnTo>
                    <a:pt x="122224" y="76974"/>
                  </a:lnTo>
                  <a:lnTo>
                    <a:pt x="119037" y="73787"/>
                  </a:lnTo>
                  <a:lnTo>
                    <a:pt x="119037" y="63906"/>
                  </a:lnTo>
                  <a:lnTo>
                    <a:pt x="123545" y="60617"/>
                  </a:lnTo>
                  <a:lnTo>
                    <a:pt x="133972" y="60617"/>
                  </a:lnTo>
                  <a:lnTo>
                    <a:pt x="137922" y="61048"/>
                  </a:lnTo>
                  <a:lnTo>
                    <a:pt x="141770" y="61823"/>
                  </a:lnTo>
                  <a:lnTo>
                    <a:pt x="141770" y="51727"/>
                  </a:lnTo>
                  <a:lnTo>
                    <a:pt x="137274" y="50838"/>
                  </a:lnTo>
                  <a:lnTo>
                    <a:pt x="132765" y="50406"/>
                  </a:lnTo>
                  <a:lnTo>
                    <a:pt x="128701" y="50406"/>
                  </a:lnTo>
                  <a:lnTo>
                    <a:pt x="118364" y="51752"/>
                  </a:lnTo>
                  <a:lnTo>
                    <a:pt x="110388" y="55575"/>
                  </a:lnTo>
                  <a:lnTo>
                    <a:pt x="105257" y="61531"/>
                  </a:lnTo>
                  <a:lnTo>
                    <a:pt x="103441" y="69291"/>
                  </a:lnTo>
                  <a:lnTo>
                    <a:pt x="104914" y="76796"/>
                  </a:lnTo>
                  <a:lnTo>
                    <a:pt x="109093" y="82588"/>
                  </a:lnTo>
                  <a:lnTo>
                    <a:pt x="115582" y="86309"/>
                  </a:lnTo>
                  <a:lnTo>
                    <a:pt x="123977" y="87630"/>
                  </a:lnTo>
                  <a:lnTo>
                    <a:pt x="131229" y="87630"/>
                  </a:lnTo>
                  <a:lnTo>
                    <a:pt x="138036" y="84226"/>
                  </a:lnTo>
                  <a:lnTo>
                    <a:pt x="141986" y="78079"/>
                  </a:lnTo>
                  <a:lnTo>
                    <a:pt x="142316" y="86525"/>
                  </a:lnTo>
                  <a:lnTo>
                    <a:pt x="156705" y="86525"/>
                  </a:lnTo>
                  <a:lnTo>
                    <a:pt x="156705" y="78079"/>
                  </a:lnTo>
                  <a:lnTo>
                    <a:pt x="156705" y="76974"/>
                  </a:lnTo>
                  <a:lnTo>
                    <a:pt x="156705" y="60617"/>
                  </a:lnTo>
                  <a:lnTo>
                    <a:pt x="156705" y="51727"/>
                  </a:lnTo>
                  <a:lnTo>
                    <a:pt x="156705" y="49301"/>
                  </a:lnTo>
                  <a:close/>
                </a:path>
                <a:path w="672465" h="111125">
                  <a:moveTo>
                    <a:pt x="215557" y="58534"/>
                  </a:moveTo>
                  <a:lnTo>
                    <a:pt x="207543" y="53924"/>
                  </a:lnTo>
                  <a:lnTo>
                    <a:pt x="197446" y="51282"/>
                  </a:lnTo>
                  <a:lnTo>
                    <a:pt x="192506" y="49860"/>
                  </a:lnTo>
                  <a:lnTo>
                    <a:pt x="187337" y="48539"/>
                  </a:lnTo>
                  <a:lnTo>
                    <a:pt x="183603" y="46901"/>
                  </a:lnTo>
                  <a:lnTo>
                    <a:pt x="183603" y="39979"/>
                  </a:lnTo>
                  <a:lnTo>
                    <a:pt x="187337" y="37998"/>
                  </a:lnTo>
                  <a:lnTo>
                    <a:pt x="197993" y="37998"/>
                  </a:lnTo>
                  <a:lnTo>
                    <a:pt x="203047" y="39204"/>
                  </a:lnTo>
                  <a:lnTo>
                    <a:pt x="207759" y="41846"/>
                  </a:lnTo>
                  <a:lnTo>
                    <a:pt x="214020" y="32067"/>
                  </a:lnTo>
                  <a:lnTo>
                    <a:pt x="208203" y="28117"/>
                  </a:lnTo>
                  <a:lnTo>
                    <a:pt x="200621" y="26250"/>
                  </a:lnTo>
                  <a:lnTo>
                    <a:pt x="191731" y="26250"/>
                  </a:lnTo>
                  <a:lnTo>
                    <a:pt x="182168" y="27647"/>
                  </a:lnTo>
                  <a:lnTo>
                    <a:pt x="174828" y="31610"/>
                  </a:lnTo>
                  <a:lnTo>
                    <a:pt x="170116" y="37782"/>
                  </a:lnTo>
                  <a:lnTo>
                    <a:pt x="168452" y="45796"/>
                  </a:lnTo>
                  <a:lnTo>
                    <a:pt x="168452" y="55130"/>
                  </a:lnTo>
                  <a:lnTo>
                    <a:pt x="175260" y="58978"/>
                  </a:lnTo>
                  <a:lnTo>
                    <a:pt x="196126" y="64465"/>
                  </a:lnTo>
                  <a:lnTo>
                    <a:pt x="200291" y="66446"/>
                  </a:lnTo>
                  <a:lnTo>
                    <a:pt x="200291" y="73685"/>
                  </a:lnTo>
                  <a:lnTo>
                    <a:pt x="196570" y="75996"/>
                  </a:lnTo>
                  <a:lnTo>
                    <a:pt x="185254" y="75996"/>
                  </a:lnTo>
                  <a:lnTo>
                    <a:pt x="179654" y="74891"/>
                  </a:lnTo>
                  <a:lnTo>
                    <a:pt x="174053" y="71602"/>
                  </a:lnTo>
                  <a:lnTo>
                    <a:pt x="168452" y="80606"/>
                  </a:lnTo>
                  <a:lnTo>
                    <a:pt x="173837" y="85331"/>
                  </a:lnTo>
                  <a:lnTo>
                    <a:pt x="181851" y="87630"/>
                  </a:lnTo>
                  <a:lnTo>
                    <a:pt x="190855" y="87630"/>
                  </a:lnTo>
                  <a:lnTo>
                    <a:pt x="200964" y="86283"/>
                  </a:lnTo>
                  <a:lnTo>
                    <a:pt x="208762" y="82486"/>
                  </a:lnTo>
                  <a:lnTo>
                    <a:pt x="213779" y="76593"/>
                  </a:lnTo>
                  <a:lnTo>
                    <a:pt x="215557" y="68961"/>
                  </a:lnTo>
                  <a:lnTo>
                    <a:pt x="215557" y="58534"/>
                  </a:lnTo>
                  <a:close/>
                </a:path>
                <a:path w="672465" h="111125">
                  <a:moveTo>
                    <a:pt x="264655" y="72809"/>
                  </a:moveTo>
                  <a:lnTo>
                    <a:pt x="261251" y="74231"/>
                  </a:lnTo>
                  <a:lnTo>
                    <a:pt x="257848" y="74790"/>
                  </a:lnTo>
                  <a:lnTo>
                    <a:pt x="249605" y="74790"/>
                  </a:lnTo>
                  <a:lnTo>
                    <a:pt x="246316" y="71272"/>
                  </a:lnTo>
                  <a:lnTo>
                    <a:pt x="246316" y="39535"/>
                  </a:lnTo>
                  <a:lnTo>
                    <a:pt x="263779" y="39535"/>
                  </a:lnTo>
                  <a:lnTo>
                    <a:pt x="263779" y="27343"/>
                  </a:lnTo>
                  <a:lnTo>
                    <a:pt x="246316" y="27343"/>
                  </a:lnTo>
                  <a:lnTo>
                    <a:pt x="246316" y="9994"/>
                  </a:lnTo>
                  <a:lnTo>
                    <a:pt x="231381" y="9994"/>
                  </a:lnTo>
                  <a:lnTo>
                    <a:pt x="231381" y="27343"/>
                  </a:lnTo>
                  <a:lnTo>
                    <a:pt x="221615" y="27343"/>
                  </a:lnTo>
                  <a:lnTo>
                    <a:pt x="221615" y="39535"/>
                  </a:lnTo>
                  <a:lnTo>
                    <a:pt x="231381" y="39535"/>
                  </a:lnTo>
                  <a:lnTo>
                    <a:pt x="231381" y="68961"/>
                  </a:lnTo>
                  <a:lnTo>
                    <a:pt x="232702" y="76606"/>
                  </a:lnTo>
                  <a:lnTo>
                    <a:pt x="236410" y="82499"/>
                  </a:lnTo>
                  <a:lnTo>
                    <a:pt x="242163" y="86283"/>
                  </a:lnTo>
                  <a:lnTo>
                    <a:pt x="249605" y="87630"/>
                  </a:lnTo>
                  <a:lnTo>
                    <a:pt x="254876" y="87630"/>
                  </a:lnTo>
                  <a:lnTo>
                    <a:pt x="260159" y="86753"/>
                  </a:lnTo>
                  <a:lnTo>
                    <a:pt x="264655" y="84886"/>
                  </a:lnTo>
                  <a:lnTo>
                    <a:pt x="264655" y="72809"/>
                  </a:lnTo>
                  <a:close/>
                </a:path>
                <a:path w="672465" h="111125">
                  <a:moveTo>
                    <a:pt x="329882" y="56007"/>
                  </a:moveTo>
                  <a:lnTo>
                    <a:pt x="329209" y="52158"/>
                  </a:lnTo>
                  <a:lnTo>
                    <a:pt x="327761" y="43802"/>
                  </a:lnTo>
                  <a:lnTo>
                    <a:pt x="324040" y="37998"/>
                  </a:lnTo>
                  <a:lnTo>
                    <a:pt x="321741" y="34417"/>
                  </a:lnTo>
                  <a:lnTo>
                    <a:pt x="314172" y="29514"/>
                  </a:lnTo>
                  <a:lnTo>
                    <a:pt x="314172" y="52158"/>
                  </a:lnTo>
                  <a:lnTo>
                    <a:pt x="286613" y="52158"/>
                  </a:lnTo>
                  <a:lnTo>
                    <a:pt x="287820" y="43154"/>
                  </a:lnTo>
                  <a:lnTo>
                    <a:pt x="292430" y="37998"/>
                  </a:lnTo>
                  <a:lnTo>
                    <a:pt x="308356" y="37998"/>
                  </a:lnTo>
                  <a:lnTo>
                    <a:pt x="313080" y="43154"/>
                  </a:lnTo>
                  <a:lnTo>
                    <a:pt x="314172" y="52158"/>
                  </a:lnTo>
                  <a:lnTo>
                    <a:pt x="314172" y="29514"/>
                  </a:lnTo>
                  <a:lnTo>
                    <a:pt x="312420" y="28371"/>
                  </a:lnTo>
                  <a:lnTo>
                    <a:pt x="300342" y="26238"/>
                  </a:lnTo>
                  <a:lnTo>
                    <a:pt x="288226" y="28473"/>
                  </a:lnTo>
                  <a:lnTo>
                    <a:pt x="278904" y="34785"/>
                  </a:lnTo>
                  <a:lnTo>
                    <a:pt x="272923" y="44589"/>
                  </a:lnTo>
                  <a:lnTo>
                    <a:pt x="270802" y="57315"/>
                  </a:lnTo>
                  <a:lnTo>
                    <a:pt x="272973" y="69748"/>
                  </a:lnTo>
                  <a:lnTo>
                    <a:pt x="279107" y="79311"/>
                  </a:lnTo>
                  <a:lnTo>
                    <a:pt x="288645" y="85458"/>
                  </a:lnTo>
                  <a:lnTo>
                    <a:pt x="301002" y="87630"/>
                  </a:lnTo>
                  <a:lnTo>
                    <a:pt x="309016" y="86715"/>
                  </a:lnTo>
                  <a:lnTo>
                    <a:pt x="316128" y="84124"/>
                  </a:lnTo>
                  <a:lnTo>
                    <a:pt x="322135" y="80035"/>
                  </a:lnTo>
                  <a:lnTo>
                    <a:pt x="325755" y="75882"/>
                  </a:lnTo>
                  <a:lnTo>
                    <a:pt x="326809" y="74676"/>
                  </a:lnTo>
                  <a:lnTo>
                    <a:pt x="315277" y="68846"/>
                  </a:lnTo>
                  <a:lnTo>
                    <a:pt x="311759" y="73126"/>
                  </a:lnTo>
                  <a:lnTo>
                    <a:pt x="306819" y="75882"/>
                  </a:lnTo>
                  <a:lnTo>
                    <a:pt x="292100" y="75882"/>
                  </a:lnTo>
                  <a:lnTo>
                    <a:pt x="287705" y="70612"/>
                  </a:lnTo>
                  <a:lnTo>
                    <a:pt x="286613" y="62255"/>
                  </a:lnTo>
                  <a:lnTo>
                    <a:pt x="329438" y="62255"/>
                  </a:lnTo>
                  <a:lnTo>
                    <a:pt x="329653" y="60502"/>
                  </a:lnTo>
                  <a:lnTo>
                    <a:pt x="329882" y="58089"/>
                  </a:lnTo>
                  <a:lnTo>
                    <a:pt x="329882" y="56007"/>
                  </a:lnTo>
                  <a:close/>
                </a:path>
                <a:path w="672465" h="111125">
                  <a:moveTo>
                    <a:pt x="377647" y="26250"/>
                  </a:moveTo>
                  <a:lnTo>
                    <a:pt x="368096" y="26250"/>
                  </a:lnTo>
                  <a:lnTo>
                    <a:pt x="360629" y="29438"/>
                  </a:lnTo>
                  <a:lnTo>
                    <a:pt x="355904" y="35255"/>
                  </a:lnTo>
                  <a:lnTo>
                    <a:pt x="355688" y="27355"/>
                  </a:lnTo>
                  <a:lnTo>
                    <a:pt x="341299" y="27355"/>
                  </a:lnTo>
                  <a:lnTo>
                    <a:pt x="341299" y="86537"/>
                  </a:lnTo>
                  <a:lnTo>
                    <a:pt x="356235" y="86537"/>
                  </a:lnTo>
                  <a:lnTo>
                    <a:pt x="356235" y="45910"/>
                  </a:lnTo>
                  <a:lnTo>
                    <a:pt x="364363" y="39979"/>
                  </a:lnTo>
                  <a:lnTo>
                    <a:pt x="376656" y="39979"/>
                  </a:lnTo>
                  <a:lnTo>
                    <a:pt x="377647" y="26250"/>
                  </a:lnTo>
                  <a:close/>
                </a:path>
                <a:path w="672465" h="111125">
                  <a:moveTo>
                    <a:pt x="449033" y="56654"/>
                  </a:moveTo>
                  <a:lnTo>
                    <a:pt x="446836" y="44170"/>
                  </a:lnTo>
                  <a:lnTo>
                    <a:pt x="443598" y="38976"/>
                  </a:lnTo>
                  <a:lnTo>
                    <a:pt x="441871" y="36233"/>
                  </a:lnTo>
                  <a:lnTo>
                    <a:pt x="440829" y="34569"/>
                  </a:lnTo>
                  <a:lnTo>
                    <a:pt x="433552" y="29603"/>
                  </a:lnTo>
                  <a:lnTo>
                    <a:pt x="433552" y="46113"/>
                  </a:lnTo>
                  <a:lnTo>
                    <a:pt x="433552" y="67640"/>
                  </a:lnTo>
                  <a:lnTo>
                    <a:pt x="426961" y="74777"/>
                  </a:lnTo>
                  <a:lnTo>
                    <a:pt x="407530" y="74777"/>
                  </a:lnTo>
                  <a:lnTo>
                    <a:pt x="401053" y="67640"/>
                  </a:lnTo>
                  <a:lnTo>
                    <a:pt x="401053" y="46113"/>
                  </a:lnTo>
                  <a:lnTo>
                    <a:pt x="407530" y="38976"/>
                  </a:lnTo>
                  <a:lnTo>
                    <a:pt x="426961" y="38976"/>
                  </a:lnTo>
                  <a:lnTo>
                    <a:pt x="433552" y="46113"/>
                  </a:lnTo>
                  <a:lnTo>
                    <a:pt x="433552" y="29603"/>
                  </a:lnTo>
                  <a:lnTo>
                    <a:pt x="431838" y="28422"/>
                  </a:lnTo>
                  <a:lnTo>
                    <a:pt x="420700" y="26238"/>
                  </a:lnTo>
                  <a:lnTo>
                    <a:pt x="411594" y="26238"/>
                  </a:lnTo>
                  <a:lnTo>
                    <a:pt x="405003" y="29972"/>
                  </a:lnTo>
                  <a:lnTo>
                    <a:pt x="400824" y="36233"/>
                  </a:lnTo>
                  <a:lnTo>
                    <a:pt x="400494" y="27343"/>
                  </a:lnTo>
                  <a:lnTo>
                    <a:pt x="386118" y="27343"/>
                  </a:lnTo>
                  <a:lnTo>
                    <a:pt x="386118" y="110680"/>
                  </a:lnTo>
                  <a:lnTo>
                    <a:pt x="401053" y="110680"/>
                  </a:lnTo>
                  <a:lnTo>
                    <a:pt x="401053" y="77965"/>
                  </a:lnTo>
                  <a:lnTo>
                    <a:pt x="405218" y="83997"/>
                  </a:lnTo>
                  <a:lnTo>
                    <a:pt x="411695" y="87630"/>
                  </a:lnTo>
                  <a:lnTo>
                    <a:pt x="420700" y="87630"/>
                  </a:lnTo>
                  <a:lnTo>
                    <a:pt x="431838" y="85407"/>
                  </a:lnTo>
                  <a:lnTo>
                    <a:pt x="440829" y="79108"/>
                  </a:lnTo>
                  <a:lnTo>
                    <a:pt x="441528" y="77965"/>
                  </a:lnTo>
                  <a:lnTo>
                    <a:pt x="443496" y="74777"/>
                  </a:lnTo>
                  <a:lnTo>
                    <a:pt x="446836" y="69329"/>
                  </a:lnTo>
                  <a:lnTo>
                    <a:pt x="449033" y="56654"/>
                  </a:lnTo>
                  <a:close/>
                </a:path>
                <a:path w="672465" h="111125">
                  <a:moveTo>
                    <a:pt x="475830" y="27343"/>
                  </a:moveTo>
                  <a:lnTo>
                    <a:pt x="460895" y="27343"/>
                  </a:lnTo>
                  <a:lnTo>
                    <a:pt x="460895" y="86525"/>
                  </a:lnTo>
                  <a:lnTo>
                    <a:pt x="475830" y="86525"/>
                  </a:lnTo>
                  <a:lnTo>
                    <a:pt x="475830" y="27343"/>
                  </a:lnTo>
                  <a:close/>
                </a:path>
                <a:path w="672465" h="111125">
                  <a:moveTo>
                    <a:pt x="477151" y="3733"/>
                  </a:moveTo>
                  <a:lnTo>
                    <a:pt x="473532" y="0"/>
                  </a:lnTo>
                  <a:lnTo>
                    <a:pt x="463207" y="0"/>
                  </a:lnTo>
                  <a:lnTo>
                    <a:pt x="459473" y="3733"/>
                  </a:lnTo>
                  <a:lnTo>
                    <a:pt x="459473" y="14058"/>
                  </a:lnTo>
                  <a:lnTo>
                    <a:pt x="463207" y="17678"/>
                  </a:lnTo>
                  <a:lnTo>
                    <a:pt x="473532" y="17678"/>
                  </a:lnTo>
                  <a:lnTo>
                    <a:pt x="477151" y="14058"/>
                  </a:lnTo>
                  <a:lnTo>
                    <a:pt x="477151" y="3733"/>
                  </a:lnTo>
                  <a:close/>
                </a:path>
                <a:path w="672465" h="111125">
                  <a:moveTo>
                    <a:pt x="546773" y="56007"/>
                  </a:moveTo>
                  <a:lnTo>
                    <a:pt x="546100" y="52158"/>
                  </a:lnTo>
                  <a:lnTo>
                    <a:pt x="544639" y="43802"/>
                  </a:lnTo>
                  <a:lnTo>
                    <a:pt x="540931" y="37998"/>
                  </a:lnTo>
                  <a:lnTo>
                    <a:pt x="538632" y="34417"/>
                  </a:lnTo>
                  <a:lnTo>
                    <a:pt x="531063" y="29527"/>
                  </a:lnTo>
                  <a:lnTo>
                    <a:pt x="531063" y="52158"/>
                  </a:lnTo>
                  <a:lnTo>
                    <a:pt x="503504" y="52158"/>
                  </a:lnTo>
                  <a:lnTo>
                    <a:pt x="504710" y="43154"/>
                  </a:lnTo>
                  <a:lnTo>
                    <a:pt x="509320" y="37998"/>
                  </a:lnTo>
                  <a:lnTo>
                    <a:pt x="525246" y="37998"/>
                  </a:lnTo>
                  <a:lnTo>
                    <a:pt x="529971" y="43154"/>
                  </a:lnTo>
                  <a:lnTo>
                    <a:pt x="531063" y="52158"/>
                  </a:lnTo>
                  <a:lnTo>
                    <a:pt x="531063" y="29527"/>
                  </a:lnTo>
                  <a:lnTo>
                    <a:pt x="529297" y="28371"/>
                  </a:lnTo>
                  <a:lnTo>
                    <a:pt x="517232" y="26238"/>
                  </a:lnTo>
                  <a:lnTo>
                    <a:pt x="505104" y="28473"/>
                  </a:lnTo>
                  <a:lnTo>
                    <a:pt x="495782" y="34785"/>
                  </a:lnTo>
                  <a:lnTo>
                    <a:pt x="489800" y="44589"/>
                  </a:lnTo>
                  <a:lnTo>
                    <a:pt x="487692" y="57315"/>
                  </a:lnTo>
                  <a:lnTo>
                    <a:pt x="489864" y="69748"/>
                  </a:lnTo>
                  <a:lnTo>
                    <a:pt x="495998" y="79311"/>
                  </a:lnTo>
                  <a:lnTo>
                    <a:pt x="505523" y="85458"/>
                  </a:lnTo>
                  <a:lnTo>
                    <a:pt x="517893" y="87630"/>
                  </a:lnTo>
                  <a:lnTo>
                    <a:pt x="525907" y="86715"/>
                  </a:lnTo>
                  <a:lnTo>
                    <a:pt x="533019" y="84124"/>
                  </a:lnTo>
                  <a:lnTo>
                    <a:pt x="539013" y="80035"/>
                  </a:lnTo>
                  <a:lnTo>
                    <a:pt x="542645" y="75882"/>
                  </a:lnTo>
                  <a:lnTo>
                    <a:pt x="543699" y="74676"/>
                  </a:lnTo>
                  <a:lnTo>
                    <a:pt x="532168" y="68846"/>
                  </a:lnTo>
                  <a:lnTo>
                    <a:pt x="528650" y="73126"/>
                  </a:lnTo>
                  <a:lnTo>
                    <a:pt x="523709" y="75882"/>
                  </a:lnTo>
                  <a:lnTo>
                    <a:pt x="508990" y="75882"/>
                  </a:lnTo>
                  <a:lnTo>
                    <a:pt x="504596" y="70612"/>
                  </a:lnTo>
                  <a:lnTo>
                    <a:pt x="503504" y="62255"/>
                  </a:lnTo>
                  <a:lnTo>
                    <a:pt x="546328" y="62255"/>
                  </a:lnTo>
                  <a:lnTo>
                    <a:pt x="546544" y="60502"/>
                  </a:lnTo>
                  <a:lnTo>
                    <a:pt x="546773" y="58089"/>
                  </a:lnTo>
                  <a:lnTo>
                    <a:pt x="546773" y="56007"/>
                  </a:lnTo>
                  <a:close/>
                </a:path>
                <a:path w="672465" h="111125">
                  <a:moveTo>
                    <a:pt x="608812" y="79400"/>
                  </a:moveTo>
                  <a:lnTo>
                    <a:pt x="600354" y="69507"/>
                  </a:lnTo>
                  <a:lnTo>
                    <a:pt x="596950" y="73139"/>
                  </a:lnTo>
                  <a:lnTo>
                    <a:pt x="592455" y="74777"/>
                  </a:lnTo>
                  <a:lnTo>
                    <a:pt x="576859" y="74777"/>
                  </a:lnTo>
                  <a:lnTo>
                    <a:pt x="570268" y="67640"/>
                  </a:lnTo>
                  <a:lnTo>
                    <a:pt x="570268" y="46126"/>
                  </a:lnTo>
                  <a:lnTo>
                    <a:pt x="576973" y="38989"/>
                  </a:lnTo>
                  <a:lnTo>
                    <a:pt x="591794" y="38989"/>
                  </a:lnTo>
                  <a:lnTo>
                    <a:pt x="595414" y="40525"/>
                  </a:lnTo>
                  <a:lnTo>
                    <a:pt x="598487" y="43154"/>
                  </a:lnTo>
                  <a:lnTo>
                    <a:pt x="606945" y="33058"/>
                  </a:lnTo>
                  <a:lnTo>
                    <a:pt x="601459" y="28778"/>
                  </a:lnTo>
                  <a:lnTo>
                    <a:pt x="594537" y="26250"/>
                  </a:lnTo>
                  <a:lnTo>
                    <a:pt x="586625" y="26250"/>
                  </a:lnTo>
                  <a:lnTo>
                    <a:pt x="573595" y="28460"/>
                  </a:lnTo>
                  <a:lnTo>
                    <a:pt x="563549" y="34696"/>
                  </a:lnTo>
                  <a:lnTo>
                    <a:pt x="557072" y="44361"/>
                  </a:lnTo>
                  <a:lnTo>
                    <a:pt x="554786" y="56883"/>
                  </a:lnTo>
                  <a:lnTo>
                    <a:pt x="557060" y="69469"/>
                  </a:lnTo>
                  <a:lnTo>
                    <a:pt x="563460" y="79171"/>
                  </a:lnTo>
                  <a:lnTo>
                    <a:pt x="573405" y="85420"/>
                  </a:lnTo>
                  <a:lnTo>
                    <a:pt x="586308" y="87630"/>
                  </a:lnTo>
                  <a:lnTo>
                    <a:pt x="595198" y="87630"/>
                  </a:lnTo>
                  <a:lnTo>
                    <a:pt x="603211" y="84988"/>
                  </a:lnTo>
                  <a:lnTo>
                    <a:pt x="608812" y="79400"/>
                  </a:lnTo>
                  <a:close/>
                </a:path>
                <a:path w="672465" h="111125">
                  <a:moveTo>
                    <a:pt x="672287" y="56007"/>
                  </a:moveTo>
                  <a:lnTo>
                    <a:pt x="671614" y="52158"/>
                  </a:lnTo>
                  <a:lnTo>
                    <a:pt x="670166" y="43802"/>
                  </a:lnTo>
                  <a:lnTo>
                    <a:pt x="666445" y="37998"/>
                  </a:lnTo>
                  <a:lnTo>
                    <a:pt x="664146" y="34417"/>
                  </a:lnTo>
                  <a:lnTo>
                    <a:pt x="656577" y="29514"/>
                  </a:lnTo>
                  <a:lnTo>
                    <a:pt x="656577" y="52158"/>
                  </a:lnTo>
                  <a:lnTo>
                    <a:pt x="629018" y="52158"/>
                  </a:lnTo>
                  <a:lnTo>
                    <a:pt x="630224" y="43154"/>
                  </a:lnTo>
                  <a:lnTo>
                    <a:pt x="634834" y="37998"/>
                  </a:lnTo>
                  <a:lnTo>
                    <a:pt x="650760" y="37998"/>
                  </a:lnTo>
                  <a:lnTo>
                    <a:pt x="655485" y="43154"/>
                  </a:lnTo>
                  <a:lnTo>
                    <a:pt x="656577" y="52158"/>
                  </a:lnTo>
                  <a:lnTo>
                    <a:pt x="656577" y="29514"/>
                  </a:lnTo>
                  <a:lnTo>
                    <a:pt x="654824" y="28371"/>
                  </a:lnTo>
                  <a:lnTo>
                    <a:pt x="642747" y="26238"/>
                  </a:lnTo>
                  <a:lnTo>
                    <a:pt x="630631" y="28473"/>
                  </a:lnTo>
                  <a:lnTo>
                    <a:pt x="621309" y="34785"/>
                  </a:lnTo>
                  <a:lnTo>
                    <a:pt x="615327" y="44589"/>
                  </a:lnTo>
                  <a:lnTo>
                    <a:pt x="613206" y="57315"/>
                  </a:lnTo>
                  <a:lnTo>
                    <a:pt x="615378" y="69748"/>
                  </a:lnTo>
                  <a:lnTo>
                    <a:pt x="621512" y="79311"/>
                  </a:lnTo>
                  <a:lnTo>
                    <a:pt x="631050" y="85458"/>
                  </a:lnTo>
                  <a:lnTo>
                    <a:pt x="643407" y="87630"/>
                  </a:lnTo>
                  <a:lnTo>
                    <a:pt x="651421" y="86715"/>
                  </a:lnTo>
                  <a:lnTo>
                    <a:pt x="658533" y="84124"/>
                  </a:lnTo>
                  <a:lnTo>
                    <a:pt x="664540" y="80035"/>
                  </a:lnTo>
                  <a:lnTo>
                    <a:pt x="668159" y="75882"/>
                  </a:lnTo>
                  <a:lnTo>
                    <a:pt x="669213" y="74676"/>
                  </a:lnTo>
                  <a:lnTo>
                    <a:pt x="657682" y="68846"/>
                  </a:lnTo>
                  <a:lnTo>
                    <a:pt x="654164" y="73126"/>
                  </a:lnTo>
                  <a:lnTo>
                    <a:pt x="649224" y="75882"/>
                  </a:lnTo>
                  <a:lnTo>
                    <a:pt x="634504" y="75882"/>
                  </a:lnTo>
                  <a:lnTo>
                    <a:pt x="630110" y="70612"/>
                  </a:lnTo>
                  <a:lnTo>
                    <a:pt x="629018" y="62255"/>
                  </a:lnTo>
                  <a:lnTo>
                    <a:pt x="671842" y="62255"/>
                  </a:lnTo>
                  <a:lnTo>
                    <a:pt x="672058" y="60502"/>
                  </a:lnTo>
                  <a:lnTo>
                    <a:pt x="672287" y="58089"/>
                  </a:lnTo>
                  <a:lnTo>
                    <a:pt x="672287" y="56007"/>
                  </a:lnTo>
                  <a:close/>
                </a:path>
              </a:pathLst>
            </a:custGeom>
            <a:solidFill>
              <a:srgbClr val="231F20"/>
            </a:solidFill>
          </p:spPr>
          <p:txBody>
            <a:bodyPr wrap="square" lIns="0" tIns="0" rIns="0" bIns="0" rtlCol="0"/>
            <a:lstStyle/>
            <a:p>
              <a:endParaRPr/>
            </a:p>
          </p:txBody>
        </p:sp>
        <p:pic>
          <p:nvPicPr>
            <p:cNvPr id="61" name="object 43">
              <a:extLst>
                <a:ext uri="{FF2B5EF4-FFF2-40B4-BE49-F238E27FC236}">
                  <a16:creationId xmlns:a16="http://schemas.microsoft.com/office/drawing/2014/main" id="{E07FD7B3-9C13-465B-85B7-2C76F8E61EDF}"/>
                </a:ext>
              </a:extLst>
            </p:cNvPr>
            <p:cNvPicPr/>
            <p:nvPr/>
          </p:nvPicPr>
          <p:blipFill>
            <a:blip r:embed="rId2" cstate="print"/>
            <a:stretch>
              <a:fillRect/>
            </a:stretch>
          </p:blipFill>
          <p:spPr>
            <a:xfrm>
              <a:off x="6612687" y="9481553"/>
              <a:ext cx="183775" cy="250418"/>
            </a:xfrm>
            <a:prstGeom prst="rect">
              <a:avLst/>
            </a:prstGeom>
          </p:spPr>
        </p:pic>
      </p:grpSp>
      <p:grpSp>
        <p:nvGrpSpPr>
          <p:cNvPr id="62" name="object 44">
            <a:extLst>
              <a:ext uri="{FF2B5EF4-FFF2-40B4-BE49-F238E27FC236}">
                <a16:creationId xmlns:a16="http://schemas.microsoft.com/office/drawing/2014/main" id="{71EBF6E0-9EAC-4794-A7DB-AE6C627044C1}"/>
              </a:ext>
            </a:extLst>
          </p:cNvPr>
          <p:cNvGrpSpPr/>
          <p:nvPr userDrawn="1"/>
        </p:nvGrpSpPr>
        <p:grpSpPr>
          <a:xfrm>
            <a:off x="6093008" y="9773166"/>
            <a:ext cx="506730" cy="91440"/>
            <a:chOff x="6052634" y="9578752"/>
            <a:chExt cx="506730" cy="91440"/>
          </a:xfrm>
        </p:grpSpPr>
        <p:pic>
          <p:nvPicPr>
            <p:cNvPr id="63" name="object 45">
              <a:extLst>
                <a:ext uri="{FF2B5EF4-FFF2-40B4-BE49-F238E27FC236}">
                  <a16:creationId xmlns:a16="http://schemas.microsoft.com/office/drawing/2014/main" id="{23DDD7FF-AF58-4150-BD0C-0C5351B210E0}"/>
                </a:ext>
              </a:extLst>
            </p:cNvPr>
            <p:cNvPicPr/>
            <p:nvPr/>
          </p:nvPicPr>
          <p:blipFill>
            <a:blip r:embed="rId3" cstate="print"/>
            <a:stretch>
              <a:fillRect/>
            </a:stretch>
          </p:blipFill>
          <p:spPr>
            <a:xfrm>
              <a:off x="6052634" y="9578752"/>
              <a:ext cx="370004" cy="69913"/>
            </a:xfrm>
            <a:prstGeom prst="rect">
              <a:avLst/>
            </a:prstGeom>
          </p:spPr>
        </p:pic>
        <p:pic>
          <p:nvPicPr>
            <p:cNvPr id="64" name="object 46">
              <a:extLst>
                <a:ext uri="{FF2B5EF4-FFF2-40B4-BE49-F238E27FC236}">
                  <a16:creationId xmlns:a16="http://schemas.microsoft.com/office/drawing/2014/main" id="{A56D5030-409A-4302-9918-E9899B76A80C}"/>
                </a:ext>
              </a:extLst>
            </p:cNvPr>
            <p:cNvPicPr/>
            <p:nvPr/>
          </p:nvPicPr>
          <p:blipFill>
            <a:blip r:embed="rId4" cstate="print"/>
            <a:stretch>
              <a:fillRect/>
            </a:stretch>
          </p:blipFill>
          <p:spPr>
            <a:xfrm>
              <a:off x="6461143" y="9578761"/>
              <a:ext cx="97847" cy="90834"/>
            </a:xfrm>
            <a:prstGeom prst="rect">
              <a:avLst/>
            </a:prstGeom>
          </p:spPr>
        </p:pic>
      </p:grpSp>
      <p:sp>
        <p:nvSpPr>
          <p:cNvPr id="27" name="object 10">
            <a:extLst>
              <a:ext uri="{FF2B5EF4-FFF2-40B4-BE49-F238E27FC236}">
                <a16:creationId xmlns:a16="http://schemas.microsoft.com/office/drawing/2014/main" id="{33BF4508-4844-44B8-A157-AE067EB268B6}"/>
              </a:ext>
            </a:extLst>
          </p:cNvPr>
          <p:cNvSpPr/>
          <p:nvPr userDrawn="1"/>
        </p:nvSpPr>
        <p:spPr>
          <a:xfrm>
            <a:off x="373147" y="3971151"/>
            <a:ext cx="6998445" cy="5532096"/>
          </a:xfrm>
          <a:custGeom>
            <a:avLst/>
            <a:gdLst/>
            <a:ahLst/>
            <a:cxnLst/>
            <a:rect l="l" t="t" r="r" b="b"/>
            <a:pathLst>
              <a:path w="3656329" h="4389755">
                <a:moveTo>
                  <a:pt x="3549992" y="0"/>
                </a:moveTo>
                <a:lnTo>
                  <a:pt x="106248" y="0"/>
                </a:lnTo>
                <a:lnTo>
                  <a:pt x="64893" y="8350"/>
                </a:lnTo>
                <a:lnTo>
                  <a:pt x="31121" y="31121"/>
                </a:lnTo>
                <a:lnTo>
                  <a:pt x="8350" y="64893"/>
                </a:lnTo>
                <a:lnTo>
                  <a:pt x="0" y="106248"/>
                </a:lnTo>
                <a:lnTo>
                  <a:pt x="0" y="4283125"/>
                </a:lnTo>
                <a:lnTo>
                  <a:pt x="8350" y="4324485"/>
                </a:lnTo>
                <a:lnTo>
                  <a:pt x="31121" y="4358257"/>
                </a:lnTo>
                <a:lnTo>
                  <a:pt x="64893" y="4381025"/>
                </a:lnTo>
                <a:lnTo>
                  <a:pt x="106248" y="4389374"/>
                </a:lnTo>
                <a:lnTo>
                  <a:pt x="3549992" y="4389374"/>
                </a:lnTo>
                <a:lnTo>
                  <a:pt x="3591347" y="4381025"/>
                </a:lnTo>
                <a:lnTo>
                  <a:pt x="3597802" y="4376674"/>
                </a:lnTo>
                <a:lnTo>
                  <a:pt x="106248" y="4376674"/>
                </a:lnTo>
                <a:lnTo>
                  <a:pt x="69873" y="4369311"/>
                </a:lnTo>
                <a:lnTo>
                  <a:pt x="40133" y="4349245"/>
                </a:lnTo>
                <a:lnTo>
                  <a:pt x="20064" y="4319506"/>
                </a:lnTo>
                <a:lnTo>
                  <a:pt x="12700" y="4283125"/>
                </a:lnTo>
                <a:lnTo>
                  <a:pt x="12700" y="106248"/>
                </a:lnTo>
                <a:lnTo>
                  <a:pt x="20064" y="69867"/>
                </a:lnTo>
                <a:lnTo>
                  <a:pt x="40133" y="40128"/>
                </a:lnTo>
                <a:lnTo>
                  <a:pt x="69873" y="20062"/>
                </a:lnTo>
                <a:lnTo>
                  <a:pt x="106248" y="12700"/>
                </a:lnTo>
                <a:lnTo>
                  <a:pt x="3597798" y="12700"/>
                </a:lnTo>
                <a:lnTo>
                  <a:pt x="3591347" y="8350"/>
                </a:lnTo>
                <a:lnTo>
                  <a:pt x="3549992" y="0"/>
                </a:lnTo>
                <a:close/>
              </a:path>
              <a:path w="3656329" h="4389755">
                <a:moveTo>
                  <a:pt x="3597798" y="12700"/>
                </a:moveTo>
                <a:lnTo>
                  <a:pt x="3549992" y="12700"/>
                </a:lnTo>
                <a:lnTo>
                  <a:pt x="3586373" y="20062"/>
                </a:lnTo>
                <a:lnTo>
                  <a:pt x="3616112" y="40128"/>
                </a:lnTo>
                <a:lnTo>
                  <a:pt x="3636178" y="69867"/>
                </a:lnTo>
                <a:lnTo>
                  <a:pt x="3643541" y="106248"/>
                </a:lnTo>
                <a:lnTo>
                  <a:pt x="3643541" y="4283125"/>
                </a:lnTo>
                <a:lnTo>
                  <a:pt x="3636178" y="4319506"/>
                </a:lnTo>
                <a:lnTo>
                  <a:pt x="3616112" y="4349245"/>
                </a:lnTo>
                <a:lnTo>
                  <a:pt x="3586373" y="4369311"/>
                </a:lnTo>
                <a:lnTo>
                  <a:pt x="3549992" y="4376674"/>
                </a:lnTo>
                <a:lnTo>
                  <a:pt x="3597802" y="4376674"/>
                </a:lnTo>
                <a:lnTo>
                  <a:pt x="3625119" y="4358257"/>
                </a:lnTo>
                <a:lnTo>
                  <a:pt x="3647890" y="4324485"/>
                </a:lnTo>
                <a:lnTo>
                  <a:pt x="3656241" y="4283125"/>
                </a:lnTo>
                <a:lnTo>
                  <a:pt x="3656241" y="106248"/>
                </a:lnTo>
                <a:lnTo>
                  <a:pt x="3647890" y="64893"/>
                </a:lnTo>
                <a:lnTo>
                  <a:pt x="3625119" y="31121"/>
                </a:lnTo>
                <a:lnTo>
                  <a:pt x="3597798" y="12700"/>
                </a:lnTo>
                <a:close/>
              </a:path>
            </a:pathLst>
          </a:custGeom>
          <a:solidFill>
            <a:srgbClr val="FFFFFF"/>
          </a:solidFill>
        </p:spPr>
        <p:txBody>
          <a:bodyPr wrap="square" lIns="0" tIns="0" rIns="0" bIns="0" rtlCol="0"/>
          <a:lstStyle/>
          <a:p>
            <a:endParaRPr/>
          </a:p>
        </p:txBody>
      </p:sp>
      <p:sp>
        <p:nvSpPr>
          <p:cNvPr id="30" name="object 12">
            <a:extLst>
              <a:ext uri="{FF2B5EF4-FFF2-40B4-BE49-F238E27FC236}">
                <a16:creationId xmlns:a16="http://schemas.microsoft.com/office/drawing/2014/main" id="{1F670E28-6A84-49D2-89F4-6D5C80CE3460}"/>
              </a:ext>
            </a:extLst>
          </p:cNvPr>
          <p:cNvSpPr txBox="1"/>
          <p:nvPr userDrawn="1"/>
        </p:nvSpPr>
        <p:spPr>
          <a:xfrm>
            <a:off x="654000" y="5001243"/>
            <a:ext cx="2019429" cy="1319720"/>
          </a:xfrm>
          <a:prstGeom prst="rect">
            <a:avLst/>
          </a:prstGeom>
        </p:spPr>
        <p:txBody>
          <a:bodyPr vert="horz" wrap="square" lIns="0" tIns="12700" rIns="0" bIns="0" rtlCol="0">
            <a:spAutoFit/>
          </a:bodyPr>
          <a:lstStyle/>
          <a:p>
            <a:pPr marL="59690" marR="5080" indent="-47625" algn="ctr">
              <a:lnSpc>
                <a:spcPct val="100000"/>
              </a:lnSpc>
              <a:spcBef>
                <a:spcPts val="100"/>
              </a:spcBef>
            </a:pPr>
            <a:r>
              <a:rPr sz="1400" b="1" i="1" spc="-5" dirty="0">
                <a:solidFill>
                  <a:srgbClr val="6E7579"/>
                </a:solidFill>
                <a:latin typeface="+mj-lt"/>
                <a:ea typeface="Open Sans SemiBold" panose="020B0706030804020204" pitchFamily="34" charset="0"/>
                <a:cs typeface="Open Sans SemiBold" panose="020B0706030804020204" pitchFamily="34" charset="0"/>
              </a:rPr>
              <a:t>Physical</a:t>
            </a:r>
            <a:r>
              <a:rPr lang="en-US" sz="1400" b="1" i="1" spc="-5" dirty="0">
                <a:solidFill>
                  <a:srgbClr val="6E7579"/>
                </a:solidFill>
                <a:latin typeface="+mj-lt"/>
                <a:ea typeface="Open Sans SemiBold" panose="020B0706030804020204" pitchFamily="34" charset="0"/>
                <a:cs typeface="Open Sans SemiBold" panose="020B0706030804020204" pitchFamily="34" charset="0"/>
              </a:rPr>
              <a:t> </a:t>
            </a:r>
            <a:r>
              <a:rPr sz="1400" b="1" i="1" dirty="0">
                <a:solidFill>
                  <a:srgbClr val="6E7579"/>
                </a:solidFill>
                <a:latin typeface="+mj-lt"/>
                <a:ea typeface="Open Sans SemiBold" panose="020B0706030804020204" pitchFamily="34" charset="0"/>
                <a:cs typeface="Open Sans SemiBold" panose="020B0706030804020204" pitchFamily="34" charset="0"/>
              </a:rPr>
              <a:t>Health</a:t>
            </a:r>
            <a:endParaRPr lang="en-US" sz="1400" b="1" i="1" dirty="0">
              <a:solidFill>
                <a:srgbClr val="6E7579"/>
              </a:solidFill>
              <a:latin typeface="+mj-lt"/>
              <a:ea typeface="Open Sans SemiBold" panose="020B0706030804020204" pitchFamily="34" charset="0"/>
              <a:cs typeface="Open Sans SemiBold" panose="020B0706030804020204" pitchFamily="34" charset="0"/>
            </a:endParaRPr>
          </a:p>
          <a:p>
            <a:pPr marL="59690" marR="5080" indent="-47625" algn="ctr">
              <a:lnSpc>
                <a:spcPct val="100000"/>
              </a:lnSpc>
              <a:spcBef>
                <a:spcPts val="100"/>
              </a:spcBef>
            </a:pPr>
            <a:endParaRPr lang="en-US" sz="1400" b="1" i="1" dirty="0">
              <a:solidFill>
                <a:srgbClr val="6E7579"/>
              </a:solidFill>
              <a:latin typeface="+mj-lt"/>
              <a:ea typeface="Open Sans SemiBold" panose="020B0706030804020204" pitchFamily="34" charset="0"/>
              <a:cs typeface="Open Sans SemiBold" panose="020B0706030804020204" pitchFamily="34" charset="0"/>
            </a:endParaRPr>
          </a:p>
          <a:p>
            <a:pPr algn="ctr">
              <a:lnSpc>
                <a:spcPct val="150000"/>
              </a:lnSpc>
            </a:pPr>
            <a:r>
              <a:rPr lang="en-US" sz="1300" b="0" i="0" u="none" strike="noStrike" baseline="0" dirty="0">
                <a:solidFill>
                  <a:schemeClr val="tx1"/>
                </a:solidFill>
                <a:latin typeface="+mj-lt"/>
                <a:ea typeface="Open Sans SemiBold" panose="020B0706030804020204" pitchFamily="34" charset="0"/>
                <a:cs typeface="Open Sans SemiBold" panose="020B0706030804020204" pitchFamily="34" charset="0"/>
              </a:rPr>
              <a:t>Fueling the Body</a:t>
            </a:r>
          </a:p>
          <a:p>
            <a:pPr algn="ctr">
              <a:lnSpc>
                <a:spcPct val="150000"/>
              </a:lnSpc>
            </a:pPr>
            <a:r>
              <a:rPr lang="en-US" sz="1300" b="0" i="0" u="none" strike="noStrike" baseline="0" dirty="0">
                <a:solidFill>
                  <a:schemeClr val="tx1"/>
                </a:solidFill>
                <a:latin typeface="+mj-lt"/>
                <a:ea typeface="Open Sans SemiBold" panose="020B0706030804020204" pitchFamily="34" charset="0"/>
                <a:cs typeface="Open Sans SemiBold" panose="020B0706030804020204" pitchFamily="34" charset="0"/>
              </a:rPr>
              <a:t>Aerobic Activity</a:t>
            </a:r>
          </a:p>
          <a:p>
            <a:pPr algn="ctr">
              <a:lnSpc>
                <a:spcPct val="150000"/>
              </a:lnSpc>
            </a:pPr>
            <a:r>
              <a:rPr lang="en-US" sz="1300" b="0" i="0" u="none" strike="noStrike" baseline="0" dirty="0">
                <a:solidFill>
                  <a:schemeClr val="tx1"/>
                </a:solidFill>
                <a:latin typeface="+mj-lt"/>
                <a:ea typeface="Open Sans SemiBold" panose="020B0706030804020204" pitchFamily="34" charset="0"/>
                <a:cs typeface="Open Sans SemiBold" panose="020B0706030804020204" pitchFamily="34" charset="0"/>
              </a:rPr>
              <a:t>Strength Training</a:t>
            </a:r>
            <a:endParaRPr sz="1300" b="1" dirty="0">
              <a:solidFill>
                <a:schemeClr val="tx1"/>
              </a:solidFill>
              <a:latin typeface="+mj-lt"/>
              <a:ea typeface="Open Sans SemiBold" panose="020B0706030804020204" pitchFamily="34" charset="0"/>
              <a:cs typeface="Open Sans SemiBold" panose="020B0706030804020204" pitchFamily="34" charset="0"/>
            </a:endParaRPr>
          </a:p>
        </p:txBody>
      </p:sp>
      <p:sp>
        <p:nvSpPr>
          <p:cNvPr id="31" name="object 13">
            <a:extLst>
              <a:ext uri="{FF2B5EF4-FFF2-40B4-BE49-F238E27FC236}">
                <a16:creationId xmlns:a16="http://schemas.microsoft.com/office/drawing/2014/main" id="{30B4F1FE-292C-461D-8577-E898F88C17CE}"/>
              </a:ext>
            </a:extLst>
          </p:cNvPr>
          <p:cNvSpPr txBox="1"/>
          <p:nvPr userDrawn="1"/>
        </p:nvSpPr>
        <p:spPr>
          <a:xfrm>
            <a:off x="5172939" y="7776381"/>
            <a:ext cx="2176546" cy="1419748"/>
          </a:xfrm>
          <a:prstGeom prst="rect">
            <a:avLst/>
          </a:prstGeom>
        </p:spPr>
        <p:txBody>
          <a:bodyPr vert="horz" wrap="square" lIns="0" tIns="12700" rIns="0" bIns="0" rtlCol="0">
            <a:spAutoFit/>
          </a:bodyPr>
          <a:lstStyle/>
          <a:p>
            <a:pPr marL="12700" marR="5080" indent="205740" algn="l">
              <a:lnSpc>
                <a:spcPct val="100000"/>
              </a:lnSpc>
              <a:spcBef>
                <a:spcPts val="100"/>
              </a:spcBef>
            </a:pPr>
            <a:r>
              <a:rPr sz="1400" b="1" i="1" spc="-5" dirty="0">
                <a:solidFill>
                  <a:srgbClr val="6E7579"/>
                </a:solidFill>
                <a:latin typeface="+mj-lt"/>
                <a:ea typeface="Open Sans SemiBold" panose="020B0706030804020204" pitchFamily="34" charset="0"/>
                <a:cs typeface="Open Sans SemiBold" panose="020B0706030804020204" pitchFamily="34" charset="0"/>
              </a:rPr>
              <a:t>Social</a:t>
            </a:r>
            <a:r>
              <a:rPr lang="en-US" sz="1400" b="1" i="1" spc="-5" dirty="0">
                <a:solidFill>
                  <a:srgbClr val="6E7579"/>
                </a:solidFill>
                <a:latin typeface="+mj-lt"/>
                <a:ea typeface="Open Sans SemiBold" panose="020B0706030804020204" pitchFamily="34" charset="0"/>
                <a:cs typeface="Open Sans SemiBold" panose="020B0706030804020204" pitchFamily="34" charset="0"/>
              </a:rPr>
              <a:t> </a:t>
            </a:r>
            <a:r>
              <a:rPr sz="1400" b="1" i="1" dirty="0">
                <a:solidFill>
                  <a:srgbClr val="6E7579"/>
                </a:solidFill>
                <a:latin typeface="+mj-lt"/>
                <a:ea typeface="Open Sans SemiBold" panose="020B0706030804020204" pitchFamily="34" charset="0"/>
                <a:cs typeface="Open Sans SemiBold" panose="020B0706030804020204" pitchFamily="34" charset="0"/>
              </a:rPr>
              <a:t>Engagement</a:t>
            </a:r>
            <a:endParaRPr lang="en-US" sz="1400" b="1" i="1" dirty="0">
              <a:solidFill>
                <a:srgbClr val="6E7579"/>
              </a:solidFill>
              <a:latin typeface="+mj-lt"/>
              <a:ea typeface="Open Sans SemiBold" panose="020B0706030804020204" pitchFamily="34" charset="0"/>
              <a:cs typeface="Open Sans SemiBold" panose="020B0706030804020204" pitchFamily="34" charset="0"/>
            </a:endParaRPr>
          </a:p>
          <a:p>
            <a:pPr marL="12700" marR="5080" indent="205740" algn="l">
              <a:lnSpc>
                <a:spcPct val="100000"/>
              </a:lnSpc>
              <a:spcBef>
                <a:spcPts val="100"/>
              </a:spcBef>
            </a:pPr>
            <a:endParaRPr lang="en-US" sz="1400" b="1" i="1" dirty="0">
              <a:solidFill>
                <a:srgbClr val="6E7579"/>
              </a:solidFill>
              <a:latin typeface="+mj-lt"/>
              <a:ea typeface="Open Sans SemiBold" panose="020B0706030804020204" pitchFamily="34" charset="0"/>
              <a:cs typeface="Open Sans SemiBold" panose="020B0706030804020204" pitchFamily="34" charset="0"/>
            </a:endParaRPr>
          </a:p>
          <a:p>
            <a:pPr algn="ctr">
              <a:lnSpc>
                <a:spcPct val="100000"/>
              </a:lnSpc>
            </a:pPr>
            <a:r>
              <a:rPr lang="en-US" sz="1300" b="0" i="0" u="none" strike="noStrike" baseline="0" dirty="0">
                <a:latin typeface="+mj-lt"/>
              </a:rPr>
              <a:t>Giving and Receiving Support</a:t>
            </a:r>
          </a:p>
          <a:p>
            <a:pPr algn="ctr">
              <a:lnSpc>
                <a:spcPct val="150000"/>
              </a:lnSpc>
            </a:pPr>
            <a:r>
              <a:rPr lang="en-US" sz="1300" b="0" i="0" u="none" strike="noStrike" baseline="0" dirty="0">
                <a:latin typeface="+mj-lt"/>
              </a:rPr>
              <a:t>Intergenerational</a:t>
            </a:r>
          </a:p>
          <a:p>
            <a:pPr algn="ctr">
              <a:lnSpc>
                <a:spcPct val="150000"/>
              </a:lnSpc>
            </a:pPr>
            <a:r>
              <a:rPr lang="en-US" sz="1300" b="0" i="0" u="none" strike="noStrike" baseline="0" dirty="0">
                <a:latin typeface="+mj-lt"/>
              </a:rPr>
              <a:t>New Social Connections</a:t>
            </a:r>
            <a:endParaRPr sz="1300" b="1" dirty="0">
              <a:latin typeface="+mj-lt"/>
              <a:ea typeface="Open Sans SemiBold" panose="020B0706030804020204" pitchFamily="34" charset="0"/>
              <a:cs typeface="Open Sans SemiBold" panose="020B0706030804020204" pitchFamily="34" charset="0"/>
            </a:endParaRPr>
          </a:p>
        </p:txBody>
      </p:sp>
      <p:sp>
        <p:nvSpPr>
          <p:cNvPr id="32" name="object 14">
            <a:extLst>
              <a:ext uri="{FF2B5EF4-FFF2-40B4-BE49-F238E27FC236}">
                <a16:creationId xmlns:a16="http://schemas.microsoft.com/office/drawing/2014/main" id="{ABF699F1-E521-489A-BF86-6C15EBED8846}"/>
              </a:ext>
            </a:extLst>
          </p:cNvPr>
          <p:cNvSpPr txBox="1"/>
          <p:nvPr userDrawn="1"/>
        </p:nvSpPr>
        <p:spPr>
          <a:xfrm>
            <a:off x="5006419" y="5027009"/>
            <a:ext cx="2421620" cy="1623521"/>
          </a:xfrm>
          <a:prstGeom prst="rect">
            <a:avLst/>
          </a:prstGeom>
        </p:spPr>
        <p:txBody>
          <a:bodyPr vert="horz" wrap="square" lIns="0" tIns="12700" rIns="0" bIns="0" rtlCol="0">
            <a:spAutoFit/>
          </a:bodyPr>
          <a:lstStyle/>
          <a:p>
            <a:pPr marL="102235" algn="ctr">
              <a:lnSpc>
                <a:spcPct val="100000"/>
              </a:lnSpc>
              <a:spcBef>
                <a:spcPts val="100"/>
              </a:spcBef>
            </a:pPr>
            <a:r>
              <a:rPr sz="1400" b="1" i="1" spc="-5" dirty="0">
                <a:solidFill>
                  <a:srgbClr val="6E7579"/>
                </a:solidFill>
                <a:latin typeface="+mj-lt"/>
                <a:ea typeface="Open Sans SemiBold" panose="020B0706030804020204" pitchFamily="34" charset="0"/>
                <a:cs typeface="Open Sans SemiBold" panose="020B0706030804020204" pitchFamily="34" charset="0"/>
              </a:rPr>
              <a:t>Peace</a:t>
            </a:r>
            <a:r>
              <a:rPr sz="1400" b="1" i="1" spc="-50" dirty="0">
                <a:solidFill>
                  <a:srgbClr val="6E7579"/>
                </a:solidFill>
                <a:latin typeface="+mj-lt"/>
                <a:ea typeface="Open Sans SemiBold" panose="020B0706030804020204" pitchFamily="34" charset="0"/>
                <a:cs typeface="Open Sans SemiBold" panose="020B0706030804020204" pitchFamily="34" charset="0"/>
              </a:rPr>
              <a:t> </a:t>
            </a:r>
            <a:r>
              <a:rPr sz="1400" b="1" i="1" dirty="0">
                <a:solidFill>
                  <a:srgbClr val="6E7579"/>
                </a:solidFill>
                <a:latin typeface="+mj-lt"/>
                <a:ea typeface="Open Sans SemiBold" panose="020B0706030804020204" pitchFamily="34" charset="0"/>
                <a:cs typeface="Open Sans SemiBold" panose="020B0706030804020204" pitchFamily="34" charset="0"/>
              </a:rPr>
              <a:t>&amp;</a:t>
            </a:r>
            <a:r>
              <a:rPr lang="en-US" sz="1400" b="1" i="1" dirty="0">
                <a:solidFill>
                  <a:srgbClr val="6E7579"/>
                </a:solidFill>
                <a:latin typeface="+mj-lt"/>
                <a:ea typeface="Open Sans SemiBold" panose="020B0706030804020204" pitchFamily="34" charset="0"/>
                <a:cs typeface="Open Sans SemiBold" panose="020B0706030804020204" pitchFamily="34" charset="0"/>
              </a:rPr>
              <a:t> </a:t>
            </a:r>
            <a:r>
              <a:rPr sz="1400" b="1" i="1" dirty="0">
                <a:solidFill>
                  <a:srgbClr val="6E7579"/>
                </a:solidFill>
                <a:latin typeface="+mj-lt"/>
                <a:ea typeface="Open Sans SemiBold" panose="020B0706030804020204" pitchFamily="34" charset="0"/>
                <a:cs typeface="Open Sans SemiBold" panose="020B0706030804020204" pitchFamily="34" charset="0"/>
              </a:rPr>
              <a:t>Fulﬁllment</a:t>
            </a:r>
            <a:endParaRPr lang="en-US" sz="1400" b="1" i="1" dirty="0">
              <a:solidFill>
                <a:srgbClr val="6E7579"/>
              </a:solidFill>
              <a:latin typeface="+mj-lt"/>
              <a:ea typeface="Open Sans SemiBold" panose="020B0706030804020204" pitchFamily="34" charset="0"/>
              <a:cs typeface="Open Sans SemiBold" panose="020B0706030804020204" pitchFamily="34" charset="0"/>
            </a:endParaRPr>
          </a:p>
          <a:p>
            <a:pPr marL="102235" algn="ctr">
              <a:lnSpc>
                <a:spcPct val="100000"/>
              </a:lnSpc>
              <a:spcBef>
                <a:spcPts val="100"/>
              </a:spcBef>
            </a:pPr>
            <a:endParaRPr lang="en-US" sz="1400" b="1" i="1" dirty="0">
              <a:solidFill>
                <a:srgbClr val="6E7579"/>
              </a:solidFill>
              <a:latin typeface="+mj-lt"/>
              <a:ea typeface="Open Sans SemiBold" panose="020B0706030804020204" pitchFamily="34" charset="0"/>
              <a:cs typeface="Open Sans SemiBold" panose="020B0706030804020204" pitchFamily="34" charset="0"/>
            </a:endParaRPr>
          </a:p>
          <a:p>
            <a:pPr marL="102235" marR="0" lvl="0" indent="0" algn="ctr" defTabSz="914400" rtl="0" eaLnBrk="1" fontAlgn="auto" latinLnBrk="0" hangingPunct="1">
              <a:lnSpc>
                <a:spcPct val="150000"/>
              </a:lnSpc>
              <a:spcBef>
                <a:spcPts val="100"/>
              </a:spcBef>
              <a:spcAft>
                <a:spcPts val="0"/>
              </a:spcAft>
              <a:buClr>
                <a:srgbClr val="000000"/>
              </a:buClr>
              <a:buSzTx/>
              <a:buFont typeface="Arial"/>
              <a:buNone/>
              <a:tabLst/>
              <a:defRPr/>
            </a:pPr>
            <a:r>
              <a:rPr lang="en-US" sz="1300" b="0" i="0" u="none" strike="noStrike" baseline="0" dirty="0">
                <a:latin typeface="+mj-lt"/>
              </a:rPr>
              <a:t>Purpose &amp; Laughter</a:t>
            </a:r>
          </a:p>
          <a:p>
            <a:pPr marL="102235" marR="0" lvl="0" indent="0" algn="ctr" defTabSz="914400" rtl="0" eaLnBrk="1" fontAlgn="auto" latinLnBrk="0" hangingPunct="1">
              <a:lnSpc>
                <a:spcPct val="150000"/>
              </a:lnSpc>
              <a:spcBef>
                <a:spcPts val="100"/>
              </a:spcBef>
              <a:spcAft>
                <a:spcPts val="0"/>
              </a:spcAft>
              <a:buClr>
                <a:srgbClr val="000000"/>
              </a:buClr>
              <a:buSzTx/>
              <a:buFont typeface="Arial"/>
              <a:buNone/>
              <a:tabLst/>
              <a:defRPr/>
            </a:pPr>
            <a:r>
              <a:rPr lang="en-US" sz="1300" b="0" i="0" u="none" strike="noStrike" baseline="0" dirty="0">
                <a:latin typeface="+mj-lt"/>
                <a:ea typeface="Open Sans SemiBold" panose="020B0706030804020204" pitchFamily="34" charset="0"/>
                <a:cs typeface="Open Sans SemiBold" panose="020B0706030804020204" pitchFamily="34" charset="0"/>
              </a:rPr>
              <a:t>Pursuits That Bring Peace</a:t>
            </a:r>
          </a:p>
          <a:p>
            <a:pPr marL="102235" marR="0" lvl="0" indent="0" algn="ctr" defTabSz="914400" rtl="0" eaLnBrk="1" fontAlgn="auto" latinLnBrk="0" hangingPunct="1">
              <a:lnSpc>
                <a:spcPct val="150000"/>
              </a:lnSpc>
              <a:spcBef>
                <a:spcPts val="100"/>
              </a:spcBef>
              <a:spcAft>
                <a:spcPts val="0"/>
              </a:spcAft>
              <a:buClr>
                <a:srgbClr val="000000"/>
              </a:buClr>
              <a:buSzTx/>
              <a:buFont typeface="Arial"/>
              <a:buNone/>
              <a:tabLst/>
              <a:defRPr/>
            </a:pPr>
            <a:r>
              <a:rPr lang="en-US" sz="1300" b="0" i="0" u="none" strike="noStrike" baseline="0" dirty="0">
                <a:latin typeface="+mj-lt"/>
                <a:ea typeface="Open Sans SemiBold" panose="020B0706030804020204" pitchFamily="34" charset="0"/>
                <a:cs typeface="Open Sans SemiBold" panose="020B0706030804020204" pitchFamily="34" charset="0"/>
              </a:rPr>
              <a:t>Stress &amp; Meditation</a:t>
            </a:r>
            <a:endParaRPr lang="en-US" sz="1300" b="1" dirty="0">
              <a:latin typeface="+mj-lt"/>
              <a:ea typeface="Open Sans SemiBold" panose="020B0706030804020204" pitchFamily="34" charset="0"/>
              <a:cs typeface="Open Sans SemiBold" panose="020B0706030804020204" pitchFamily="34" charset="0"/>
            </a:endParaRPr>
          </a:p>
          <a:p>
            <a:pPr marL="102235" algn="ctr">
              <a:lnSpc>
                <a:spcPct val="100000"/>
              </a:lnSpc>
              <a:spcBef>
                <a:spcPts val="100"/>
              </a:spcBef>
            </a:pPr>
            <a:endParaRPr sz="14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3" name="object 15">
            <a:extLst>
              <a:ext uri="{FF2B5EF4-FFF2-40B4-BE49-F238E27FC236}">
                <a16:creationId xmlns:a16="http://schemas.microsoft.com/office/drawing/2014/main" id="{34DB0069-6197-4C58-B073-C1DA8C05CCA9}"/>
              </a:ext>
            </a:extLst>
          </p:cNvPr>
          <p:cNvSpPr txBox="1"/>
          <p:nvPr userDrawn="1"/>
        </p:nvSpPr>
        <p:spPr>
          <a:xfrm>
            <a:off x="2985776" y="5001243"/>
            <a:ext cx="1822155" cy="1319720"/>
          </a:xfrm>
          <a:prstGeom prst="rect">
            <a:avLst/>
          </a:prstGeom>
        </p:spPr>
        <p:txBody>
          <a:bodyPr vert="horz" wrap="square" lIns="0" tIns="12700" rIns="0" bIns="0" rtlCol="0">
            <a:spAutoFit/>
          </a:bodyPr>
          <a:lstStyle/>
          <a:p>
            <a:pPr marL="128905" marR="5080" indent="-116839" algn="ctr">
              <a:lnSpc>
                <a:spcPct val="100000"/>
              </a:lnSpc>
              <a:spcBef>
                <a:spcPts val="100"/>
              </a:spcBef>
            </a:pPr>
            <a:r>
              <a:rPr sz="1400" b="1" i="1" dirty="0">
                <a:solidFill>
                  <a:srgbClr val="6E7579"/>
                </a:solidFill>
                <a:latin typeface="+mj-lt"/>
                <a:ea typeface="Open Sans SemiBold" panose="020B0706030804020204" pitchFamily="34" charset="0"/>
                <a:cs typeface="Open Sans SemiBold" panose="020B0706030804020204" pitchFamily="34" charset="0"/>
              </a:rPr>
              <a:t>Intellectual</a:t>
            </a:r>
            <a:r>
              <a:rPr lang="en-US" sz="1400" b="1" i="1" dirty="0">
                <a:solidFill>
                  <a:srgbClr val="6E7579"/>
                </a:solidFill>
                <a:latin typeface="+mj-lt"/>
                <a:ea typeface="Open Sans SemiBold" panose="020B0706030804020204" pitchFamily="34" charset="0"/>
                <a:cs typeface="Open Sans SemiBold" panose="020B0706030804020204" pitchFamily="34" charset="0"/>
              </a:rPr>
              <a:t> V</a:t>
            </a:r>
            <a:r>
              <a:rPr sz="1400" b="1" i="1" dirty="0">
                <a:solidFill>
                  <a:srgbClr val="6E7579"/>
                </a:solidFill>
                <a:latin typeface="+mj-lt"/>
                <a:ea typeface="Open Sans SemiBold" panose="020B0706030804020204" pitchFamily="34" charset="0"/>
                <a:cs typeface="Open Sans SemiBold" panose="020B0706030804020204" pitchFamily="34" charset="0"/>
              </a:rPr>
              <a:t>itality</a:t>
            </a:r>
            <a:endParaRPr lang="en-US" sz="1400" b="1" i="1" dirty="0">
              <a:solidFill>
                <a:srgbClr val="6E7579"/>
              </a:solidFill>
              <a:latin typeface="+mj-lt"/>
              <a:ea typeface="Open Sans SemiBold" panose="020B0706030804020204" pitchFamily="34" charset="0"/>
              <a:cs typeface="Open Sans SemiBold" panose="020B0706030804020204" pitchFamily="34" charset="0"/>
            </a:endParaRPr>
          </a:p>
          <a:p>
            <a:pPr marL="128905" marR="5080" indent="-116839" algn="ctr">
              <a:lnSpc>
                <a:spcPct val="100000"/>
              </a:lnSpc>
              <a:spcBef>
                <a:spcPts val="100"/>
              </a:spcBef>
            </a:pPr>
            <a:endParaRPr lang="en-US" sz="1400" b="1" i="1" dirty="0">
              <a:solidFill>
                <a:srgbClr val="6E7579"/>
              </a:solidFill>
              <a:latin typeface="+mj-lt"/>
              <a:ea typeface="Open Sans SemiBold" panose="020B0706030804020204" pitchFamily="34" charset="0"/>
              <a:cs typeface="Open Sans SemiBold" panose="020B0706030804020204" pitchFamily="34" charset="0"/>
            </a:endParaRPr>
          </a:p>
          <a:p>
            <a:pPr algn="ctr">
              <a:lnSpc>
                <a:spcPct val="150000"/>
              </a:lnSpc>
            </a:pPr>
            <a:r>
              <a:rPr lang="en-US" sz="1300" b="0" i="0" u="none" strike="noStrike" baseline="0" dirty="0">
                <a:latin typeface="+mj-lt"/>
              </a:rPr>
              <a:t>Recalls New Learnings</a:t>
            </a:r>
          </a:p>
          <a:p>
            <a:pPr algn="ctr">
              <a:lnSpc>
                <a:spcPct val="150000"/>
              </a:lnSpc>
            </a:pPr>
            <a:r>
              <a:rPr lang="en-US" sz="1300" b="0" i="0" u="none" strike="noStrike" baseline="0" dirty="0">
                <a:latin typeface="+mj-lt"/>
              </a:rPr>
              <a:t>Uses Skills</a:t>
            </a:r>
          </a:p>
          <a:p>
            <a:pPr algn="ctr">
              <a:lnSpc>
                <a:spcPct val="150000"/>
              </a:lnSpc>
            </a:pPr>
            <a:r>
              <a:rPr lang="en-US" sz="1300" b="0" i="0" u="none" strike="noStrike" baseline="0" dirty="0">
                <a:latin typeface="+mj-lt"/>
              </a:rPr>
              <a:t>Learns New Skills</a:t>
            </a:r>
            <a:endParaRPr sz="1300" b="1" dirty="0">
              <a:latin typeface="+mj-lt"/>
              <a:ea typeface="Open Sans SemiBold" panose="020B0706030804020204" pitchFamily="34" charset="0"/>
              <a:cs typeface="Open Sans SemiBold" panose="020B0706030804020204" pitchFamily="34" charset="0"/>
            </a:endParaRPr>
          </a:p>
        </p:txBody>
      </p:sp>
      <p:sp>
        <p:nvSpPr>
          <p:cNvPr id="34" name="object 16">
            <a:extLst>
              <a:ext uri="{FF2B5EF4-FFF2-40B4-BE49-F238E27FC236}">
                <a16:creationId xmlns:a16="http://schemas.microsoft.com/office/drawing/2014/main" id="{92511AAE-0809-4351-BF84-B8722961B5D9}"/>
              </a:ext>
            </a:extLst>
          </p:cNvPr>
          <p:cNvSpPr txBox="1"/>
          <p:nvPr userDrawn="1"/>
        </p:nvSpPr>
        <p:spPr>
          <a:xfrm>
            <a:off x="2910685" y="7795994"/>
            <a:ext cx="2095734" cy="1456809"/>
          </a:xfrm>
          <a:prstGeom prst="rect">
            <a:avLst/>
          </a:prstGeom>
        </p:spPr>
        <p:txBody>
          <a:bodyPr vert="horz" wrap="square" lIns="0" tIns="12700" rIns="0" bIns="0" rtlCol="0">
            <a:spAutoFit/>
          </a:bodyPr>
          <a:lstStyle/>
          <a:p>
            <a:pPr marL="188595" marR="5080" indent="-176530" algn="ctr">
              <a:lnSpc>
                <a:spcPct val="100000"/>
              </a:lnSpc>
              <a:spcBef>
                <a:spcPts val="100"/>
              </a:spcBef>
            </a:pPr>
            <a:r>
              <a:rPr sz="1400" b="1" i="1" dirty="0">
                <a:solidFill>
                  <a:srgbClr val="6E7579"/>
                </a:solidFill>
                <a:latin typeface="+mj-lt"/>
                <a:ea typeface="Open Sans SemiBold" panose="020B0706030804020204" pitchFamily="34" charset="0"/>
                <a:cs typeface="Open Sans SemiBold" panose="020B0706030804020204" pitchFamily="34" charset="0"/>
              </a:rPr>
              <a:t>Movement &amp;</a:t>
            </a:r>
            <a:r>
              <a:rPr lang="en-US" sz="1400" b="1" i="1" dirty="0">
                <a:solidFill>
                  <a:srgbClr val="6E7579"/>
                </a:solidFill>
                <a:latin typeface="+mj-lt"/>
                <a:ea typeface="Open Sans SemiBold" panose="020B0706030804020204" pitchFamily="34" charset="0"/>
                <a:cs typeface="Open Sans SemiBold" panose="020B0706030804020204" pitchFamily="34" charset="0"/>
              </a:rPr>
              <a:t> </a:t>
            </a:r>
            <a:r>
              <a:rPr sz="1400" b="1" i="1" dirty="0">
                <a:solidFill>
                  <a:srgbClr val="6E7579"/>
                </a:solidFill>
                <a:latin typeface="+mj-lt"/>
                <a:ea typeface="Open Sans SemiBold" panose="020B0706030804020204" pitchFamily="34" charset="0"/>
                <a:cs typeface="Open Sans SemiBold" panose="020B0706030804020204" pitchFamily="34" charset="0"/>
              </a:rPr>
              <a:t>Motion</a:t>
            </a:r>
            <a:endParaRPr lang="en-US" sz="1400" b="1" i="1" dirty="0">
              <a:solidFill>
                <a:srgbClr val="6E7579"/>
              </a:solidFill>
              <a:latin typeface="+mj-lt"/>
              <a:ea typeface="Open Sans SemiBold" panose="020B0706030804020204" pitchFamily="34" charset="0"/>
              <a:cs typeface="Open Sans SemiBold" panose="020B0706030804020204" pitchFamily="34" charset="0"/>
            </a:endParaRPr>
          </a:p>
          <a:p>
            <a:pPr marL="188595" marR="5080" indent="-176530" algn="ctr">
              <a:lnSpc>
                <a:spcPct val="100000"/>
              </a:lnSpc>
              <a:spcBef>
                <a:spcPts val="100"/>
              </a:spcBef>
            </a:pPr>
            <a:endParaRPr lang="en-US" sz="1400" b="1" i="1" dirty="0">
              <a:solidFill>
                <a:srgbClr val="6E7579"/>
              </a:solidFill>
              <a:latin typeface="+mj-lt"/>
              <a:ea typeface="Open Sans SemiBold" panose="020B0706030804020204" pitchFamily="34" charset="0"/>
              <a:cs typeface="Open Sans SemiBold" panose="020B0706030804020204" pitchFamily="34" charset="0"/>
            </a:endParaRPr>
          </a:p>
          <a:p>
            <a:pPr algn="ctr">
              <a:lnSpc>
                <a:spcPct val="150000"/>
              </a:lnSpc>
            </a:pPr>
            <a:r>
              <a:rPr lang="en-US" sz="1300" b="0" i="0" u="none" strike="noStrike" baseline="0" dirty="0">
                <a:latin typeface="+mj-lt"/>
              </a:rPr>
              <a:t>Aerobic Endurance</a:t>
            </a:r>
          </a:p>
          <a:p>
            <a:pPr algn="ctr">
              <a:lnSpc>
                <a:spcPct val="150000"/>
              </a:lnSpc>
            </a:pPr>
            <a:r>
              <a:rPr lang="en-US" sz="1300" b="0" i="0" u="none" strike="noStrike" baseline="0" dirty="0">
                <a:latin typeface="+mj-lt"/>
              </a:rPr>
              <a:t>Static &amp; Dynamic Balance</a:t>
            </a:r>
          </a:p>
          <a:p>
            <a:pPr algn="ctr">
              <a:lnSpc>
                <a:spcPct val="100000"/>
              </a:lnSpc>
            </a:pPr>
            <a:r>
              <a:rPr lang="en-US" sz="1300" b="0" i="0" u="none" strike="noStrike" baseline="0" dirty="0">
                <a:latin typeface="+mj-lt"/>
              </a:rPr>
              <a:t>Upper &amp; Lower</a:t>
            </a:r>
          </a:p>
          <a:p>
            <a:pPr algn="ctr">
              <a:lnSpc>
                <a:spcPct val="100000"/>
              </a:lnSpc>
            </a:pPr>
            <a:r>
              <a:rPr lang="en-US" sz="1300" b="0" i="0" u="none" strike="noStrike" baseline="0" dirty="0">
                <a:latin typeface="+mj-lt"/>
              </a:rPr>
              <a:t>Body Strength</a:t>
            </a:r>
            <a:endParaRPr sz="1300" b="1" dirty="0">
              <a:latin typeface="+mj-lt"/>
              <a:ea typeface="Open Sans SemiBold" panose="020B0706030804020204" pitchFamily="34" charset="0"/>
              <a:cs typeface="Open Sans SemiBold" panose="020B0706030804020204" pitchFamily="34" charset="0"/>
            </a:endParaRPr>
          </a:p>
        </p:txBody>
      </p:sp>
      <p:sp>
        <p:nvSpPr>
          <p:cNvPr id="35" name="object 17">
            <a:extLst>
              <a:ext uri="{FF2B5EF4-FFF2-40B4-BE49-F238E27FC236}">
                <a16:creationId xmlns:a16="http://schemas.microsoft.com/office/drawing/2014/main" id="{530F0E2C-729F-4E18-B563-68A9325DB1BC}"/>
              </a:ext>
            </a:extLst>
          </p:cNvPr>
          <p:cNvSpPr txBox="1"/>
          <p:nvPr userDrawn="1"/>
        </p:nvSpPr>
        <p:spPr>
          <a:xfrm>
            <a:off x="566185" y="7792936"/>
            <a:ext cx="2179481" cy="1304331"/>
          </a:xfrm>
          <a:prstGeom prst="rect">
            <a:avLst/>
          </a:prstGeom>
        </p:spPr>
        <p:txBody>
          <a:bodyPr vert="horz" wrap="square" lIns="0" tIns="12700" rIns="0" bIns="0" rtlCol="0">
            <a:spAutoFit/>
          </a:bodyPr>
          <a:lstStyle/>
          <a:p>
            <a:pPr marL="12700" marR="5080" indent="48260" algn="ctr">
              <a:lnSpc>
                <a:spcPct val="100000"/>
              </a:lnSpc>
              <a:spcBef>
                <a:spcPts val="100"/>
              </a:spcBef>
            </a:pPr>
            <a:r>
              <a:rPr sz="1400" b="1" i="1" spc="-5" dirty="0">
                <a:solidFill>
                  <a:srgbClr val="6E7579"/>
                </a:solidFill>
                <a:latin typeface="+mj-lt"/>
                <a:ea typeface="Open Sans SemiBold" panose="020B0706030804020204" pitchFamily="34" charset="0"/>
                <a:cs typeface="Open Sans SemiBold" panose="020B0706030804020204" pitchFamily="34" charset="0"/>
              </a:rPr>
              <a:t>Personal</a:t>
            </a:r>
            <a:r>
              <a:rPr lang="en-US" sz="1400" b="1" i="1" spc="-5" dirty="0">
                <a:solidFill>
                  <a:srgbClr val="6E7579"/>
                </a:solidFill>
                <a:latin typeface="+mj-lt"/>
                <a:ea typeface="Open Sans SemiBold" panose="020B0706030804020204" pitchFamily="34" charset="0"/>
                <a:cs typeface="Open Sans SemiBold" panose="020B0706030804020204" pitchFamily="34" charset="0"/>
              </a:rPr>
              <a:t> </a:t>
            </a:r>
            <a:r>
              <a:rPr sz="1400" b="1" i="1" dirty="0">
                <a:solidFill>
                  <a:srgbClr val="6E7579"/>
                </a:solidFill>
                <a:latin typeface="+mj-lt"/>
                <a:ea typeface="Open Sans SemiBold" panose="020B0706030804020204" pitchFamily="34" charset="0"/>
                <a:cs typeface="Open Sans SemiBold" panose="020B0706030804020204" pitchFamily="34" charset="0"/>
              </a:rPr>
              <a:t>Attributes</a:t>
            </a:r>
            <a:endParaRPr lang="en-US" sz="1400" b="1" i="1" dirty="0">
              <a:solidFill>
                <a:srgbClr val="6E7579"/>
              </a:solidFill>
              <a:latin typeface="+mj-lt"/>
              <a:ea typeface="Open Sans SemiBold" panose="020B0706030804020204" pitchFamily="34" charset="0"/>
              <a:cs typeface="Open Sans SemiBold" panose="020B0706030804020204" pitchFamily="34" charset="0"/>
            </a:endParaRPr>
          </a:p>
          <a:p>
            <a:pPr marL="12700" marR="5080" indent="48260" algn="ctr">
              <a:lnSpc>
                <a:spcPct val="100000"/>
              </a:lnSpc>
              <a:spcBef>
                <a:spcPts val="100"/>
              </a:spcBef>
            </a:pPr>
            <a:endParaRPr lang="en-US" sz="1300" b="1" i="1" dirty="0">
              <a:solidFill>
                <a:srgbClr val="6E7579"/>
              </a:solidFill>
              <a:latin typeface="+mj-lt"/>
              <a:ea typeface="Open Sans SemiBold" panose="020B0706030804020204" pitchFamily="34" charset="0"/>
              <a:cs typeface="Open Sans SemiBold" panose="020B0706030804020204" pitchFamily="34" charset="0"/>
            </a:endParaRPr>
          </a:p>
          <a:p>
            <a:pPr algn="ctr">
              <a:lnSpc>
                <a:spcPct val="150000"/>
              </a:lnSpc>
              <a:spcAft>
                <a:spcPts val="0"/>
              </a:spcAft>
            </a:pPr>
            <a:r>
              <a:rPr lang="en-US" sz="1300" b="0" i="0" u="none" strike="noStrike" baseline="0" dirty="0">
                <a:latin typeface="+mj-lt"/>
              </a:rPr>
              <a:t>Life Satisfaction</a:t>
            </a:r>
          </a:p>
          <a:p>
            <a:pPr algn="ctr">
              <a:lnSpc>
                <a:spcPct val="150000"/>
              </a:lnSpc>
              <a:spcAft>
                <a:spcPts val="0"/>
              </a:spcAft>
            </a:pPr>
            <a:r>
              <a:rPr lang="en-US" sz="1300" b="0" i="0" u="none" strike="noStrike" baseline="0" dirty="0">
                <a:latin typeface="+mj-lt"/>
              </a:rPr>
              <a:t>Mindset</a:t>
            </a:r>
          </a:p>
          <a:p>
            <a:pPr algn="ctr">
              <a:lnSpc>
                <a:spcPct val="150000"/>
              </a:lnSpc>
              <a:spcAft>
                <a:spcPts val="0"/>
              </a:spcAft>
            </a:pPr>
            <a:r>
              <a:rPr lang="en-US" sz="1300" b="0" i="0" u="none" strike="noStrike" baseline="0" dirty="0">
                <a:latin typeface="+mj-lt"/>
              </a:rPr>
              <a:t>Boredom &amp; Stress</a:t>
            </a:r>
          </a:p>
        </p:txBody>
      </p:sp>
      <p:pic>
        <p:nvPicPr>
          <p:cNvPr id="66" name="object 48">
            <a:extLst>
              <a:ext uri="{FF2B5EF4-FFF2-40B4-BE49-F238E27FC236}">
                <a16:creationId xmlns:a16="http://schemas.microsoft.com/office/drawing/2014/main" id="{1F40FF6F-5658-4961-9E4A-FF95E278CC54}"/>
              </a:ext>
            </a:extLst>
          </p:cNvPr>
          <p:cNvPicPr/>
          <p:nvPr userDrawn="1"/>
        </p:nvPicPr>
        <p:blipFill>
          <a:blip r:embed="rId5" cstate="print"/>
          <a:stretch>
            <a:fillRect/>
          </a:stretch>
        </p:blipFill>
        <p:spPr>
          <a:xfrm>
            <a:off x="3497318" y="4003906"/>
            <a:ext cx="930889" cy="939019"/>
          </a:xfrm>
          <a:prstGeom prst="rect">
            <a:avLst/>
          </a:prstGeom>
        </p:spPr>
      </p:pic>
      <p:pic>
        <p:nvPicPr>
          <p:cNvPr id="67" name="object 49">
            <a:extLst>
              <a:ext uri="{FF2B5EF4-FFF2-40B4-BE49-F238E27FC236}">
                <a16:creationId xmlns:a16="http://schemas.microsoft.com/office/drawing/2014/main" id="{1FC2613B-2C35-4C68-A2BA-D14663CE393C}"/>
              </a:ext>
            </a:extLst>
          </p:cNvPr>
          <p:cNvPicPr/>
          <p:nvPr userDrawn="1"/>
        </p:nvPicPr>
        <p:blipFill>
          <a:blip r:embed="rId6" cstate="print"/>
          <a:stretch>
            <a:fillRect/>
          </a:stretch>
        </p:blipFill>
        <p:spPr>
          <a:xfrm>
            <a:off x="3472828" y="6801684"/>
            <a:ext cx="911191" cy="920527"/>
          </a:xfrm>
          <a:prstGeom prst="rect">
            <a:avLst/>
          </a:prstGeom>
        </p:spPr>
      </p:pic>
      <p:pic>
        <p:nvPicPr>
          <p:cNvPr id="70" name="object 52">
            <a:extLst>
              <a:ext uri="{FF2B5EF4-FFF2-40B4-BE49-F238E27FC236}">
                <a16:creationId xmlns:a16="http://schemas.microsoft.com/office/drawing/2014/main" id="{68E6AE6B-637E-4E4E-83C6-00571DFFBA6A}"/>
              </a:ext>
            </a:extLst>
          </p:cNvPr>
          <p:cNvPicPr/>
          <p:nvPr userDrawn="1"/>
        </p:nvPicPr>
        <p:blipFill>
          <a:blip r:embed="rId7" cstate="print"/>
          <a:stretch>
            <a:fillRect/>
          </a:stretch>
        </p:blipFill>
        <p:spPr>
          <a:xfrm>
            <a:off x="1223460" y="6814942"/>
            <a:ext cx="891195" cy="900345"/>
          </a:xfrm>
          <a:prstGeom prst="rect">
            <a:avLst/>
          </a:prstGeom>
        </p:spPr>
      </p:pic>
      <p:pic>
        <p:nvPicPr>
          <p:cNvPr id="68" name="object 50">
            <a:extLst>
              <a:ext uri="{FF2B5EF4-FFF2-40B4-BE49-F238E27FC236}">
                <a16:creationId xmlns:a16="http://schemas.microsoft.com/office/drawing/2014/main" id="{3E956641-0D0C-42D1-BFD6-90D643248AC4}"/>
              </a:ext>
            </a:extLst>
          </p:cNvPr>
          <p:cNvPicPr/>
          <p:nvPr userDrawn="1"/>
        </p:nvPicPr>
        <p:blipFill>
          <a:blip r:embed="rId8" cstate="print"/>
          <a:stretch>
            <a:fillRect/>
          </a:stretch>
        </p:blipFill>
        <p:spPr>
          <a:xfrm>
            <a:off x="1179614" y="3976130"/>
            <a:ext cx="978888" cy="987131"/>
          </a:xfrm>
          <a:prstGeom prst="rect">
            <a:avLst/>
          </a:prstGeom>
        </p:spPr>
      </p:pic>
      <p:pic>
        <p:nvPicPr>
          <p:cNvPr id="69" name="object 51">
            <a:extLst>
              <a:ext uri="{FF2B5EF4-FFF2-40B4-BE49-F238E27FC236}">
                <a16:creationId xmlns:a16="http://schemas.microsoft.com/office/drawing/2014/main" id="{C96808A2-E2C4-43B6-B799-BCC6864FAC82}"/>
              </a:ext>
            </a:extLst>
          </p:cNvPr>
          <p:cNvPicPr/>
          <p:nvPr userDrawn="1"/>
        </p:nvPicPr>
        <p:blipFill>
          <a:blip r:embed="rId9" cstate="print"/>
          <a:stretch>
            <a:fillRect/>
          </a:stretch>
        </p:blipFill>
        <p:spPr>
          <a:xfrm>
            <a:off x="5789828" y="6776960"/>
            <a:ext cx="957779" cy="957770"/>
          </a:xfrm>
          <a:prstGeom prst="rect">
            <a:avLst/>
          </a:prstGeom>
        </p:spPr>
      </p:pic>
      <p:pic>
        <p:nvPicPr>
          <p:cNvPr id="71" name="object 53">
            <a:extLst>
              <a:ext uri="{FF2B5EF4-FFF2-40B4-BE49-F238E27FC236}">
                <a16:creationId xmlns:a16="http://schemas.microsoft.com/office/drawing/2014/main" id="{4326FFD7-D1A0-490B-B971-089405EF1806}"/>
              </a:ext>
            </a:extLst>
          </p:cNvPr>
          <p:cNvPicPr/>
          <p:nvPr userDrawn="1"/>
        </p:nvPicPr>
        <p:blipFill>
          <a:blip r:embed="rId10" cstate="print"/>
          <a:stretch>
            <a:fillRect/>
          </a:stretch>
        </p:blipFill>
        <p:spPr>
          <a:xfrm>
            <a:off x="5812089" y="3999550"/>
            <a:ext cx="957757" cy="965822"/>
          </a:xfrm>
          <a:prstGeom prst="rect">
            <a:avLst/>
          </a:prstGeom>
        </p:spPr>
      </p:pic>
      <p:pic>
        <p:nvPicPr>
          <p:cNvPr id="15" name="Picture 14" descr="Icon&#10;&#10;Description automatically generated">
            <a:extLst>
              <a:ext uri="{FF2B5EF4-FFF2-40B4-BE49-F238E27FC236}">
                <a16:creationId xmlns:a16="http://schemas.microsoft.com/office/drawing/2014/main" id="{7121E4FC-A07F-4413-A868-AACEB48123AF}"/>
              </a:ext>
            </a:extLst>
          </p:cNvPr>
          <p:cNvPicPr>
            <a:picLocks noChangeAspect="1"/>
          </p:cNvPicPr>
          <p:nvPr userDrawn="1"/>
        </p:nvPicPr>
        <p:blipFill rotWithShape="1">
          <a:blip r:embed="rId11">
            <a:alphaModFix amt="26000"/>
          </a:blip>
          <a:srcRect t="38940" r="37204" b="20707"/>
          <a:stretch/>
        </p:blipFill>
        <p:spPr>
          <a:xfrm>
            <a:off x="2977221" y="-23250"/>
            <a:ext cx="4789316" cy="3077620"/>
          </a:xfrm>
          <a:prstGeom prst="rect">
            <a:avLst/>
          </a:prstGeom>
        </p:spPr>
      </p:pic>
      <p:sp>
        <p:nvSpPr>
          <p:cNvPr id="73" name="TextBox 72">
            <a:extLst>
              <a:ext uri="{FF2B5EF4-FFF2-40B4-BE49-F238E27FC236}">
                <a16:creationId xmlns:a16="http://schemas.microsoft.com/office/drawing/2014/main" id="{E1172A7A-32B8-4A4D-A80E-CE733EEB09EA}"/>
              </a:ext>
            </a:extLst>
          </p:cNvPr>
          <p:cNvSpPr txBox="1"/>
          <p:nvPr userDrawn="1"/>
        </p:nvSpPr>
        <p:spPr>
          <a:xfrm>
            <a:off x="0" y="3131054"/>
            <a:ext cx="7772400" cy="738664"/>
          </a:xfrm>
          <a:prstGeom prst="rect">
            <a:avLst/>
          </a:prstGeom>
          <a:noFill/>
        </p:spPr>
        <p:txBody>
          <a:bodyPr wrap="square">
            <a:spAutoFit/>
          </a:bodyPr>
          <a:lstStyle/>
          <a:p>
            <a:pPr algn="ctr"/>
            <a:r>
              <a:rPr lang="en-US" sz="2800" b="1" i="0" u="none" strike="noStrike" baseline="0" dirty="0">
                <a:solidFill>
                  <a:srgbClr val="F45C21"/>
                </a:solidFill>
                <a:latin typeface="+mj-lt"/>
              </a:rPr>
              <a:t>Areas of Focus and What We Measure</a:t>
            </a:r>
          </a:p>
          <a:p>
            <a:pPr algn="ctr"/>
            <a:r>
              <a:rPr lang="en-US" sz="1400" b="0" i="0" u="none" strike="noStrike" baseline="0" dirty="0">
                <a:solidFill>
                  <a:schemeClr val="tx1"/>
                </a:solidFill>
                <a:latin typeface="+mj-lt"/>
              </a:rPr>
              <a:t>The six areas of focus are the foundation for longevity and purposeful living.</a:t>
            </a:r>
            <a:endParaRPr lang="en-US" dirty="0">
              <a:solidFill>
                <a:schemeClr val="tx1"/>
              </a:solidFill>
              <a:latin typeface="+mj-lt"/>
            </a:endParaRPr>
          </a:p>
        </p:txBody>
      </p:sp>
      <p:sp>
        <p:nvSpPr>
          <p:cNvPr id="43" name="Rectangle: Rounded Corners 42">
            <a:extLst>
              <a:ext uri="{FF2B5EF4-FFF2-40B4-BE49-F238E27FC236}">
                <a16:creationId xmlns:a16="http://schemas.microsoft.com/office/drawing/2014/main" id="{102E57B3-485B-4534-8D18-4F6CC4A8CF5B}"/>
              </a:ext>
            </a:extLst>
          </p:cNvPr>
          <p:cNvSpPr/>
          <p:nvPr userDrawn="1"/>
        </p:nvSpPr>
        <p:spPr>
          <a:xfrm>
            <a:off x="574839" y="3999753"/>
            <a:ext cx="2194560" cy="2672862"/>
          </a:xfrm>
          <a:prstGeom prst="roundRect">
            <a:avLst/>
          </a:prstGeom>
          <a:noFill/>
          <a:ln w="19050">
            <a:solidFill>
              <a:srgbClr val="6FC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Rounded Corners 81">
            <a:extLst>
              <a:ext uri="{FF2B5EF4-FFF2-40B4-BE49-F238E27FC236}">
                <a16:creationId xmlns:a16="http://schemas.microsoft.com/office/drawing/2014/main" id="{43CDB9C9-72D3-4032-9E34-483444A72987}"/>
              </a:ext>
            </a:extLst>
          </p:cNvPr>
          <p:cNvSpPr/>
          <p:nvPr userDrawn="1"/>
        </p:nvSpPr>
        <p:spPr>
          <a:xfrm>
            <a:off x="2865484" y="3998731"/>
            <a:ext cx="2194560" cy="2672862"/>
          </a:xfrm>
          <a:prstGeom prst="roundRect">
            <a:avLst/>
          </a:prstGeom>
          <a:noFill/>
          <a:ln w="19050">
            <a:solidFill>
              <a:srgbClr val="4AC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82">
            <a:extLst>
              <a:ext uri="{FF2B5EF4-FFF2-40B4-BE49-F238E27FC236}">
                <a16:creationId xmlns:a16="http://schemas.microsoft.com/office/drawing/2014/main" id="{FFA78488-5B16-4BEF-A148-2A452438E307}"/>
              </a:ext>
            </a:extLst>
          </p:cNvPr>
          <p:cNvSpPr/>
          <p:nvPr userDrawn="1"/>
        </p:nvSpPr>
        <p:spPr>
          <a:xfrm>
            <a:off x="5172938" y="3994132"/>
            <a:ext cx="2194560" cy="2672862"/>
          </a:xfrm>
          <a:prstGeom prst="roundRect">
            <a:avLst/>
          </a:prstGeom>
          <a:noFill/>
          <a:ln w="19050">
            <a:solidFill>
              <a:srgbClr val="A390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Rounded Corners 83">
            <a:extLst>
              <a:ext uri="{FF2B5EF4-FFF2-40B4-BE49-F238E27FC236}">
                <a16:creationId xmlns:a16="http://schemas.microsoft.com/office/drawing/2014/main" id="{584DC62C-EB88-4416-A0BE-A4A194EEC4F0}"/>
              </a:ext>
            </a:extLst>
          </p:cNvPr>
          <p:cNvSpPr/>
          <p:nvPr userDrawn="1"/>
        </p:nvSpPr>
        <p:spPr>
          <a:xfrm>
            <a:off x="571779" y="6776960"/>
            <a:ext cx="2194560" cy="2672862"/>
          </a:xfrm>
          <a:prstGeom prst="roundRect">
            <a:avLst/>
          </a:prstGeom>
          <a:noFill/>
          <a:ln w="19050">
            <a:solidFill>
              <a:srgbClr val="F9B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Rounded Corners 84">
            <a:extLst>
              <a:ext uri="{FF2B5EF4-FFF2-40B4-BE49-F238E27FC236}">
                <a16:creationId xmlns:a16="http://schemas.microsoft.com/office/drawing/2014/main" id="{EE39F949-813F-41F9-8D16-4CC1683AFF1C}"/>
              </a:ext>
            </a:extLst>
          </p:cNvPr>
          <p:cNvSpPr/>
          <p:nvPr userDrawn="1"/>
        </p:nvSpPr>
        <p:spPr>
          <a:xfrm>
            <a:off x="2852863" y="6785245"/>
            <a:ext cx="2194560" cy="2672862"/>
          </a:xfrm>
          <a:prstGeom prst="roundRect">
            <a:avLst/>
          </a:prstGeom>
          <a:noFill/>
          <a:ln w="19050">
            <a:solidFill>
              <a:srgbClr val="6FC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Rounded Corners 85">
            <a:extLst>
              <a:ext uri="{FF2B5EF4-FFF2-40B4-BE49-F238E27FC236}">
                <a16:creationId xmlns:a16="http://schemas.microsoft.com/office/drawing/2014/main" id="{7AE460EE-1E99-4F48-91E4-D9ECE169EF9A}"/>
              </a:ext>
            </a:extLst>
          </p:cNvPr>
          <p:cNvSpPr/>
          <p:nvPr userDrawn="1"/>
        </p:nvSpPr>
        <p:spPr>
          <a:xfrm>
            <a:off x="5171438" y="6776960"/>
            <a:ext cx="2194560" cy="2672862"/>
          </a:xfrm>
          <a:prstGeom prst="roundRect">
            <a:avLst/>
          </a:prstGeom>
          <a:noFill/>
          <a:ln w="19050">
            <a:solidFill>
              <a:srgbClr val="DEA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48">
            <a:extLst>
              <a:ext uri="{FF2B5EF4-FFF2-40B4-BE49-F238E27FC236}">
                <a16:creationId xmlns:a16="http://schemas.microsoft.com/office/drawing/2014/main" id="{D22124EC-6E21-43A1-854C-591261427C85}"/>
              </a:ext>
            </a:extLst>
          </p:cNvPr>
          <p:cNvSpPr>
            <a:spLocks noGrp="1"/>
          </p:cNvSpPr>
          <p:nvPr>
            <p:ph type="body" sz="quarter" idx="10" hasCustomPrompt="1"/>
          </p:nvPr>
        </p:nvSpPr>
        <p:spPr>
          <a:xfrm>
            <a:off x="373063" y="2168525"/>
            <a:ext cx="5276850" cy="747713"/>
          </a:xfrm>
          <a:prstGeom prst="rect">
            <a:avLst/>
          </a:prstGeom>
        </p:spPr>
        <p:txBody>
          <a:bodyPr/>
          <a:lstStyle>
            <a:lvl1pPr marL="0" indent="0">
              <a:spcBef>
                <a:spcPts val="0"/>
              </a:spcBef>
              <a:buFontTx/>
              <a:buNone/>
              <a:defRPr sz="1400" i="1">
                <a:solidFill>
                  <a:schemeClr val="bg1"/>
                </a:solidFill>
                <a:latin typeface="Arial" panose="020B0604020202020204" pitchFamily="34" charset="0"/>
                <a:cs typeface="Arial" panose="020B0604020202020204" pitchFamily="34" charset="0"/>
              </a:defRPr>
            </a:lvl1pPr>
            <a:lvl2pPr marL="457200" indent="0">
              <a:buFontTx/>
              <a:buNone/>
              <a:defRPr sz="1400" i="1">
                <a:solidFill>
                  <a:schemeClr val="bg1"/>
                </a:solidFill>
                <a:latin typeface="Arial" panose="020B0604020202020204" pitchFamily="34" charset="0"/>
                <a:cs typeface="Arial" panose="020B0604020202020204" pitchFamily="34" charset="0"/>
              </a:defRPr>
            </a:lvl2pPr>
            <a:lvl3pPr marL="914400" indent="0">
              <a:buFontTx/>
              <a:buNone/>
              <a:defRPr sz="1200" i="1">
                <a:solidFill>
                  <a:schemeClr val="bg1"/>
                </a:solidFill>
                <a:latin typeface="Arial" panose="020B0604020202020204" pitchFamily="34" charset="0"/>
                <a:cs typeface="Arial" panose="020B0604020202020204" pitchFamily="34" charset="0"/>
              </a:defRPr>
            </a:lvl3pPr>
            <a:lvl4pPr marL="1371600" indent="0">
              <a:buFontTx/>
              <a:buNone/>
              <a:defRPr sz="1100" i="1">
                <a:solidFill>
                  <a:schemeClr val="bg1"/>
                </a:solidFill>
                <a:latin typeface="Arial" panose="020B0604020202020204" pitchFamily="34" charset="0"/>
                <a:cs typeface="Arial" panose="020B0604020202020204" pitchFamily="34" charset="0"/>
              </a:defRPr>
            </a:lvl4pPr>
            <a:lvl5pPr marL="1828800" indent="0">
              <a:buFontTx/>
              <a:buNone/>
              <a:defRPr sz="1200" i="1">
                <a:solidFill>
                  <a:schemeClr val="bg1"/>
                </a:solidFill>
                <a:latin typeface="Arial" panose="020B0604020202020204" pitchFamily="34" charset="0"/>
                <a:cs typeface="Arial" panose="020B0604020202020204" pitchFamily="34" charset="0"/>
              </a:defRPr>
            </a:lvl5pPr>
          </a:lstStyle>
          <a:p>
            <a:pPr lvl="0"/>
            <a:r>
              <a:rPr lang="en-US" dirty="0"/>
              <a:t>Click to add “resident quote” (up to three lines)</a:t>
            </a:r>
            <a:br>
              <a:rPr lang="en-US" dirty="0"/>
            </a:br>
            <a:r>
              <a:rPr lang="en-US" dirty="0"/>
              <a:t>-Resident, age </a:t>
            </a:r>
          </a:p>
        </p:txBody>
      </p:sp>
    </p:spTree>
    <p:extLst>
      <p:ext uri="{BB962C8B-B14F-4D97-AF65-F5344CB8AC3E}">
        <p14:creationId xmlns:p14="http://schemas.microsoft.com/office/powerpoint/2010/main" val="16110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cus-Back">
    <p:spTree>
      <p:nvGrpSpPr>
        <p:cNvPr id="1" name=""/>
        <p:cNvGrpSpPr/>
        <p:nvPr/>
      </p:nvGrpSpPr>
      <p:grpSpPr>
        <a:xfrm>
          <a:off x="0" y="0"/>
          <a:ext cx="0" cy="0"/>
          <a:chOff x="0" y="0"/>
          <a:chExt cx="0" cy="0"/>
        </a:xfrm>
      </p:grpSpPr>
      <p:sp>
        <p:nvSpPr>
          <p:cNvPr id="45" name="object 9">
            <a:extLst>
              <a:ext uri="{FF2B5EF4-FFF2-40B4-BE49-F238E27FC236}">
                <a16:creationId xmlns:a16="http://schemas.microsoft.com/office/drawing/2014/main" id="{CBBDF127-0A4C-45B6-B6D4-9D72E8B7CDBB}"/>
              </a:ext>
            </a:extLst>
          </p:cNvPr>
          <p:cNvSpPr/>
          <p:nvPr userDrawn="1"/>
        </p:nvSpPr>
        <p:spPr>
          <a:xfrm>
            <a:off x="0" y="3017520"/>
            <a:ext cx="7772400" cy="3474720"/>
          </a:xfrm>
          <a:custGeom>
            <a:avLst/>
            <a:gdLst/>
            <a:ahLst/>
            <a:cxnLst/>
            <a:rect l="l" t="t" r="r" b="b"/>
            <a:pathLst>
              <a:path w="7772400" h="3576320">
                <a:moveTo>
                  <a:pt x="7772400" y="0"/>
                </a:moveTo>
                <a:lnTo>
                  <a:pt x="0" y="0"/>
                </a:lnTo>
                <a:lnTo>
                  <a:pt x="0" y="3575735"/>
                </a:lnTo>
                <a:lnTo>
                  <a:pt x="7772400" y="3575735"/>
                </a:lnTo>
                <a:lnTo>
                  <a:pt x="7772400" y="0"/>
                </a:lnTo>
                <a:close/>
              </a:path>
            </a:pathLst>
          </a:custGeom>
          <a:solidFill>
            <a:srgbClr val="2E2E82"/>
          </a:solidFill>
        </p:spPr>
        <p:txBody>
          <a:bodyPr wrap="square" lIns="0" tIns="0" rIns="0" bIns="0" rtlCol="0"/>
          <a:lstStyle/>
          <a:p>
            <a:endParaRPr/>
          </a:p>
        </p:txBody>
      </p:sp>
      <p:sp>
        <p:nvSpPr>
          <p:cNvPr id="65" name="object 2">
            <a:extLst>
              <a:ext uri="{FF2B5EF4-FFF2-40B4-BE49-F238E27FC236}">
                <a16:creationId xmlns:a16="http://schemas.microsoft.com/office/drawing/2014/main" id="{B8259DB0-2B0C-479F-B94A-817889A4D6D3}"/>
              </a:ext>
            </a:extLst>
          </p:cNvPr>
          <p:cNvSpPr txBox="1"/>
          <p:nvPr userDrawn="1"/>
        </p:nvSpPr>
        <p:spPr>
          <a:xfrm>
            <a:off x="3351213" y="266340"/>
            <a:ext cx="1069975" cy="299720"/>
          </a:xfrm>
          <a:prstGeom prst="rect">
            <a:avLst/>
          </a:prstGeom>
        </p:spPr>
        <p:txBody>
          <a:bodyPr vert="horz" wrap="square" lIns="0" tIns="12700" rIns="0" bIns="0" rtlCol="0">
            <a:spAutoFit/>
          </a:bodyPr>
          <a:lstStyle/>
          <a:p>
            <a:pPr marL="12700" algn="ctr">
              <a:lnSpc>
                <a:spcPct val="100000"/>
              </a:lnSpc>
              <a:spcBef>
                <a:spcPts val="100"/>
              </a:spcBef>
            </a:pPr>
            <a:r>
              <a:rPr sz="1800" b="1" spc="-5" dirty="0">
                <a:solidFill>
                  <a:srgbClr val="F15F27"/>
                </a:solidFill>
                <a:latin typeface="Open Sans"/>
                <a:cs typeface="Open Sans"/>
              </a:rPr>
              <a:t>Research</a:t>
            </a:r>
            <a:endParaRPr sz="1800" dirty="0">
              <a:latin typeface="Open Sans"/>
              <a:cs typeface="Open Sans"/>
            </a:endParaRPr>
          </a:p>
        </p:txBody>
      </p:sp>
      <p:sp>
        <p:nvSpPr>
          <p:cNvPr id="81" name="object 12">
            <a:extLst>
              <a:ext uri="{FF2B5EF4-FFF2-40B4-BE49-F238E27FC236}">
                <a16:creationId xmlns:a16="http://schemas.microsoft.com/office/drawing/2014/main" id="{0C6AC0A0-07EC-43A3-9E79-E209A5C4FF60}"/>
              </a:ext>
            </a:extLst>
          </p:cNvPr>
          <p:cNvSpPr txBox="1"/>
          <p:nvPr userDrawn="1"/>
        </p:nvSpPr>
        <p:spPr>
          <a:xfrm>
            <a:off x="344474" y="3080810"/>
            <a:ext cx="4018279" cy="3121367"/>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Open Sans"/>
                <a:cs typeface="Open Sans"/>
              </a:rPr>
              <a:t>The</a:t>
            </a:r>
            <a:r>
              <a:rPr sz="1800" b="1" spc="-20" dirty="0">
                <a:solidFill>
                  <a:srgbClr val="FFFFFF"/>
                </a:solidFill>
                <a:latin typeface="Open Sans"/>
                <a:cs typeface="Open Sans"/>
              </a:rPr>
              <a:t> </a:t>
            </a:r>
            <a:r>
              <a:rPr sz="1800" b="1" spc="-5" dirty="0">
                <a:solidFill>
                  <a:srgbClr val="FFFFFF"/>
                </a:solidFill>
                <a:latin typeface="Open Sans"/>
                <a:cs typeface="Open Sans"/>
              </a:rPr>
              <a:t>Impact</a:t>
            </a:r>
            <a:r>
              <a:rPr sz="1800" b="1" spc="-15" dirty="0">
                <a:solidFill>
                  <a:srgbClr val="FFFFFF"/>
                </a:solidFill>
                <a:latin typeface="Open Sans"/>
                <a:cs typeface="Open Sans"/>
              </a:rPr>
              <a:t> </a:t>
            </a:r>
            <a:r>
              <a:rPr sz="1800" b="1" dirty="0">
                <a:solidFill>
                  <a:srgbClr val="FFFFFF"/>
                </a:solidFill>
                <a:latin typeface="Open Sans"/>
                <a:cs typeface="Open Sans"/>
              </a:rPr>
              <a:t>at</a:t>
            </a:r>
            <a:r>
              <a:rPr sz="1800" b="1" spc="-20" dirty="0">
                <a:solidFill>
                  <a:srgbClr val="FFFFFF"/>
                </a:solidFill>
                <a:latin typeface="Open Sans"/>
                <a:cs typeface="Open Sans"/>
              </a:rPr>
              <a:t> </a:t>
            </a:r>
            <a:r>
              <a:rPr sz="1800" b="1" dirty="0">
                <a:solidFill>
                  <a:srgbClr val="FFFFFF"/>
                </a:solidFill>
                <a:latin typeface="Open Sans"/>
                <a:cs typeface="Open Sans"/>
              </a:rPr>
              <a:t>a</a:t>
            </a:r>
            <a:r>
              <a:rPr sz="1800" b="1" spc="-15" dirty="0">
                <a:solidFill>
                  <a:srgbClr val="FFFFFF"/>
                </a:solidFill>
                <a:latin typeface="Open Sans"/>
                <a:cs typeface="Open Sans"/>
              </a:rPr>
              <a:t> </a:t>
            </a:r>
            <a:r>
              <a:rPr sz="1800" b="1" spc="-5" dirty="0">
                <a:solidFill>
                  <a:srgbClr val="FFFFFF"/>
                </a:solidFill>
                <a:latin typeface="Open Sans"/>
                <a:cs typeface="Open Sans"/>
              </a:rPr>
              <a:t>Glance</a:t>
            </a:r>
            <a:endParaRPr sz="1800" dirty="0">
              <a:latin typeface="Open Sans"/>
              <a:cs typeface="Open Sans"/>
            </a:endParaRPr>
          </a:p>
          <a:p>
            <a:pPr marL="20955" marR="98425">
              <a:lnSpc>
                <a:spcPct val="100000"/>
              </a:lnSpc>
              <a:spcBef>
                <a:spcPts val="910"/>
              </a:spcBef>
            </a:pPr>
            <a:r>
              <a:rPr lang="en-US" sz="1100" spc="-5" dirty="0">
                <a:solidFill>
                  <a:srgbClr val="FFFFFF"/>
                </a:solidFill>
                <a:latin typeface="Open Sans"/>
                <a:cs typeface="Open Sans"/>
              </a:rPr>
              <a:t>The Lifestyle Proﬁles were completed each year for a  period of 5 years with an average age of 83 in the ﬁrst  year. This group of individuals were empowered to  maintain their social engagement levels through their  community’s partnership with Masterpiece, with most  participants showing growth in the areas measured.</a:t>
            </a:r>
          </a:p>
          <a:p>
            <a:pPr marL="20955" marR="98425">
              <a:lnSpc>
                <a:spcPct val="100000"/>
              </a:lnSpc>
              <a:spcBef>
                <a:spcPts val="910"/>
              </a:spcBef>
            </a:pPr>
            <a:r>
              <a:rPr lang="en-US" sz="1100" spc="-5" dirty="0">
                <a:solidFill>
                  <a:srgbClr val="FFFFFF"/>
                </a:solidFill>
                <a:latin typeface="Open Sans"/>
                <a:cs typeface="Open Sans"/>
              </a:rPr>
              <a:t>Over the course of 5 years, there was a 2.4% increase in  social engagement scores which represents residents  meeting and exceeding the desired results for the social  measures impacting healthy longevity.</a:t>
            </a:r>
          </a:p>
          <a:p>
            <a:pPr marL="20955" marR="98425">
              <a:lnSpc>
                <a:spcPct val="100000"/>
              </a:lnSpc>
              <a:spcBef>
                <a:spcPts val="910"/>
              </a:spcBef>
            </a:pPr>
            <a:r>
              <a:rPr lang="en-US" sz="1100" spc="-5" dirty="0">
                <a:solidFill>
                  <a:srgbClr val="FFFFFF"/>
                </a:solidFill>
                <a:latin typeface="Open Sans"/>
                <a:cs typeface="Open Sans"/>
              </a:rPr>
              <a:t>Masterpiece believes in the approach of Kaizen, and  taking small steps to implement sustainable, lifestyle  changes.</a:t>
            </a:r>
          </a:p>
          <a:p>
            <a:pPr marL="20955" marR="98425">
              <a:lnSpc>
                <a:spcPct val="100000"/>
              </a:lnSpc>
              <a:spcBef>
                <a:spcPts val="910"/>
              </a:spcBef>
            </a:pPr>
            <a:r>
              <a:rPr lang="en-US" sz="1100" b="1" i="1" spc="-5" dirty="0">
                <a:solidFill>
                  <a:srgbClr val="FFFFFF"/>
                </a:solidFill>
                <a:latin typeface="Open Sans"/>
                <a:cs typeface="Open Sans"/>
              </a:rPr>
              <a:t>“It’s more about the direction than the distance.”</a:t>
            </a:r>
          </a:p>
          <a:p>
            <a:pPr marL="20955" marR="98425">
              <a:lnSpc>
                <a:spcPct val="100000"/>
              </a:lnSpc>
              <a:spcBef>
                <a:spcPts val="0"/>
              </a:spcBef>
            </a:pPr>
            <a:r>
              <a:rPr lang="en-US" sz="1100" spc="-5" dirty="0">
                <a:solidFill>
                  <a:srgbClr val="FFFFFF"/>
                </a:solidFill>
                <a:latin typeface="Open Sans"/>
                <a:cs typeface="Open Sans"/>
              </a:rPr>
              <a:t>—Roger Landry, MD, MPH, Live Long, Die Short.</a:t>
            </a:r>
          </a:p>
        </p:txBody>
      </p:sp>
      <p:grpSp>
        <p:nvGrpSpPr>
          <p:cNvPr id="97" name="object 28">
            <a:extLst>
              <a:ext uri="{FF2B5EF4-FFF2-40B4-BE49-F238E27FC236}">
                <a16:creationId xmlns:a16="http://schemas.microsoft.com/office/drawing/2014/main" id="{1DBCC60C-7574-4552-AADD-7E7F579765E7}"/>
              </a:ext>
            </a:extLst>
          </p:cNvPr>
          <p:cNvGrpSpPr/>
          <p:nvPr userDrawn="1"/>
        </p:nvGrpSpPr>
        <p:grpSpPr>
          <a:xfrm>
            <a:off x="6612687" y="9481553"/>
            <a:ext cx="876300" cy="250825"/>
            <a:chOff x="6612687" y="9481553"/>
            <a:chExt cx="876300" cy="250825"/>
          </a:xfrm>
        </p:grpSpPr>
        <p:sp>
          <p:nvSpPr>
            <p:cNvPr id="98" name="object 29">
              <a:extLst>
                <a:ext uri="{FF2B5EF4-FFF2-40B4-BE49-F238E27FC236}">
                  <a16:creationId xmlns:a16="http://schemas.microsoft.com/office/drawing/2014/main" id="{5835FE27-72A8-4F55-943D-0C16EE4466C8}"/>
                </a:ext>
              </a:extLst>
            </p:cNvPr>
            <p:cNvSpPr/>
            <p:nvPr/>
          </p:nvSpPr>
          <p:spPr>
            <a:xfrm>
              <a:off x="6816357" y="9566922"/>
              <a:ext cx="672465" cy="111125"/>
            </a:xfrm>
            <a:custGeom>
              <a:avLst/>
              <a:gdLst/>
              <a:ahLst/>
              <a:cxnLst/>
              <a:rect l="l" t="t" r="r" b="b"/>
              <a:pathLst>
                <a:path w="672465" h="111125">
                  <a:moveTo>
                    <a:pt x="93332" y="49301"/>
                  </a:moveTo>
                  <a:lnTo>
                    <a:pt x="91605" y="39865"/>
                  </a:lnTo>
                  <a:lnTo>
                    <a:pt x="86702" y="32588"/>
                  </a:lnTo>
                  <a:lnTo>
                    <a:pt x="79108" y="27901"/>
                  </a:lnTo>
                  <a:lnTo>
                    <a:pt x="69278" y="26238"/>
                  </a:lnTo>
                  <a:lnTo>
                    <a:pt x="61379" y="26238"/>
                  </a:lnTo>
                  <a:lnTo>
                    <a:pt x="54457" y="29311"/>
                  </a:lnTo>
                  <a:lnTo>
                    <a:pt x="50177" y="35140"/>
                  </a:lnTo>
                  <a:lnTo>
                    <a:pt x="46329" y="29540"/>
                  </a:lnTo>
                  <a:lnTo>
                    <a:pt x="40081" y="26238"/>
                  </a:lnTo>
                  <a:lnTo>
                    <a:pt x="25031" y="26238"/>
                  </a:lnTo>
                  <a:lnTo>
                    <a:pt x="18770" y="28981"/>
                  </a:lnTo>
                  <a:lnTo>
                    <a:pt x="14592" y="34366"/>
                  </a:lnTo>
                  <a:lnTo>
                    <a:pt x="14376" y="27343"/>
                  </a:lnTo>
                  <a:lnTo>
                    <a:pt x="0" y="27343"/>
                  </a:lnTo>
                  <a:lnTo>
                    <a:pt x="0" y="86525"/>
                  </a:lnTo>
                  <a:lnTo>
                    <a:pt x="14922" y="86525"/>
                  </a:lnTo>
                  <a:lnTo>
                    <a:pt x="14922" y="44030"/>
                  </a:lnTo>
                  <a:lnTo>
                    <a:pt x="19761" y="38976"/>
                  </a:lnTo>
                  <a:lnTo>
                    <a:pt x="34366" y="38976"/>
                  </a:lnTo>
                  <a:lnTo>
                    <a:pt x="39192" y="44030"/>
                  </a:lnTo>
                  <a:lnTo>
                    <a:pt x="39192" y="86525"/>
                  </a:lnTo>
                  <a:lnTo>
                    <a:pt x="54127" y="86525"/>
                  </a:lnTo>
                  <a:lnTo>
                    <a:pt x="54127" y="44030"/>
                  </a:lnTo>
                  <a:lnTo>
                    <a:pt x="58966" y="38976"/>
                  </a:lnTo>
                  <a:lnTo>
                    <a:pt x="73571" y="38976"/>
                  </a:lnTo>
                  <a:lnTo>
                    <a:pt x="78397" y="44030"/>
                  </a:lnTo>
                  <a:lnTo>
                    <a:pt x="78397" y="86525"/>
                  </a:lnTo>
                  <a:lnTo>
                    <a:pt x="93332" y="86525"/>
                  </a:lnTo>
                  <a:lnTo>
                    <a:pt x="93332" y="49301"/>
                  </a:lnTo>
                  <a:close/>
                </a:path>
                <a:path w="672465" h="111125">
                  <a:moveTo>
                    <a:pt x="156705" y="49301"/>
                  </a:moveTo>
                  <a:lnTo>
                    <a:pt x="154876" y="39814"/>
                  </a:lnTo>
                  <a:lnTo>
                    <a:pt x="153581" y="37998"/>
                  </a:lnTo>
                  <a:lnTo>
                    <a:pt x="149707" y="32550"/>
                  </a:lnTo>
                  <a:lnTo>
                    <a:pt x="141693" y="27889"/>
                  </a:lnTo>
                  <a:lnTo>
                    <a:pt x="131343" y="26250"/>
                  </a:lnTo>
                  <a:lnTo>
                    <a:pt x="121018" y="26250"/>
                  </a:lnTo>
                  <a:lnTo>
                    <a:pt x="113550" y="28765"/>
                  </a:lnTo>
                  <a:lnTo>
                    <a:pt x="107175" y="33934"/>
                  </a:lnTo>
                  <a:lnTo>
                    <a:pt x="113652" y="42722"/>
                  </a:lnTo>
                  <a:lnTo>
                    <a:pt x="117398" y="39636"/>
                  </a:lnTo>
                  <a:lnTo>
                    <a:pt x="121894" y="37998"/>
                  </a:lnTo>
                  <a:lnTo>
                    <a:pt x="136499" y="37998"/>
                  </a:lnTo>
                  <a:lnTo>
                    <a:pt x="141770" y="42722"/>
                  </a:lnTo>
                  <a:lnTo>
                    <a:pt x="141770" y="51727"/>
                  </a:lnTo>
                  <a:lnTo>
                    <a:pt x="141770" y="61823"/>
                  </a:lnTo>
                  <a:lnTo>
                    <a:pt x="141655" y="71488"/>
                  </a:lnTo>
                  <a:lnTo>
                    <a:pt x="135178" y="76974"/>
                  </a:lnTo>
                  <a:lnTo>
                    <a:pt x="122224" y="76974"/>
                  </a:lnTo>
                  <a:lnTo>
                    <a:pt x="119037" y="73787"/>
                  </a:lnTo>
                  <a:lnTo>
                    <a:pt x="119037" y="63906"/>
                  </a:lnTo>
                  <a:lnTo>
                    <a:pt x="123545" y="60617"/>
                  </a:lnTo>
                  <a:lnTo>
                    <a:pt x="133972" y="60617"/>
                  </a:lnTo>
                  <a:lnTo>
                    <a:pt x="137922" y="61048"/>
                  </a:lnTo>
                  <a:lnTo>
                    <a:pt x="141770" y="61823"/>
                  </a:lnTo>
                  <a:lnTo>
                    <a:pt x="141770" y="51727"/>
                  </a:lnTo>
                  <a:lnTo>
                    <a:pt x="137274" y="50838"/>
                  </a:lnTo>
                  <a:lnTo>
                    <a:pt x="132765" y="50406"/>
                  </a:lnTo>
                  <a:lnTo>
                    <a:pt x="128701" y="50406"/>
                  </a:lnTo>
                  <a:lnTo>
                    <a:pt x="118364" y="51752"/>
                  </a:lnTo>
                  <a:lnTo>
                    <a:pt x="110388" y="55575"/>
                  </a:lnTo>
                  <a:lnTo>
                    <a:pt x="105257" y="61531"/>
                  </a:lnTo>
                  <a:lnTo>
                    <a:pt x="103441" y="69291"/>
                  </a:lnTo>
                  <a:lnTo>
                    <a:pt x="104914" y="76796"/>
                  </a:lnTo>
                  <a:lnTo>
                    <a:pt x="109093" y="82588"/>
                  </a:lnTo>
                  <a:lnTo>
                    <a:pt x="115582" y="86309"/>
                  </a:lnTo>
                  <a:lnTo>
                    <a:pt x="123977" y="87630"/>
                  </a:lnTo>
                  <a:lnTo>
                    <a:pt x="131229" y="87630"/>
                  </a:lnTo>
                  <a:lnTo>
                    <a:pt x="138036" y="84226"/>
                  </a:lnTo>
                  <a:lnTo>
                    <a:pt x="141986" y="78079"/>
                  </a:lnTo>
                  <a:lnTo>
                    <a:pt x="142316" y="86525"/>
                  </a:lnTo>
                  <a:lnTo>
                    <a:pt x="156705" y="86525"/>
                  </a:lnTo>
                  <a:lnTo>
                    <a:pt x="156705" y="78079"/>
                  </a:lnTo>
                  <a:lnTo>
                    <a:pt x="156705" y="76974"/>
                  </a:lnTo>
                  <a:lnTo>
                    <a:pt x="156705" y="60617"/>
                  </a:lnTo>
                  <a:lnTo>
                    <a:pt x="156705" y="51727"/>
                  </a:lnTo>
                  <a:lnTo>
                    <a:pt x="156705" y="49301"/>
                  </a:lnTo>
                  <a:close/>
                </a:path>
                <a:path w="672465" h="111125">
                  <a:moveTo>
                    <a:pt x="215557" y="58534"/>
                  </a:moveTo>
                  <a:lnTo>
                    <a:pt x="207543" y="53924"/>
                  </a:lnTo>
                  <a:lnTo>
                    <a:pt x="197446" y="51282"/>
                  </a:lnTo>
                  <a:lnTo>
                    <a:pt x="192506" y="49860"/>
                  </a:lnTo>
                  <a:lnTo>
                    <a:pt x="187337" y="48539"/>
                  </a:lnTo>
                  <a:lnTo>
                    <a:pt x="183603" y="46901"/>
                  </a:lnTo>
                  <a:lnTo>
                    <a:pt x="183603" y="39979"/>
                  </a:lnTo>
                  <a:lnTo>
                    <a:pt x="187337" y="37998"/>
                  </a:lnTo>
                  <a:lnTo>
                    <a:pt x="197993" y="37998"/>
                  </a:lnTo>
                  <a:lnTo>
                    <a:pt x="203047" y="39204"/>
                  </a:lnTo>
                  <a:lnTo>
                    <a:pt x="207759" y="41846"/>
                  </a:lnTo>
                  <a:lnTo>
                    <a:pt x="214020" y="32067"/>
                  </a:lnTo>
                  <a:lnTo>
                    <a:pt x="208203" y="28117"/>
                  </a:lnTo>
                  <a:lnTo>
                    <a:pt x="200621" y="26250"/>
                  </a:lnTo>
                  <a:lnTo>
                    <a:pt x="191731" y="26250"/>
                  </a:lnTo>
                  <a:lnTo>
                    <a:pt x="182168" y="27647"/>
                  </a:lnTo>
                  <a:lnTo>
                    <a:pt x="174828" y="31610"/>
                  </a:lnTo>
                  <a:lnTo>
                    <a:pt x="170116" y="37782"/>
                  </a:lnTo>
                  <a:lnTo>
                    <a:pt x="168452" y="45796"/>
                  </a:lnTo>
                  <a:lnTo>
                    <a:pt x="168452" y="55130"/>
                  </a:lnTo>
                  <a:lnTo>
                    <a:pt x="175260" y="58978"/>
                  </a:lnTo>
                  <a:lnTo>
                    <a:pt x="196126" y="64465"/>
                  </a:lnTo>
                  <a:lnTo>
                    <a:pt x="200291" y="66446"/>
                  </a:lnTo>
                  <a:lnTo>
                    <a:pt x="200291" y="73685"/>
                  </a:lnTo>
                  <a:lnTo>
                    <a:pt x="196570" y="75996"/>
                  </a:lnTo>
                  <a:lnTo>
                    <a:pt x="185254" y="75996"/>
                  </a:lnTo>
                  <a:lnTo>
                    <a:pt x="179654" y="74891"/>
                  </a:lnTo>
                  <a:lnTo>
                    <a:pt x="174053" y="71602"/>
                  </a:lnTo>
                  <a:lnTo>
                    <a:pt x="168452" y="80606"/>
                  </a:lnTo>
                  <a:lnTo>
                    <a:pt x="173837" y="85331"/>
                  </a:lnTo>
                  <a:lnTo>
                    <a:pt x="181851" y="87630"/>
                  </a:lnTo>
                  <a:lnTo>
                    <a:pt x="190855" y="87630"/>
                  </a:lnTo>
                  <a:lnTo>
                    <a:pt x="200964" y="86283"/>
                  </a:lnTo>
                  <a:lnTo>
                    <a:pt x="208762" y="82486"/>
                  </a:lnTo>
                  <a:lnTo>
                    <a:pt x="213779" y="76593"/>
                  </a:lnTo>
                  <a:lnTo>
                    <a:pt x="215557" y="68961"/>
                  </a:lnTo>
                  <a:lnTo>
                    <a:pt x="215557" y="58534"/>
                  </a:lnTo>
                  <a:close/>
                </a:path>
                <a:path w="672465" h="111125">
                  <a:moveTo>
                    <a:pt x="264655" y="72809"/>
                  </a:moveTo>
                  <a:lnTo>
                    <a:pt x="261251" y="74231"/>
                  </a:lnTo>
                  <a:lnTo>
                    <a:pt x="257848" y="74790"/>
                  </a:lnTo>
                  <a:lnTo>
                    <a:pt x="249605" y="74790"/>
                  </a:lnTo>
                  <a:lnTo>
                    <a:pt x="246316" y="71272"/>
                  </a:lnTo>
                  <a:lnTo>
                    <a:pt x="246316" y="39535"/>
                  </a:lnTo>
                  <a:lnTo>
                    <a:pt x="263779" y="39535"/>
                  </a:lnTo>
                  <a:lnTo>
                    <a:pt x="263779" y="27343"/>
                  </a:lnTo>
                  <a:lnTo>
                    <a:pt x="246316" y="27343"/>
                  </a:lnTo>
                  <a:lnTo>
                    <a:pt x="246316" y="9994"/>
                  </a:lnTo>
                  <a:lnTo>
                    <a:pt x="231381" y="9994"/>
                  </a:lnTo>
                  <a:lnTo>
                    <a:pt x="231381" y="27343"/>
                  </a:lnTo>
                  <a:lnTo>
                    <a:pt x="221615" y="27343"/>
                  </a:lnTo>
                  <a:lnTo>
                    <a:pt x="221615" y="39535"/>
                  </a:lnTo>
                  <a:lnTo>
                    <a:pt x="231381" y="39535"/>
                  </a:lnTo>
                  <a:lnTo>
                    <a:pt x="231381" y="68961"/>
                  </a:lnTo>
                  <a:lnTo>
                    <a:pt x="232702" y="76606"/>
                  </a:lnTo>
                  <a:lnTo>
                    <a:pt x="236410" y="82499"/>
                  </a:lnTo>
                  <a:lnTo>
                    <a:pt x="242163" y="86283"/>
                  </a:lnTo>
                  <a:lnTo>
                    <a:pt x="249605" y="87630"/>
                  </a:lnTo>
                  <a:lnTo>
                    <a:pt x="254876" y="87630"/>
                  </a:lnTo>
                  <a:lnTo>
                    <a:pt x="260159" y="86753"/>
                  </a:lnTo>
                  <a:lnTo>
                    <a:pt x="264655" y="84886"/>
                  </a:lnTo>
                  <a:lnTo>
                    <a:pt x="264655" y="72809"/>
                  </a:lnTo>
                  <a:close/>
                </a:path>
                <a:path w="672465" h="111125">
                  <a:moveTo>
                    <a:pt x="329882" y="56007"/>
                  </a:moveTo>
                  <a:lnTo>
                    <a:pt x="329209" y="52158"/>
                  </a:lnTo>
                  <a:lnTo>
                    <a:pt x="327761" y="43802"/>
                  </a:lnTo>
                  <a:lnTo>
                    <a:pt x="324040" y="37998"/>
                  </a:lnTo>
                  <a:lnTo>
                    <a:pt x="321741" y="34417"/>
                  </a:lnTo>
                  <a:lnTo>
                    <a:pt x="314172" y="29514"/>
                  </a:lnTo>
                  <a:lnTo>
                    <a:pt x="314172" y="52158"/>
                  </a:lnTo>
                  <a:lnTo>
                    <a:pt x="286613" y="52158"/>
                  </a:lnTo>
                  <a:lnTo>
                    <a:pt x="287820" y="43154"/>
                  </a:lnTo>
                  <a:lnTo>
                    <a:pt x="292430" y="37998"/>
                  </a:lnTo>
                  <a:lnTo>
                    <a:pt x="308356" y="37998"/>
                  </a:lnTo>
                  <a:lnTo>
                    <a:pt x="313080" y="43154"/>
                  </a:lnTo>
                  <a:lnTo>
                    <a:pt x="314172" y="52158"/>
                  </a:lnTo>
                  <a:lnTo>
                    <a:pt x="314172" y="29514"/>
                  </a:lnTo>
                  <a:lnTo>
                    <a:pt x="312420" y="28371"/>
                  </a:lnTo>
                  <a:lnTo>
                    <a:pt x="300342" y="26238"/>
                  </a:lnTo>
                  <a:lnTo>
                    <a:pt x="288226" y="28473"/>
                  </a:lnTo>
                  <a:lnTo>
                    <a:pt x="278904" y="34785"/>
                  </a:lnTo>
                  <a:lnTo>
                    <a:pt x="272923" y="44589"/>
                  </a:lnTo>
                  <a:lnTo>
                    <a:pt x="270802" y="57315"/>
                  </a:lnTo>
                  <a:lnTo>
                    <a:pt x="272973" y="69748"/>
                  </a:lnTo>
                  <a:lnTo>
                    <a:pt x="279107" y="79311"/>
                  </a:lnTo>
                  <a:lnTo>
                    <a:pt x="288645" y="85458"/>
                  </a:lnTo>
                  <a:lnTo>
                    <a:pt x="301002" y="87630"/>
                  </a:lnTo>
                  <a:lnTo>
                    <a:pt x="309016" y="86715"/>
                  </a:lnTo>
                  <a:lnTo>
                    <a:pt x="316128" y="84124"/>
                  </a:lnTo>
                  <a:lnTo>
                    <a:pt x="322135" y="80035"/>
                  </a:lnTo>
                  <a:lnTo>
                    <a:pt x="325755" y="75882"/>
                  </a:lnTo>
                  <a:lnTo>
                    <a:pt x="326809" y="74676"/>
                  </a:lnTo>
                  <a:lnTo>
                    <a:pt x="315277" y="68846"/>
                  </a:lnTo>
                  <a:lnTo>
                    <a:pt x="311759" y="73126"/>
                  </a:lnTo>
                  <a:lnTo>
                    <a:pt x="306819" y="75882"/>
                  </a:lnTo>
                  <a:lnTo>
                    <a:pt x="292100" y="75882"/>
                  </a:lnTo>
                  <a:lnTo>
                    <a:pt x="287705" y="70612"/>
                  </a:lnTo>
                  <a:lnTo>
                    <a:pt x="286613" y="62255"/>
                  </a:lnTo>
                  <a:lnTo>
                    <a:pt x="329438" y="62255"/>
                  </a:lnTo>
                  <a:lnTo>
                    <a:pt x="329653" y="60502"/>
                  </a:lnTo>
                  <a:lnTo>
                    <a:pt x="329882" y="58089"/>
                  </a:lnTo>
                  <a:lnTo>
                    <a:pt x="329882" y="56007"/>
                  </a:lnTo>
                  <a:close/>
                </a:path>
                <a:path w="672465" h="111125">
                  <a:moveTo>
                    <a:pt x="377647" y="26250"/>
                  </a:moveTo>
                  <a:lnTo>
                    <a:pt x="368096" y="26250"/>
                  </a:lnTo>
                  <a:lnTo>
                    <a:pt x="360629" y="29438"/>
                  </a:lnTo>
                  <a:lnTo>
                    <a:pt x="355904" y="35255"/>
                  </a:lnTo>
                  <a:lnTo>
                    <a:pt x="355688" y="27355"/>
                  </a:lnTo>
                  <a:lnTo>
                    <a:pt x="341299" y="27355"/>
                  </a:lnTo>
                  <a:lnTo>
                    <a:pt x="341299" y="86537"/>
                  </a:lnTo>
                  <a:lnTo>
                    <a:pt x="356235" y="86537"/>
                  </a:lnTo>
                  <a:lnTo>
                    <a:pt x="356235" y="45910"/>
                  </a:lnTo>
                  <a:lnTo>
                    <a:pt x="364363" y="39979"/>
                  </a:lnTo>
                  <a:lnTo>
                    <a:pt x="376656" y="39979"/>
                  </a:lnTo>
                  <a:lnTo>
                    <a:pt x="377647" y="26250"/>
                  </a:lnTo>
                  <a:close/>
                </a:path>
                <a:path w="672465" h="111125">
                  <a:moveTo>
                    <a:pt x="449033" y="56654"/>
                  </a:moveTo>
                  <a:lnTo>
                    <a:pt x="446836" y="44170"/>
                  </a:lnTo>
                  <a:lnTo>
                    <a:pt x="443598" y="38976"/>
                  </a:lnTo>
                  <a:lnTo>
                    <a:pt x="441871" y="36233"/>
                  </a:lnTo>
                  <a:lnTo>
                    <a:pt x="440829" y="34569"/>
                  </a:lnTo>
                  <a:lnTo>
                    <a:pt x="433552" y="29603"/>
                  </a:lnTo>
                  <a:lnTo>
                    <a:pt x="433552" y="46113"/>
                  </a:lnTo>
                  <a:lnTo>
                    <a:pt x="433552" y="67640"/>
                  </a:lnTo>
                  <a:lnTo>
                    <a:pt x="426961" y="74777"/>
                  </a:lnTo>
                  <a:lnTo>
                    <a:pt x="407530" y="74777"/>
                  </a:lnTo>
                  <a:lnTo>
                    <a:pt x="401053" y="67640"/>
                  </a:lnTo>
                  <a:lnTo>
                    <a:pt x="401053" y="46113"/>
                  </a:lnTo>
                  <a:lnTo>
                    <a:pt x="407530" y="38976"/>
                  </a:lnTo>
                  <a:lnTo>
                    <a:pt x="426961" y="38976"/>
                  </a:lnTo>
                  <a:lnTo>
                    <a:pt x="433552" y="46113"/>
                  </a:lnTo>
                  <a:lnTo>
                    <a:pt x="433552" y="29603"/>
                  </a:lnTo>
                  <a:lnTo>
                    <a:pt x="431838" y="28422"/>
                  </a:lnTo>
                  <a:lnTo>
                    <a:pt x="420700" y="26238"/>
                  </a:lnTo>
                  <a:lnTo>
                    <a:pt x="411594" y="26238"/>
                  </a:lnTo>
                  <a:lnTo>
                    <a:pt x="405003" y="29972"/>
                  </a:lnTo>
                  <a:lnTo>
                    <a:pt x="400824" y="36233"/>
                  </a:lnTo>
                  <a:lnTo>
                    <a:pt x="400494" y="27343"/>
                  </a:lnTo>
                  <a:lnTo>
                    <a:pt x="386118" y="27343"/>
                  </a:lnTo>
                  <a:lnTo>
                    <a:pt x="386118" y="110680"/>
                  </a:lnTo>
                  <a:lnTo>
                    <a:pt x="401053" y="110680"/>
                  </a:lnTo>
                  <a:lnTo>
                    <a:pt x="401053" y="77965"/>
                  </a:lnTo>
                  <a:lnTo>
                    <a:pt x="405218" y="83997"/>
                  </a:lnTo>
                  <a:lnTo>
                    <a:pt x="411695" y="87630"/>
                  </a:lnTo>
                  <a:lnTo>
                    <a:pt x="420700" y="87630"/>
                  </a:lnTo>
                  <a:lnTo>
                    <a:pt x="431838" y="85407"/>
                  </a:lnTo>
                  <a:lnTo>
                    <a:pt x="440829" y="79108"/>
                  </a:lnTo>
                  <a:lnTo>
                    <a:pt x="441528" y="77965"/>
                  </a:lnTo>
                  <a:lnTo>
                    <a:pt x="443496" y="74777"/>
                  </a:lnTo>
                  <a:lnTo>
                    <a:pt x="446836" y="69329"/>
                  </a:lnTo>
                  <a:lnTo>
                    <a:pt x="449033" y="56654"/>
                  </a:lnTo>
                  <a:close/>
                </a:path>
                <a:path w="672465" h="111125">
                  <a:moveTo>
                    <a:pt x="475830" y="27343"/>
                  </a:moveTo>
                  <a:lnTo>
                    <a:pt x="460895" y="27343"/>
                  </a:lnTo>
                  <a:lnTo>
                    <a:pt x="460895" y="86525"/>
                  </a:lnTo>
                  <a:lnTo>
                    <a:pt x="475830" y="86525"/>
                  </a:lnTo>
                  <a:lnTo>
                    <a:pt x="475830" y="27343"/>
                  </a:lnTo>
                  <a:close/>
                </a:path>
                <a:path w="672465" h="111125">
                  <a:moveTo>
                    <a:pt x="477151" y="3733"/>
                  </a:moveTo>
                  <a:lnTo>
                    <a:pt x="473532" y="0"/>
                  </a:lnTo>
                  <a:lnTo>
                    <a:pt x="463207" y="0"/>
                  </a:lnTo>
                  <a:lnTo>
                    <a:pt x="459473" y="3733"/>
                  </a:lnTo>
                  <a:lnTo>
                    <a:pt x="459473" y="14058"/>
                  </a:lnTo>
                  <a:lnTo>
                    <a:pt x="463207" y="17678"/>
                  </a:lnTo>
                  <a:lnTo>
                    <a:pt x="473532" y="17678"/>
                  </a:lnTo>
                  <a:lnTo>
                    <a:pt x="477151" y="14058"/>
                  </a:lnTo>
                  <a:lnTo>
                    <a:pt x="477151" y="3733"/>
                  </a:lnTo>
                  <a:close/>
                </a:path>
                <a:path w="672465" h="111125">
                  <a:moveTo>
                    <a:pt x="546773" y="56007"/>
                  </a:moveTo>
                  <a:lnTo>
                    <a:pt x="546100" y="52158"/>
                  </a:lnTo>
                  <a:lnTo>
                    <a:pt x="544639" y="43802"/>
                  </a:lnTo>
                  <a:lnTo>
                    <a:pt x="540931" y="37998"/>
                  </a:lnTo>
                  <a:lnTo>
                    <a:pt x="538632" y="34417"/>
                  </a:lnTo>
                  <a:lnTo>
                    <a:pt x="531063" y="29527"/>
                  </a:lnTo>
                  <a:lnTo>
                    <a:pt x="531063" y="52158"/>
                  </a:lnTo>
                  <a:lnTo>
                    <a:pt x="503504" y="52158"/>
                  </a:lnTo>
                  <a:lnTo>
                    <a:pt x="504710" y="43154"/>
                  </a:lnTo>
                  <a:lnTo>
                    <a:pt x="509320" y="37998"/>
                  </a:lnTo>
                  <a:lnTo>
                    <a:pt x="525246" y="37998"/>
                  </a:lnTo>
                  <a:lnTo>
                    <a:pt x="529971" y="43154"/>
                  </a:lnTo>
                  <a:lnTo>
                    <a:pt x="531063" y="52158"/>
                  </a:lnTo>
                  <a:lnTo>
                    <a:pt x="531063" y="29527"/>
                  </a:lnTo>
                  <a:lnTo>
                    <a:pt x="529297" y="28371"/>
                  </a:lnTo>
                  <a:lnTo>
                    <a:pt x="517232" y="26238"/>
                  </a:lnTo>
                  <a:lnTo>
                    <a:pt x="505104" y="28473"/>
                  </a:lnTo>
                  <a:lnTo>
                    <a:pt x="495782" y="34785"/>
                  </a:lnTo>
                  <a:lnTo>
                    <a:pt x="489800" y="44589"/>
                  </a:lnTo>
                  <a:lnTo>
                    <a:pt x="487692" y="57315"/>
                  </a:lnTo>
                  <a:lnTo>
                    <a:pt x="489864" y="69748"/>
                  </a:lnTo>
                  <a:lnTo>
                    <a:pt x="495998" y="79311"/>
                  </a:lnTo>
                  <a:lnTo>
                    <a:pt x="505523" y="85458"/>
                  </a:lnTo>
                  <a:lnTo>
                    <a:pt x="517893" y="87630"/>
                  </a:lnTo>
                  <a:lnTo>
                    <a:pt x="525907" y="86715"/>
                  </a:lnTo>
                  <a:lnTo>
                    <a:pt x="533019" y="84124"/>
                  </a:lnTo>
                  <a:lnTo>
                    <a:pt x="539013" y="80035"/>
                  </a:lnTo>
                  <a:lnTo>
                    <a:pt x="542645" y="75882"/>
                  </a:lnTo>
                  <a:lnTo>
                    <a:pt x="543699" y="74676"/>
                  </a:lnTo>
                  <a:lnTo>
                    <a:pt x="532168" y="68846"/>
                  </a:lnTo>
                  <a:lnTo>
                    <a:pt x="528650" y="73126"/>
                  </a:lnTo>
                  <a:lnTo>
                    <a:pt x="523709" y="75882"/>
                  </a:lnTo>
                  <a:lnTo>
                    <a:pt x="508990" y="75882"/>
                  </a:lnTo>
                  <a:lnTo>
                    <a:pt x="504596" y="70612"/>
                  </a:lnTo>
                  <a:lnTo>
                    <a:pt x="503504" y="62255"/>
                  </a:lnTo>
                  <a:lnTo>
                    <a:pt x="546328" y="62255"/>
                  </a:lnTo>
                  <a:lnTo>
                    <a:pt x="546544" y="60502"/>
                  </a:lnTo>
                  <a:lnTo>
                    <a:pt x="546773" y="58089"/>
                  </a:lnTo>
                  <a:lnTo>
                    <a:pt x="546773" y="56007"/>
                  </a:lnTo>
                  <a:close/>
                </a:path>
                <a:path w="672465" h="111125">
                  <a:moveTo>
                    <a:pt x="608812" y="79400"/>
                  </a:moveTo>
                  <a:lnTo>
                    <a:pt x="600354" y="69507"/>
                  </a:lnTo>
                  <a:lnTo>
                    <a:pt x="596950" y="73139"/>
                  </a:lnTo>
                  <a:lnTo>
                    <a:pt x="592455" y="74777"/>
                  </a:lnTo>
                  <a:lnTo>
                    <a:pt x="576859" y="74777"/>
                  </a:lnTo>
                  <a:lnTo>
                    <a:pt x="570268" y="67640"/>
                  </a:lnTo>
                  <a:lnTo>
                    <a:pt x="570268" y="46126"/>
                  </a:lnTo>
                  <a:lnTo>
                    <a:pt x="576973" y="38989"/>
                  </a:lnTo>
                  <a:lnTo>
                    <a:pt x="591794" y="38989"/>
                  </a:lnTo>
                  <a:lnTo>
                    <a:pt x="595414" y="40525"/>
                  </a:lnTo>
                  <a:lnTo>
                    <a:pt x="598487" y="43154"/>
                  </a:lnTo>
                  <a:lnTo>
                    <a:pt x="606945" y="33058"/>
                  </a:lnTo>
                  <a:lnTo>
                    <a:pt x="601459" y="28778"/>
                  </a:lnTo>
                  <a:lnTo>
                    <a:pt x="594537" y="26250"/>
                  </a:lnTo>
                  <a:lnTo>
                    <a:pt x="586625" y="26250"/>
                  </a:lnTo>
                  <a:lnTo>
                    <a:pt x="573595" y="28460"/>
                  </a:lnTo>
                  <a:lnTo>
                    <a:pt x="563549" y="34696"/>
                  </a:lnTo>
                  <a:lnTo>
                    <a:pt x="557072" y="44361"/>
                  </a:lnTo>
                  <a:lnTo>
                    <a:pt x="554786" y="56883"/>
                  </a:lnTo>
                  <a:lnTo>
                    <a:pt x="557060" y="69469"/>
                  </a:lnTo>
                  <a:lnTo>
                    <a:pt x="563460" y="79171"/>
                  </a:lnTo>
                  <a:lnTo>
                    <a:pt x="573405" y="85420"/>
                  </a:lnTo>
                  <a:lnTo>
                    <a:pt x="586308" y="87630"/>
                  </a:lnTo>
                  <a:lnTo>
                    <a:pt x="595198" y="87630"/>
                  </a:lnTo>
                  <a:lnTo>
                    <a:pt x="603211" y="84988"/>
                  </a:lnTo>
                  <a:lnTo>
                    <a:pt x="608812" y="79400"/>
                  </a:lnTo>
                  <a:close/>
                </a:path>
                <a:path w="672465" h="111125">
                  <a:moveTo>
                    <a:pt x="672287" y="56007"/>
                  </a:moveTo>
                  <a:lnTo>
                    <a:pt x="671614" y="52158"/>
                  </a:lnTo>
                  <a:lnTo>
                    <a:pt x="670166" y="43802"/>
                  </a:lnTo>
                  <a:lnTo>
                    <a:pt x="666445" y="37998"/>
                  </a:lnTo>
                  <a:lnTo>
                    <a:pt x="664146" y="34417"/>
                  </a:lnTo>
                  <a:lnTo>
                    <a:pt x="656577" y="29514"/>
                  </a:lnTo>
                  <a:lnTo>
                    <a:pt x="656577" y="52158"/>
                  </a:lnTo>
                  <a:lnTo>
                    <a:pt x="629018" y="52158"/>
                  </a:lnTo>
                  <a:lnTo>
                    <a:pt x="630224" y="43154"/>
                  </a:lnTo>
                  <a:lnTo>
                    <a:pt x="634834" y="37998"/>
                  </a:lnTo>
                  <a:lnTo>
                    <a:pt x="650760" y="37998"/>
                  </a:lnTo>
                  <a:lnTo>
                    <a:pt x="655485" y="43154"/>
                  </a:lnTo>
                  <a:lnTo>
                    <a:pt x="656577" y="52158"/>
                  </a:lnTo>
                  <a:lnTo>
                    <a:pt x="656577" y="29514"/>
                  </a:lnTo>
                  <a:lnTo>
                    <a:pt x="654824" y="28371"/>
                  </a:lnTo>
                  <a:lnTo>
                    <a:pt x="642747" y="26238"/>
                  </a:lnTo>
                  <a:lnTo>
                    <a:pt x="630631" y="28473"/>
                  </a:lnTo>
                  <a:lnTo>
                    <a:pt x="621309" y="34785"/>
                  </a:lnTo>
                  <a:lnTo>
                    <a:pt x="615327" y="44589"/>
                  </a:lnTo>
                  <a:lnTo>
                    <a:pt x="613206" y="57315"/>
                  </a:lnTo>
                  <a:lnTo>
                    <a:pt x="615378" y="69748"/>
                  </a:lnTo>
                  <a:lnTo>
                    <a:pt x="621512" y="79311"/>
                  </a:lnTo>
                  <a:lnTo>
                    <a:pt x="631050" y="85458"/>
                  </a:lnTo>
                  <a:lnTo>
                    <a:pt x="643407" y="87630"/>
                  </a:lnTo>
                  <a:lnTo>
                    <a:pt x="651421" y="86715"/>
                  </a:lnTo>
                  <a:lnTo>
                    <a:pt x="658533" y="84124"/>
                  </a:lnTo>
                  <a:lnTo>
                    <a:pt x="664540" y="80035"/>
                  </a:lnTo>
                  <a:lnTo>
                    <a:pt x="668159" y="75882"/>
                  </a:lnTo>
                  <a:lnTo>
                    <a:pt x="669213" y="74676"/>
                  </a:lnTo>
                  <a:lnTo>
                    <a:pt x="657682" y="68846"/>
                  </a:lnTo>
                  <a:lnTo>
                    <a:pt x="654164" y="73126"/>
                  </a:lnTo>
                  <a:lnTo>
                    <a:pt x="649224" y="75882"/>
                  </a:lnTo>
                  <a:lnTo>
                    <a:pt x="634504" y="75882"/>
                  </a:lnTo>
                  <a:lnTo>
                    <a:pt x="630110" y="70612"/>
                  </a:lnTo>
                  <a:lnTo>
                    <a:pt x="629018" y="62255"/>
                  </a:lnTo>
                  <a:lnTo>
                    <a:pt x="671842" y="62255"/>
                  </a:lnTo>
                  <a:lnTo>
                    <a:pt x="672058" y="60502"/>
                  </a:lnTo>
                  <a:lnTo>
                    <a:pt x="672287" y="58089"/>
                  </a:lnTo>
                  <a:lnTo>
                    <a:pt x="672287" y="56007"/>
                  </a:lnTo>
                  <a:close/>
                </a:path>
              </a:pathLst>
            </a:custGeom>
            <a:solidFill>
              <a:srgbClr val="231F20"/>
            </a:solidFill>
          </p:spPr>
          <p:txBody>
            <a:bodyPr wrap="square" lIns="0" tIns="0" rIns="0" bIns="0" rtlCol="0"/>
            <a:lstStyle/>
            <a:p>
              <a:endParaRPr/>
            </a:p>
          </p:txBody>
        </p:sp>
        <p:pic>
          <p:nvPicPr>
            <p:cNvPr id="99" name="object 30">
              <a:extLst>
                <a:ext uri="{FF2B5EF4-FFF2-40B4-BE49-F238E27FC236}">
                  <a16:creationId xmlns:a16="http://schemas.microsoft.com/office/drawing/2014/main" id="{DB10B4DC-D951-41AB-9676-385420AAA768}"/>
                </a:ext>
              </a:extLst>
            </p:cNvPr>
            <p:cNvPicPr/>
            <p:nvPr/>
          </p:nvPicPr>
          <p:blipFill>
            <a:blip r:embed="rId2" cstate="print"/>
            <a:stretch>
              <a:fillRect/>
            </a:stretch>
          </p:blipFill>
          <p:spPr>
            <a:xfrm>
              <a:off x="6612687" y="9481553"/>
              <a:ext cx="183775" cy="250418"/>
            </a:xfrm>
            <a:prstGeom prst="rect">
              <a:avLst/>
            </a:prstGeom>
          </p:spPr>
        </p:pic>
      </p:grpSp>
      <p:grpSp>
        <p:nvGrpSpPr>
          <p:cNvPr id="100" name="object 31">
            <a:extLst>
              <a:ext uri="{FF2B5EF4-FFF2-40B4-BE49-F238E27FC236}">
                <a16:creationId xmlns:a16="http://schemas.microsoft.com/office/drawing/2014/main" id="{5C937E30-B998-4481-A151-F657927A9A8D}"/>
              </a:ext>
            </a:extLst>
          </p:cNvPr>
          <p:cNvGrpSpPr/>
          <p:nvPr userDrawn="1"/>
        </p:nvGrpSpPr>
        <p:grpSpPr>
          <a:xfrm>
            <a:off x="6052634" y="9578752"/>
            <a:ext cx="506730" cy="91440"/>
            <a:chOff x="6052634" y="9578752"/>
            <a:chExt cx="506730" cy="91440"/>
          </a:xfrm>
        </p:grpSpPr>
        <p:pic>
          <p:nvPicPr>
            <p:cNvPr id="101" name="object 32">
              <a:extLst>
                <a:ext uri="{FF2B5EF4-FFF2-40B4-BE49-F238E27FC236}">
                  <a16:creationId xmlns:a16="http://schemas.microsoft.com/office/drawing/2014/main" id="{63BD41DB-A720-410F-B05E-1F6606305A0E}"/>
                </a:ext>
              </a:extLst>
            </p:cNvPr>
            <p:cNvPicPr/>
            <p:nvPr/>
          </p:nvPicPr>
          <p:blipFill>
            <a:blip r:embed="rId3" cstate="print"/>
            <a:stretch>
              <a:fillRect/>
            </a:stretch>
          </p:blipFill>
          <p:spPr>
            <a:xfrm>
              <a:off x="6052634" y="9578752"/>
              <a:ext cx="370004" cy="69913"/>
            </a:xfrm>
            <a:prstGeom prst="rect">
              <a:avLst/>
            </a:prstGeom>
          </p:spPr>
        </p:pic>
        <p:pic>
          <p:nvPicPr>
            <p:cNvPr id="102" name="object 33">
              <a:extLst>
                <a:ext uri="{FF2B5EF4-FFF2-40B4-BE49-F238E27FC236}">
                  <a16:creationId xmlns:a16="http://schemas.microsoft.com/office/drawing/2014/main" id="{8BEA83AA-27E5-4203-9620-FD5A18C66CCC}"/>
                </a:ext>
              </a:extLst>
            </p:cNvPr>
            <p:cNvPicPr/>
            <p:nvPr/>
          </p:nvPicPr>
          <p:blipFill>
            <a:blip r:embed="rId4" cstate="print"/>
            <a:stretch>
              <a:fillRect/>
            </a:stretch>
          </p:blipFill>
          <p:spPr>
            <a:xfrm>
              <a:off x="6461143" y="9578761"/>
              <a:ext cx="97847" cy="90834"/>
            </a:xfrm>
            <a:prstGeom prst="rect">
              <a:avLst/>
            </a:prstGeom>
          </p:spPr>
        </p:pic>
      </p:grpSp>
      <p:sp>
        <p:nvSpPr>
          <p:cNvPr id="103" name="Picture Placeholder 4">
            <a:extLst>
              <a:ext uri="{FF2B5EF4-FFF2-40B4-BE49-F238E27FC236}">
                <a16:creationId xmlns:a16="http://schemas.microsoft.com/office/drawing/2014/main" id="{B8E0BB35-17E4-4512-9837-20ADC7AE3599}"/>
              </a:ext>
            </a:extLst>
          </p:cNvPr>
          <p:cNvSpPr>
            <a:spLocks noGrp="1"/>
          </p:cNvSpPr>
          <p:nvPr>
            <p:ph type="pic" sz="quarter" idx="14" hasCustomPrompt="1"/>
          </p:nvPr>
        </p:nvSpPr>
        <p:spPr>
          <a:xfrm>
            <a:off x="3474720" y="6583680"/>
            <a:ext cx="822960" cy="822960"/>
          </a:xfrm>
          <a:prstGeom prst="ellipse">
            <a:avLst/>
          </a:prstGeom>
          <a:ln>
            <a:noFill/>
          </a:ln>
        </p:spPr>
        <p:style>
          <a:lnRef idx="2">
            <a:schemeClr val="dk1"/>
          </a:lnRef>
          <a:fillRef idx="1">
            <a:schemeClr val="lt1"/>
          </a:fillRef>
          <a:effectRef idx="0">
            <a:schemeClr val="dk1"/>
          </a:effectRef>
          <a:fontRef idx="minor">
            <a:schemeClr val="dk1"/>
          </a:fontRef>
        </p:style>
        <p:txBody>
          <a:bodyPr anchor="ctr"/>
          <a:lstStyle>
            <a:lvl1pPr marL="0" indent="0" algn="ctr">
              <a:lnSpc>
                <a:spcPct val="100000"/>
              </a:lnSpc>
              <a:spcBef>
                <a:spcPts val="0"/>
              </a:spcBef>
              <a:buFontTx/>
              <a:buNone/>
              <a:defRPr sz="1200" b="1">
                <a:latin typeface="+mn-lt"/>
              </a:defRPr>
            </a:lvl1pPr>
          </a:lstStyle>
          <a:p>
            <a:r>
              <a:rPr lang="en-US" dirty="0"/>
              <a:t>Logo</a:t>
            </a:r>
          </a:p>
        </p:txBody>
      </p:sp>
      <p:sp>
        <p:nvSpPr>
          <p:cNvPr id="104" name="Text Placeholder 5">
            <a:extLst>
              <a:ext uri="{FF2B5EF4-FFF2-40B4-BE49-F238E27FC236}">
                <a16:creationId xmlns:a16="http://schemas.microsoft.com/office/drawing/2014/main" id="{BBBE8356-D629-48C2-9E74-C7599529CCE2}"/>
              </a:ext>
            </a:extLst>
          </p:cNvPr>
          <p:cNvSpPr>
            <a:spLocks noGrp="1"/>
          </p:cNvSpPr>
          <p:nvPr>
            <p:ph type="body" sz="quarter" idx="15" hasCustomPrompt="1"/>
          </p:nvPr>
        </p:nvSpPr>
        <p:spPr>
          <a:xfrm>
            <a:off x="457200" y="7589520"/>
            <a:ext cx="6858000" cy="914400"/>
          </a:xfrm>
          <a:prstGeom prst="rect">
            <a:avLst/>
          </a:prstGeom>
        </p:spPr>
        <p:txBody>
          <a:bodyPr/>
          <a:lstStyle>
            <a:lvl1pPr marL="0" indent="0" algn="ctr">
              <a:buNone/>
              <a:defRPr sz="1200" b="1" i="0">
                <a:solidFill>
                  <a:schemeClr val="tx1"/>
                </a:solidFill>
                <a:latin typeface="+mj-lt"/>
                <a:ea typeface="Open Sans SemiBold" panose="020B0706030804020204" pitchFamily="34" charset="0"/>
                <a:cs typeface="Open Sans SemiBold" panose="020B0706030804020204" pitchFamily="34" charset="0"/>
              </a:defRPr>
            </a:lvl1pPr>
            <a:lvl2pPr marL="457200" indent="0">
              <a:buNone/>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914400" indent="0">
              <a:buNone/>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371600" indent="0">
              <a:buNone/>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1828800" indent="0">
              <a:buNone/>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add something to promote. I.e. upcoming event</a:t>
            </a:r>
          </a:p>
        </p:txBody>
      </p:sp>
      <p:sp>
        <p:nvSpPr>
          <p:cNvPr id="105" name="Text Placeholder 5">
            <a:extLst>
              <a:ext uri="{FF2B5EF4-FFF2-40B4-BE49-F238E27FC236}">
                <a16:creationId xmlns:a16="http://schemas.microsoft.com/office/drawing/2014/main" id="{EC655BD4-5968-4FC6-B27F-D5CBBC00ADB3}"/>
              </a:ext>
            </a:extLst>
          </p:cNvPr>
          <p:cNvSpPr>
            <a:spLocks noGrp="1"/>
          </p:cNvSpPr>
          <p:nvPr>
            <p:ph type="body" sz="quarter" idx="16" hasCustomPrompt="1"/>
          </p:nvPr>
        </p:nvSpPr>
        <p:spPr>
          <a:xfrm>
            <a:off x="457200" y="8503920"/>
            <a:ext cx="6858000" cy="914400"/>
          </a:xfrm>
          <a:prstGeom prst="rect">
            <a:avLst/>
          </a:prstGeom>
        </p:spPr>
        <p:txBody>
          <a:bodyPr anchor="ctr" anchorCtr="1"/>
          <a:lstStyle>
            <a:lvl1pPr marL="0" indent="0" algn="ctr">
              <a:buNone/>
              <a:defRPr sz="1400" b="1" i="0">
                <a:solidFill>
                  <a:schemeClr val="tx1"/>
                </a:solidFill>
                <a:latin typeface="+mj-lt"/>
                <a:ea typeface="Open Sans SemiBold" panose="020B0706030804020204" pitchFamily="34" charset="0"/>
                <a:cs typeface="Open Sans SemiBold" panose="020B0706030804020204" pitchFamily="34" charset="0"/>
              </a:defRPr>
            </a:lvl1pPr>
            <a:lvl2pPr marL="457200" indent="0">
              <a:buNone/>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914400" indent="0">
              <a:buNone/>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371600" indent="0">
              <a:buNone/>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1828800" indent="0">
              <a:buNone/>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add contact information</a:t>
            </a:r>
          </a:p>
        </p:txBody>
      </p:sp>
      <p:sp>
        <p:nvSpPr>
          <p:cNvPr id="31" name="object 4">
            <a:extLst>
              <a:ext uri="{FF2B5EF4-FFF2-40B4-BE49-F238E27FC236}">
                <a16:creationId xmlns:a16="http://schemas.microsoft.com/office/drawing/2014/main" id="{E5AABD9E-7C49-468E-B0AE-2D09C2C01F52}"/>
              </a:ext>
            </a:extLst>
          </p:cNvPr>
          <p:cNvSpPr txBox="1"/>
          <p:nvPr userDrawn="1"/>
        </p:nvSpPr>
        <p:spPr>
          <a:xfrm>
            <a:off x="2952432" y="1625660"/>
            <a:ext cx="1867535" cy="1153521"/>
          </a:xfrm>
          <a:prstGeom prst="rect">
            <a:avLst/>
          </a:prstGeom>
        </p:spPr>
        <p:txBody>
          <a:bodyPr vert="horz" wrap="square" lIns="0" tIns="73025" rIns="0" bIns="0" rtlCol="0">
            <a:spAutoFit/>
          </a:bodyPr>
          <a:lstStyle/>
          <a:p>
            <a:pPr algn="ctr">
              <a:lnSpc>
                <a:spcPct val="100000"/>
              </a:lnSpc>
              <a:spcBef>
                <a:spcPts val="575"/>
              </a:spcBef>
            </a:pPr>
            <a:r>
              <a:rPr lang="en-US" sz="1100" b="1" dirty="0">
                <a:solidFill>
                  <a:srgbClr val="2E2E82"/>
                </a:solidFill>
                <a:latin typeface="Open Sans"/>
                <a:cs typeface="Open Sans"/>
              </a:rPr>
              <a:t>Health Impact</a:t>
            </a:r>
            <a:endParaRPr sz="1100" dirty="0">
              <a:solidFill>
                <a:srgbClr val="2E2E82"/>
              </a:solidFill>
              <a:latin typeface="Open Sans"/>
              <a:cs typeface="Open Sans"/>
            </a:endParaRPr>
          </a:p>
          <a:p>
            <a:pPr marL="12700" marR="5080" algn="ctr">
              <a:lnSpc>
                <a:spcPct val="100000"/>
              </a:lnSpc>
              <a:spcBef>
                <a:spcPts val="475"/>
              </a:spcBef>
            </a:pPr>
            <a:r>
              <a:rPr lang="en-US" sz="1100" dirty="0">
                <a:solidFill>
                  <a:srgbClr val="343536"/>
                </a:solidFill>
                <a:latin typeface="Open Sans"/>
                <a:cs typeface="Open Sans"/>
              </a:rPr>
              <a:t>Social relationships have as much impact on physical health as blood pressure, smoking, physical activity and obesity.</a:t>
            </a:r>
            <a:endParaRPr lang="en-US" sz="1100" dirty="0">
              <a:latin typeface="Open Sans"/>
              <a:cs typeface="Open Sans"/>
            </a:endParaRPr>
          </a:p>
        </p:txBody>
      </p:sp>
      <p:sp>
        <p:nvSpPr>
          <p:cNvPr id="32" name="object 5">
            <a:extLst>
              <a:ext uri="{FF2B5EF4-FFF2-40B4-BE49-F238E27FC236}">
                <a16:creationId xmlns:a16="http://schemas.microsoft.com/office/drawing/2014/main" id="{40F9B079-8DE5-4B40-BB3B-37E4596B9F85}"/>
              </a:ext>
            </a:extLst>
          </p:cNvPr>
          <p:cNvSpPr txBox="1"/>
          <p:nvPr userDrawn="1"/>
        </p:nvSpPr>
        <p:spPr>
          <a:xfrm>
            <a:off x="5381396" y="1625660"/>
            <a:ext cx="1946910" cy="984244"/>
          </a:xfrm>
          <a:prstGeom prst="rect">
            <a:avLst/>
          </a:prstGeom>
        </p:spPr>
        <p:txBody>
          <a:bodyPr vert="horz" wrap="square" lIns="0" tIns="73025" rIns="0" bIns="0" rtlCol="0">
            <a:spAutoFit/>
          </a:bodyPr>
          <a:lstStyle/>
          <a:p>
            <a:pPr algn="ctr">
              <a:lnSpc>
                <a:spcPct val="100000"/>
              </a:lnSpc>
              <a:spcBef>
                <a:spcPts val="575"/>
              </a:spcBef>
            </a:pPr>
            <a:r>
              <a:rPr lang="en-US" sz="1100" b="1" spc="-5" dirty="0">
                <a:solidFill>
                  <a:srgbClr val="2E2E82"/>
                </a:solidFill>
                <a:latin typeface="Open Sans"/>
                <a:cs typeface="Open Sans"/>
              </a:rPr>
              <a:t>Neuroplasticity</a:t>
            </a:r>
            <a:endParaRPr sz="1100" dirty="0">
              <a:solidFill>
                <a:srgbClr val="2E2E82"/>
              </a:solidFill>
              <a:latin typeface="Open Sans"/>
              <a:cs typeface="Open Sans"/>
            </a:endParaRPr>
          </a:p>
          <a:p>
            <a:pPr marL="12065" marR="5080" indent="-635" algn="ctr">
              <a:lnSpc>
                <a:spcPct val="100000"/>
              </a:lnSpc>
              <a:spcBef>
                <a:spcPts val="475"/>
              </a:spcBef>
            </a:pPr>
            <a:r>
              <a:rPr lang="en-US" sz="1100" dirty="0">
                <a:solidFill>
                  <a:srgbClr val="343536"/>
                </a:solidFill>
                <a:latin typeface="Open Sans"/>
                <a:cs typeface="Open Sans"/>
              </a:rPr>
              <a:t>Your brain can make new pathways throughout life. It can re-wire itself if you challenge it.</a:t>
            </a:r>
            <a:endParaRPr sz="1100" dirty="0">
              <a:latin typeface="Open Sans"/>
              <a:cs typeface="Open Sans"/>
            </a:endParaRPr>
          </a:p>
        </p:txBody>
      </p:sp>
      <p:pic>
        <p:nvPicPr>
          <p:cNvPr id="43" name="object 7">
            <a:extLst>
              <a:ext uri="{FF2B5EF4-FFF2-40B4-BE49-F238E27FC236}">
                <a16:creationId xmlns:a16="http://schemas.microsoft.com/office/drawing/2014/main" id="{8A955665-74E4-4E09-AE80-5B043F3076D2}"/>
              </a:ext>
            </a:extLst>
          </p:cNvPr>
          <p:cNvPicPr/>
          <p:nvPr userDrawn="1"/>
        </p:nvPicPr>
        <p:blipFill>
          <a:blip r:embed="rId5" cstate="print"/>
          <a:stretch>
            <a:fillRect/>
          </a:stretch>
        </p:blipFill>
        <p:spPr>
          <a:xfrm>
            <a:off x="582983" y="713016"/>
            <a:ext cx="1370110" cy="911859"/>
          </a:xfrm>
          <a:prstGeom prst="rect">
            <a:avLst/>
          </a:prstGeom>
        </p:spPr>
      </p:pic>
      <p:sp>
        <p:nvSpPr>
          <p:cNvPr id="44" name="object 8">
            <a:extLst>
              <a:ext uri="{FF2B5EF4-FFF2-40B4-BE49-F238E27FC236}">
                <a16:creationId xmlns:a16="http://schemas.microsoft.com/office/drawing/2014/main" id="{5B16246F-D242-4C75-84BD-F309A2061CA6}"/>
              </a:ext>
            </a:extLst>
          </p:cNvPr>
          <p:cNvSpPr txBox="1"/>
          <p:nvPr userDrawn="1"/>
        </p:nvSpPr>
        <p:spPr>
          <a:xfrm>
            <a:off x="443623" y="1625161"/>
            <a:ext cx="1608406" cy="1153521"/>
          </a:xfrm>
          <a:prstGeom prst="rect">
            <a:avLst/>
          </a:prstGeom>
        </p:spPr>
        <p:txBody>
          <a:bodyPr vert="horz" wrap="square" lIns="0" tIns="73025" rIns="0" bIns="0" rtlCol="0">
            <a:spAutoFit/>
          </a:bodyPr>
          <a:lstStyle/>
          <a:p>
            <a:pPr algn="ctr">
              <a:lnSpc>
                <a:spcPct val="100000"/>
              </a:lnSpc>
              <a:spcBef>
                <a:spcPts val="575"/>
              </a:spcBef>
            </a:pPr>
            <a:r>
              <a:rPr lang="en-US" sz="1100" b="1" dirty="0">
                <a:solidFill>
                  <a:srgbClr val="2E2E82"/>
                </a:solidFill>
                <a:latin typeface="Open Sans"/>
                <a:cs typeface="Open Sans"/>
              </a:rPr>
              <a:t>U-Shaped Curve of Happiness</a:t>
            </a:r>
            <a:endParaRPr sz="1100" dirty="0">
              <a:solidFill>
                <a:srgbClr val="2E2E82"/>
              </a:solidFill>
              <a:latin typeface="Open Sans"/>
              <a:cs typeface="Open Sans"/>
            </a:endParaRPr>
          </a:p>
          <a:p>
            <a:pPr marL="12700" marR="5080" indent="-1270" algn="ctr">
              <a:lnSpc>
                <a:spcPct val="100000"/>
              </a:lnSpc>
              <a:spcBef>
                <a:spcPts val="475"/>
              </a:spcBef>
            </a:pPr>
            <a:r>
              <a:rPr lang="en-US" sz="1100" spc="-5" dirty="0">
                <a:solidFill>
                  <a:srgbClr val="343536"/>
                </a:solidFill>
                <a:latin typeface="Open Sans"/>
                <a:cs typeface="Open Sans"/>
              </a:rPr>
              <a:t>Research shows a mid-life dip in happiness and that people are happier as they age.</a:t>
            </a:r>
            <a:r>
              <a:rPr sz="1100" dirty="0">
                <a:solidFill>
                  <a:srgbClr val="343536"/>
                </a:solidFill>
                <a:latin typeface="Open Sans"/>
                <a:cs typeface="Open Sans"/>
              </a:rPr>
              <a:t>.</a:t>
            </a:r>
            <a:endParaRPr sz="1100" dirty="0">
              <a:latin typeface="Open Sans"/>
              <a:cs typeface="Open Sans"/>
            </a:endParaRPr>
          </a:p>
        </p:txBody>
      </p:sp>
      <p:grpSp>
        <p:nvGrpSpPr>
          <p:cNvPr id="48" name="object 11">
            <a:extLst>
              <a:ext uri="{FF2B5EF4-FFF2-40B4-BE49-F238E27FC236}">
                <a16:creationId xmlns:a16="http://schemas.microsoft.com/office/drawing/2014/main" id="{0EDC22C5-F96D-4E03-B381-338B0088B16D}"/>
              </a:ext>
            </a:extLst>
          </p:cNvPr>
          <p:cNvGrpSpPr/>
          <p:nvPr userDrawn="1"/>
        </p:nvGrpSpPr>
        <p:grpSpPr>
          <a:xfrm>
            <a:off x="4257942" y="2830461"/>
            <a:ext cx="3748919" cy="2326183"/>
            <a:chOff x="4240290" y="2992570"/>
            <a:chExt cx="3514342" cy="2164074"/>
          </a:xfrm>
        </p:grpSpPr>
        <p:pic>
          <p:nvPicPr>
            <p:cNvPr id="49" name="object 12">
              <a:extLst>
                <a:ext uri="{FF2B5EF4-FFF2-40B4-BE49-F238E27FC236}">
                  <a16:creationId xmlns:a16="http://schemas.microsoft.com/office/drawing/2014/main" id="{6FEA765F-07B5-4CED-8008-7287E45296AF}"/>
                </a:ext>
              </a:extLst>
            </p:cNvPr>
            <p:cNvPicPr/>
            <p:nvPr/>
          </p:nvPicPr>
          <p:blipFill>
            <a:blip r:embed="rId6" cstate="print"/>
            <a:stretch>
              <a:fillRect/>
            </a:stretch>
          </p:blipFill>
          <p:spPr>
            <a:xfrm>
              <a:off x="4240290" y="2992570"/>
              <a:ext cx="3514342" cy="2164074"/>
            </a:xfrm>
            <a:prstGeom prst="rect">
              <a:avLst/>
            </a:prstGeom>
          </p:spPr>
        </p:pic>
        <p:sp>
          <p:nvSpPr>
            <p:cNvPr id="51" name="object 14">
              <a:extLst>
                <a:ext uri="{FF2B5EF4-FFF2-40B4-BE49-F238E27FC236}">
                  <a16:creationId xmlns:a16="http://schemas.microsoft.com/office/drawing/2014/main" id="{4D7C830F-A210-4A4C-A5CF-21A734199F8D}"/>
                </a:ext>
              </a:extLst>
            </p:cNvPr>
            <p:cNvSpPr/>
            <p:nvPr/>
          </p:nvSpPr>
          <p:spPr>
            <a:xfrm>
              <a:off x="4558374" y="3311378"/>
              <a:ext cx="2752090" cy="1400810"/>
            </a:xfrm>
            <a:custGeom>
              <a:avLst/>
              <a:gdLst/>
              <a:ahLst/>
              <a:cxnLst/>
              <a:rect l="l" t="t" r="r" b="b"/>
              <a:pathLst>
                <a:path w="2752090" h="1400810">
                  <a:moveTo>
                    <a:pt x="2645270" y="0"/>
                  </a:moveTo>
                  <a:lnTo>
                    <a:pt x="106248" y="0"/>
                  </a:lnTo>
                  <a:lnTo>
                    <a:pt x="64893" y="8350"/>
                  </a:lnTo>
                  <a:lnTo>
                    <a:pt x="31121" y="31121"/>
                  </a:lnTo>
                  <a:lnTo>
                    <a:pt x="8350" y="64893"/>
                  </a:lnTo>
                  <a:lnTo>
                    <a:pt x="0" y="106248"/>
                  </a:lnTo>
                  <a:lnTo>
                    <a:pt x="0" y="1294231"/>
                  </a:lnTo>
                  <a:lnTo>
                    <a:pt x="8350" y="1335585"/>
                  </a:lnTo>
                  <a:lnTo>
                    <a:pt x="31121" y="1369358"/>
                  </a:lnTo>
                  <a:lnTo>
                    <a:pt x="64893" y="1392129"/>
                  </a:lnTo>
                  <a:lnTo>
                    <a:pt x="106248" y="1400479"/>
                  </a:lnTo>
                  <a:lnTo>
                    <a:pt x="2645270" y="1400479"/>
                  </a:lnTo>
                  <a:lnTo>
                    <a:pt x="2686624" y="1392129"/>
                  </a:lnTo>
                  <a:lnTo>
                    <a:pt x="2693075" y="1387779"/>
                  </a:lnTo>
                  <a:lnTo>
                    <a:pt x="106248" y="1387779"/>
                  </a:lnTo>
                  <a:lnTo>
                    <a:pt x="69873" y="1380415"/>
                  </a:lnTo>
                  <a:lnTo>
                    <a:pt x="40133" y="1360346"/>
                  </a:lnTo>
                  <a:lnTo>
                    <a:pt x="20064" y="1330606"/>
                  </a:lnTo>
                  <a:lnTo>
                    <a:pt x="12700" y="1294231"/>
                  </a:lnTo>
                  <a:lnTo>
                    <a:pt x="12700" y="106248"/>
                  </a:lnTo>
                  <a:lnTo>
                    <a:pt x="40133" y="40128"/>
                  </a:lnTo>
                  <a:lnTo>
                    <a:pt x="106248" y="12700"/>
                  </a:lnTo>
                  <a:lnTo>
                    <a:pt x="2693075" y="12699"/>
                  </a:lnTo>
                  <a:lnTo>
                    <a:pt x="2686624" y="8350"/>
                  </a:lnTo>
                  <a:lnTo>
                    <a:pt x="2645270" y="0"/>
                  </a:lnTo>
                  <a:close/>
                </a:path>
                <a:path w="2752090" h="1400810">
                  <a:moveTo>
                    <a:pt x="2693075" y="12699"/>
                  </a:moveTo>
                  <a:lnTo>
                    <a:pt x="2645270" y="12700"/>
                  </a:lnTo>
                  <a:lnTo>
                    <a:pt x="2681650" y="20062"/>
                  </a:lnTo>
                  <a:lnTo>
                    <a:pt x="2711389" y="40128"/>
                  </a:lnTo>
                  <a:lnTo>
                    <a:pt x="2731456" y="69867"/>
                  </a:lnTo>
                  <a:lnTo>
                    <a:pt x="2738818" y="106248"/>
                  </a:lnTo>
                  <a:lnTo>
                    <a:pt x="2738818" y="1294231"/>
                  </a:lnTo>
                  <a:lnTo>
                    <a:pt x="2731456" y="1330606"/>
                  </a:lnTo>
                  <a:lnTo>
                    <a:pt x="2711389" y="1360346"/>
                  </a:lnTo>
                  <a:lnTo>
                    <a:pt x="2681650" y="1380415"/>
                  </a:lnTo>
                  <a:lnTo>
                    <a:pt x="2645270" y="1387779"/>
                  </a:lnTo>
                  <a:lnTo>
                    <a:pt x="2693075" y="1387779"/>
                  </a:lnTo>
                  <a:lnTo>
                    <a:pt x="2720397" y="1369358"/>
                  </a:lnTo>
                  <a:lnTo>
                    <a:pt x="2743168" y="1335585"/>
                  </a:lnTo>
                  <a:lnTo>
                    <a:pt x="2751518" y="1294231"/>
                  </a:lnTo>
                  <a:lnTo>
                    <a:pt x="2751518" y="106248"/>
                  </a:lnTo>
                  <a:lnTo>
                    <a:pt x="2743168" y="64893"/>
                  </a:lnTo>
                  <a:lnTo>
                    <a:pt x="2720397" y="31121"/>
                  </a:lnTo>
                  <a:lnTo>
                    <a:pt x="2693075" y="12699"/>
                  </a:lnTo>
                  <a:close/>
                </a:path>
              </a:pathLst>
            </a:custGeom>
            <a:solidFill>
              <a:srgbClr val="FFFFFF"/>
            </a:solidFill>
          </p:spPr>
          <p:txBody>
            <a:bodyPr wrap="square" lIns="0" tIns="0" rIns="0" bIns="0" rtlCol="0"/>
            <a:lstStyle/>
            <a:p>
              <a:endParaRPr/>
            </a:p>
          </p:txBody>
        </p:sp>
      </p:grpSp>
      <p:grpSp>
        <p:nvGrpSpPr>
          <p:cNvPr id="53" name="object 16">
            <a:extLst>
              <a:ext uri="{FF2B5EF4-FFF2-40B4-BE49-F238E27FC236}">
                <a16:creationId xmlns:a16="http://schemas.microsoft.com/office/drawing/2014/main" id="{2057A19C-5A71-4B53-A837-56469869C8E2}"/>
              </a:ext>
            </a:extLst>
          </p:cNvPr>
          <p:cNvGrpSpPr/>
          <p:nvPr userDrawn="1"/>
        </p:nvGrpSpPr>
        <p:grpSpPr>
          <a:xfrm>
            <a:off x="4258577" y="4454769"/>
            <a:ext cx="3748283" cy="2308303"/>
            <a:chOff x="4258578" y="4595817"/>
            <a:chExt cx="3514090" cy="2167255"/>
          </a:xfrm>
        </p:grpSpPr>
        <p:pic>
          <p:nvPicPr>
            <p:cNvPr id="54" name="object 17">
              <a:extLst>
                <a:ext uri="{FF2B5EF4-FFF2-40B4-BE49-F238E27FC236}">
                  <a16:creationId xmlns:a16="http://schemas.microsoft.com/office/drawing/2014/main" id="{BEE10564-623E-4A0E-B618-D36167EDC1FE}"/>
                </a:ext>
              </a:extLst>
            </p:cNvPr>
            <p:cNvPicPr/>
            <p:nvPr/>
          </p:nvPicPr>
          <p:blipFill>
            <a:blip r:embed="rId7" cstate="print"/>
            <a:stretch>
              <a:fillRect/>
            </a:stretch>
          </p:blipFill>
          <p:spPr>
            <a:xfrm>
              <a:off x="4258578" y="4595817"/>
              <a:ext cx="3513821" cy="2167122"/>
            </a:xfrm>
            <a:prstGeom prst="rect">
              <a:avLst/>
            </a:prstGeom>
          </p:spPr>
        </p:pic>
        <p:sp>
          <p:nvSpPr>
            <p:cNvPr id="55" name="object 18">
              <a:extLst>
                <a:ext uri="{FF2B5EF4-FFF2-40B4-BE49-F238E27FC236}">
                  <a16:creationId xmlns:a16="http://schemas.microsoft.com/office/drawing/2014/main" id="{C9485AE1-057C-4747-9112-DC275962FDE1}"/>
                </a:ext>
              </a:extLst>
            </p:cNvPr>
            <p:cNvSpPr/>
            <p:nvPr/>
          </p:nvSpPr>
          <p:spPr>
            <a:xfrm>
              <a:off x="4582742" y="4921648"/>
              <a:ext cx="2739390" cy="1388110"/>
            </a:xfrm>
            <a:custGeom>
              <a:avLst/>
              <a:gdLst/>
              <a:ahLst/>
              <a:cxnLst/>
              <a:rect l="l" t="t" r="r" b="b"/>
              <a:pathLst>
                <a:path w="2739390" h="1388110">
                  <a:moveTo>
                    <a:pt x="2638907" y="0"/>
                  </a:moveTo>
                  <a:lnTo>
                    <a:pt x="99898" y="0"/>
                  </a:lnTo>
                  <a:lnTo>
                    <a:pt x="61046" y="7861"/>
                  </a:lnTo>
                  <a:lnTo>
                    <a:pt x="29289" y="29289"/>
                  </a:lnTo>
                  <a:lnTo>
                    <a:pt x="7861" y="61046"/>
                  </a:lnTo>
                  <a:lnTo>
                    <a:pt x="0" y="99898"/>
                  </a:lnTo>
                  <a:lnTo>
                    <a:pt x="0" y="1287881"/>
                  </a:lnTo>
                  <a:lnTo>
                    <a:pt x="7861" y="1326725"/>
                  </a:lnTo>
                  <a:lnTo>
                    <a:pt x="29289" y="1358479"/>
                  </a:lnTo>
                  <a:lnTo>
                    <a:pt x="61046" y="1379905"/>
                  </a:lnTo>
                  <a:lnTo>
                    <a:pt x="99898" y="1387767"/>
                  </a:lnTo>
                  <a:lnTo>
                    <a:pt x="2638907" y="1387767"/>
                  </a:lnTo>
                  <a:lnTo>
                    <a:pt x="2677758" y="1379905"/>
                  </a:lnTo>
                  <a:lnTo>
                    <a:pt x="2709516" y="1358479"/>
                  </a:lnTo>
                  <a:lnTo>
                    <a:pt x="2730944" y="1326725"/>
                  </a:lnTo>
                  <a:lnTo>
                    <a:pt x="2738805" y="1287881"/>
                  </a:lnTo>
                  <a:lnTo>
                    <a:pt x="2738805" y="99898"/>
                  </a:lnTo>
                  <a:lnTo>
                    <a:pt x="2730944" y="61046"/>
                  </a:lnTo>
                  <a:lnTo>
                    <a:pt x="2709516" y="29289"/>
                  </a:lnTo>
                  <a:lnTo>
                    <a:pt x="2677758" y="7861"/>
                  </a:lnTo>
                  <a:lnTo>
                    <a:pt x="2638907" y="0"/>
                  </a:lnTo>
                  <a:close/>
                </a:path>
              </a:pathLst>
            </a:custGeom>
            <a:solidFill>
              <a:srgbClr val="F2F3F4"/>
            </a:solidFill>
          </p:spPr>
          <p:txBody>
            <a:bodyPr wrap="square" lIns="0" tIns="0" rIns="0" bIns="0" rtlCol="0"/>
            <a:lstStyle/>
            <a:p>
              <a:endParaRPr/>
            </a:p>
          </p:txBody>
        </p:sp>
        <p:sp>
          <p:nvSpPr>
            <p:cNvPr id="56" name="object 19">
              <a:extLst>
                <a:ext uri="{FF2B5EF4-FFF2-40B4-BE49-F238E27FC236}">
                  <a16:creationId xmlns:a16="http://schemas.microsoft.com/office/drawing/2014/main" id="{8C003D67-B481-4BAB-A748-0BDAF674692D}"/>
                </a:ext>
              </a:extLst>
            </p:cNvPr>
            <p:cNvSpPr/>
            <p:nvPr/>
          </p:nvSpPr>
          <p:spPr>
            <a:xfrm>
              <a:off x="4576381" y="4915297"/>
              <a:ext cx="2752090" cy="1400810"/>
            </a:xfrm>
            <a:custGeom>
              <a:avLst/>
              <a:gdLst/>
              <a:ahLst/>
              <a:cxnLst/>
              <a:rect l="l" t="t" r="r" b="b"/>
              <a:pathLst>
                <a:path w="2752090" h="1400810">
                  <a:moveTo>
                    <a:pt x="2645270" y="0"/>
                  </a:moveTo>
                  <a:lnTo>
                    <a:pt x="106248" y="0"/>
                  </a:lnTo>
                  <a:lnTo>
                    <a:pt x="64893" y="8350"/>
                  </a:lnTo>
                  <a:lnTo>
                    <a:pt x="31121" y="31121"/>
                  </a:lnTo>
                  <a:lnTo>
                    <a:pt x="8350" y="64893"/>
                  </a:lnTo>
                  <a:lnTo>
                    <a:pt x="0" y="106248"/>
                  </a:lnTo>
                  <a:lnTo>
                    <a:pt x="0" y="1294231"/>
                  </a:lnTo>
                  <a:lnTo>
                    <a:pt x="8350" y="1335585"/>
                  </a:lnTo>
                  <a:lnTo>
                    <a:pt x="31121" y="1369358"/>
                  </a:lnTo>
                  <a:lnTo>
                    <a:pt x="64893" y="1392129"/>
                  </a:lnTo>
                  <a:lnTo>
                    <a:pt x="106248" y="1400479"/>
                  </a:lnTo>
                  <a:lnTo>
                    <a:pt x="2645270" y="1400479"/>
                  </a:lnTo>
                  <a:lnTo>
                    <a:pt x="2686624" y="1392129"/>
                  </a:lnTo>
                  <a:lnTo>
                    <a:pt x="2693075" y="1387779"/>
                  </a:lnTo>
                  <a:lnTo>
                    <a:pt x="106248" y="1387779"/>
                  </a:lnTo>
                  <a:lnTo>
                    <a:pt x="69873" y="1380415"/>
                  </a:lnTo>
                  <a:lnTo>
                    <a:pt x="40133" y="1360346"/>
                  </a:lnTo>
                  <a:lnTo>
                    <a:pt x="20064" y="1330606"/>
                  </a:lnTo>
                  <a:lnTo>
                    <a:pt x="12700" y="1294231"/>
                  </a:lnTo>
                  <a:lnTo>
                    <a:pt x="12700" y="106248"/>
                  </a:lnTo>
                  <a:lnTo>
                    <a:pt x="40133" y="40128"/>
                  </a:lnTo>
                  <a:lnTo>
                    <a:pt x="106248" y="12700"/>
                  </a:lnTo>
                  <a:lnTo>
                    <a:pt x="2693075" y="12699"/>
                  </a:lnTo>
                  <a:lnTo>
                    <a:pt x="2686624" y="8350"/>
                  </a:lnTo>
                  <a:lnTo>
                    <a:pt x="2645270" y="0"/>
                  </a:lnTo>
                  <a:close/>
                </a:path>
                <a:path w="2752090" h="1400810">
                  <a:moveTo>
                    <a:pt x="2693075" y="12699"/>
                  </a:moveTo>
                  <a:lnTo>
                    <a:pt x="2645270" y="12700"/>
                  </a:lnTo>
                  <a:lnTo>
                    <a:pt x="2681650" y="20062"/>
                  </a:lnTo>
                  <a:lnTo>
                    <a:pt x="2711389" y="40128"/>
                  </a:lnTo>
                  <a:lnTo>
                    <a:pt x="2731456" y="69867"/>
                  </a:lnTo>
                  <a:lnTo>
                    <a:pt x="2738818" y="106248"/>
                  </a:lnTo>
                  <a:lnTo>
                    <a:pt x="2738818" y="1294231"/>
                  </a:lnTo>
                  <a:lnTo>
                    <a:pt x="2731456" y="1330606"/>
                  </a:lnTo>
                  <a:lnTo>
                    <a:pt x="2711389" y="1360346"/>
                  </a:lnTo>
                  <a:lnTo>
                    <a:pt x="2681650" y="1380415"/>
                  </a:lnTo>
                  <a:lnTo>
                    <a:pt x="2645270" y="1387779"/>
                  </a:lnTo>
                  <a:lnTo>
                    <a:pt x="2693075" y="1387779"/>
                  </a:lnTo>
                  <a:lnTo>
                    <a:pt x="2720397" y="1369358"/>
                  </a:lnTo>
                  <a:lnTo>
                    <a:pt x="2743168" y="1335585"/>
                  </a:lnTo>
                  <a:lnTo>
                    <a:pt x="2751518" y="1294231"/>
                  </a:lnTo>
                  <a:lnTo>
                    <a:pt x="2751518" y="106248"/>
                  </a:lnTo>
                  <a:lnTo>
                    <a:pt x="2743168" y="64893"/>
                  </a:lnTo>
                  <a:lnTo>
                    <a:pt x="2720397" y="31121"/>
                  </a:lnTo>
                  <a:lnTo>
                    <a:pt x="2693075" y="12699"/>
                  </a:lnTo>
                  <a:close/>
                </a:path>
              </a:pathLst>
            </a:custGeom>
            <a:solidFill>
              <a:srgbClr val="FFFFFF"/>
            </a:solidFill>
          </p:spPr>
          <p:txBody>
            <a:bodyPr wrap="square" lIns="0" tIns="0" rIns="0" bIns="0" rtlCol="0"/>
            <a:lstStyle/>
            <a:p>
              <a:endParaRPr/>
            </a:p>
          </p:txBody>
        </p:sp>
      </p:grpSp>
      <p:sp>
        <p:nvSpPr>
          <p:cNvPr id="57" name="object 20">
            <a:extLst>
              <a:ext uri="{FF2B5EF4-FFF2-40B4-BE49-F238E27FC236}">
                <a16:creationId xmlns:a16="http://schemas.microsoft.com/office/drawing/2014/main" id="{3F2F3A8D-6E37-4B4F-946C-ED7203723ECF}"/>
              </a:ext>
            </a:extLst>
          </p:cNvPr>
          <p:cNvSpPr txBox="1"/>
          <p:nvPr userDrawn="1"/>
        </p:nvSpPr>
        <p:spPr>
          <a:xfrm>
            <a:off x="4773138" y="4756900"/>
            <a:ext cx="2681898" cy="1382430"/>
          </a:xfrm>
          <a:prstGeom prst="rect">
            <a:avLst/>
          </a:prstGeom>
        </p:spPr>
        <p:txBody>
          <a:bodyPr vert="horz" wrap="square" lIns="0" tIns="88900" rIns="0" bIns="0" rtlCol="0">
            <a:spAutoFit/>
          </a:bodyPr>
          <a:lstStyle/>
          <a:p>
            <a:pPr marR="21590" algn="ctr">
              <a:lnSpc>
                <a:spcPct val="100000"/>
              </a:lnSpc>
              <a:spcBef>
                <a:spcPts val="700"/>
              </a:spcBef>
            </a:pPr>
            <a:r>
              <a:rPr sz="3600" b="1" dirty="0">
                <a:solidFill>
                  <a:srgbClr val="29479D"/>
                </a:solidFill>
                <a:latin typeface="Open Sans"/>
                <a:cs typeface="Open Sans"/>
              </a:rPr>
              <a:t>91%</a:t>
            </a:r>
            <a:endParaRPr sz="3600" dirty="0">
              <a:latin typeface="Open Sans"/>
              <a:cs typeface="Open Sans"/>
            </a:endParaRPr>
          </a:p>
          <a:p>
            <a:pPr algn="ctr"/>
            <a:r>
              <a:rPr lang="en-US" sz="1200" b="1" i="0" u="none" strike="noStrike" baseline="0" dirty="0">
                <a:latin typeface="Open Sans" panose="020B0606030504020204" pitchFamily="34" charset="0"/>
                <a:ea typeface="Open Sans" panose="020B0606030504020204" pitchFamily="34" charset="0"/>
                <a:cs typeface="Open Sans" panose="020B0606030504020204" pitchFamily="34" charset="0"/>
              </a:rPr>
              <a:t>The percentage of residents who</a:t>
            </a:r>
          </a:p>
          <a:p>
            <a:pPr algn="ctr"/>
            <a:r>
              <a:rPr lang="en-US" sz="1200" b="1" i="0" u="none" strike="noStrike" baseline="0" dirty="0">
                <a:latin typeface="Open Sans" panose="020B0606030504020204" pitchFamily="34" charset="0"/>
                <a:ea typeface="Open Sans" panose="020B0606030504020204" pitchFamily="34" charset="0"/>
                <a:cs typeface="Open Sans" panose="020B0606030504020204" pitchFamily="34" charset="0"/>
              </a:rPr>
              <a:t>reported an ability to get support from others grew 3% over the 5 years to 91%.</a:t>
            </a:r>
            <a:endParaRPr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object 18">
            <a:extLst>
              <a:ext uri="{FF2B5EF4-FFF2-40B4-BE49-F238E27FC236}">
                <a16:creationId xmlns:a16="http://schemas.microsoft.com/office/drawing/2014/main" id="{411D5070-E46C-42A1-89F0-EA01A84F7455}"/>
              </a:ext>
            </a:extLst>
          </p:cNvPr>
          <p:cNvSpPr/>
          <p:nvPr userDrawn="1"/>
        </p:nvSpPr>
        <p:spPr>
          <a:xfrm>
            <a:off x="4577004" y="3181558"/>
            <a:ext cx="2956041" cy="1478450"/>
          </a:xfrm>
          <a:custGeom>
            <a:avLst/>
            <a:gdLst/>
            <a:ahLst/>
            <a:cxnLst/>
            <a:rect l="l" t="t" r="r" b="b"/>
            <a:pathLst>
              <a:path w="2739390" h="1388110">
                <a:moveTo>
                  <a:pt x="2638907" y="0"/>
                </a:moveTo>
                <a:lnTo>
                  <a:pt x="99898" y="0"/>
                </a:lnTo>
                <a:lnTo>
                  <a:pt x="61046" y="7861"/>
                </a:lnTo>
                <a:lnTo>
                  <a:pt x="29289" y="29289"/>
                </a:lnTo>
                <a:lnTo>
                  <a:pt x="7861" y="61046"/>
                </a:lnTo>
                <a:lnTo>
                  <a:pt x="0" y="99898"/>
                </a:lnTo>
                <a:lnTo>
                  <a:pt x="0" y="1287881"/>
                </a:lnTo>
                <a:lnTo>
                  <a:pt x="7861" y="1326725"/>
                </a:lnTo>
                <a:lnTo>
                  <a:pt x="29289" y="1358479"/>
                </a:lnTo>
                <a:lnTo>
                  <a:pt x="61046" y="1379905"/>
                </a:lnTo>
                <a:lnTo>
                  <a:pt x="99898" y="1387767"/>
                </a:lnTo>
                <a:lnTo>
                  <a:pt x="2638907" y="1387767"/>
                </a:lnTo>
                <a:lnTo>
                  <a:pt x="2677758" y="1379905"/>
                </a:lnTo>
                <a:lnTo>
                  <a:pt x="2709516" y="1358479"/>
                </a:lnTo>
                <a:lnTo>
                  <a:pt x="2730944" y="1326725"/>
                </a:lnTo>
                <a:lnTo>
                  <a:pt x="2738805" y="1287881"/>
                </a:lnTo>
                <a:lnTo>
                  <a:pt x="2738805" y="99898"/>
                </a:lnTo>
                <a:lnTo>
                  <a:pt x="2730944" y="61046"/>
                </a:lnTo>
                <a:lnTo>
                  <a:pt x="2709516" y="29289"/>
                </a:lnTo>
                <a:lnTo>
                  <a:pt x="2677758" y="7861"/>
                </a:lnTo>
                <a:lnTo>
                  <a:pt x="2638907" y="0"/>
                </a:lnTo>
                <a:close/>
              </a:path>
            </a:pathLst>
          </a:custGeom>
          <a:solidFill>
            <a:srgbClr val="F2F3F4"/>
          </a:solidFill>
        </p:spPr>
        <p:txBody>
          <a:bodyPr wrap="square" lIns="0" tIns="0" rIns="0" bIns="0" rtlCol="0"/>
          <a:lstStyle/>
          <a:p>
            <a:endParaRPr/>
          </a:p>
        </p:txBody>
      </p:sp>
      <p:sp>
        <p:nvSpPr>
          <p:cNvPr id="52" name="object 15">
            <a:extLst>
              <a:ext uri="{FF2B5EF4-FFF2-40B4-BE49-F238E27FC236}">
                <a16:creationId xmlns:a16="http://schemas.microsoft.com/office/drawing/2014/main" id="{433AC75C-FF7D-40C2-8F12-E8D8BEA33954}"/>
              </a:ext>
            </a:extLst>
          </p:cNvPr>
          <p:cNvSpPr txBox="1"/>
          <p:nvPr userDrawn="1"/>
        </p:nvSpPr>
        <p:spPr>
          <a:xfrm>
            <a:off x="4604345" y="3017520"/>
            <a:ext cx="2884477" cy="1508105"/>
          </a:xfrm>
          <a:prstGeom prst="rect">
            <a:avLst/>
          </a:prstGeom>
        </p:spPr>
        <p:txBody>
          <a:bodyPr vert="horz" wrap="square" lIns="0" tIns="213360" rIns="0" bIns="0" rtlCol="0">
            <a:spAutoFit/>
          </a:bodyPr>
          <a:lstStyle/>
          <a:p>
            <a:pPr marL="635" algn="ctr">
              <a:lnSpc>
                <a:spcPct val="100000"/>
              </a:lnSpc>
              <a:spcBef>
                <a:spcPts val="1680"/>
              </a:spcBef>
            </a:pPr>
            <a:r>
              <a:rPr sz="3600" b="1" dirty="0">
                <a:solidFill>
                  <a:srgbClr val="29479D"/>
                </a:solidFill>
                <a:latin typeface="Open Sans"/>
                <a:cs typeface="Open Sans"/>
              </a:rPr>
              <a:t>8</a:t>
            </a:r>
            <a:r>
              <a:rPr lang="en-US" sz="3600" b="1" dirty="0">
                <a:solidFill>
                  <a:srgbClr val="29479D"/>
                </a:solidFill>
                <a:latin typeface="Open Sans"/>
                <a:cs typeface="Open Sans"/>
              </a:rPr>
              <a:t>0</a:t>
            </a:r>
            <a:r>
              <a:rPr sz="3600" b="1" dirty="0">
                <a:solidFill>
                  <a:srgbClr val="29479D"/>
                </a:solidFill>
                <a:latin typeface="Open Sans"/>
                <a:cs typeface="Open Sans"/>
              </a:rPr>
              <a:t>%</a:t>
            </a:r>
            <a:endParaRPr sz="3600" dirty="0">
              <a:latin typeface="Open Sans"/>
              <a:cs typeface="Open Sans"/>
            </a:endParaRPr>
          </a:p>
          <a:p>
            <a:pPr algn="ctr"/>
            <a:r>
              <a:rPr lang="en-US" sz="1200" b="1" i="0" u="none" strike="noStrik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rPr>
              <a:t>of residents report having a strong sense of meaning and purpose in their lives, showing a growth of 6% over the 5 years to 80%. </a:t>
            </a:r>
          </a:p>
        </p:txBody>
      </p:sp>
      <p:pic>
        <p:nvPicPr>
          <p:cNvPr id="3" name="Picture 2" descr="Older adult doing yoga">
            <a:extLst>
              <a:ext uri="{FF2B5EF4-FFF2-40B4-BE49-F238E27FC236}">
                <a16:creationId xmlns:a16="http://schemas.microsoft.com/office/drawing/2014/main" id="{5BD84D0B-EA36-423E-B696-1F3677641A00}"/>
              </a:ext>
            </a:extLst>
          </p:cNvPr>
          <p:cNvPicPr>
            <a:picLocks noChangeAspect="1"/>
          </p:cNvPicPr>
          <p:nvPr userDrawn="1"/>
        </p:nvPicPr>
        <p:blipFill>
          <a:blip r:embed="rId8"/>
          <a:stretch>
            <a:fillRect/>
          </a:stretch>
        </p:blipFill>
        <p:spPr>
          <a:xfrm>
            <a:off x="3223259" y="759321"/>
            <a:ext cx="1370110" cy="914400"/>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Researcher looking into microscope">
            <a:extLst>
              <a:ext uri="{FF2B5EF4-FFF2-40B4-BE49-F238E27FC236}">
                <a16:creationId xmlns:a16="http://schemas.microsoft.com/office/drawing/2014/main" id="{84B83357-25F4-4388-BB5D-0B0A161AF458}"/>
              </a:ext>
            </a:extLst>
          </p:cNvPr>
          <p:cNvPicPr>
            <a:picLocks noChangeAspect="1"/>
          </p:cNvPicPr>
          <p:nvPr userDrawn="1"/>
        </p:nvPicPr>
        <p:blipFill rotWithShape="1">
          <a:blip r:embed="rId9"/>
          <a:srcRect l="6799" r="8796"/>
          <a:stretch/>
        </p:blipFill>
        <p:spPr>
          <a:xfrm>
            <a:off x="5720370" y="756120"/>
            <a:ext cx="1372092" cy="914400"/>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773109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116836"/>
      </p:ext>
    </p:extLst>
  </p:cSld>
  <p:clrMap bg1="lt1" tx1="dk1" bg2="lt2" tx2="dk2" accent1="accent1" accent2="accent2" accent3="accent3" accent4="accent4" accent5="accent5" accent6="accent6" hlink="hlink" folHlink="folHlink"/>
  <p:sldLayoutIdLst>
    <p:sldLayoutId id="2147483681" r:id="rId1"/>
    <p:sldLayoutId id="2147483692" r:id="rId2"/>
    <p:sldLayoutId id="214748369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981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C7C7AD-8315-4A5C-870A-F7049131A0B3}"/>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30475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0C1105D-5B3D-4651-81A8-382967C27E1D}"/>
              </a:ext>
            </a:extLst>
          </p:cNvPr>
          <p:cNvSpPr>
            <a:spLocks noGrp="1"/>
          </p:cNvSpPr>
          <p:nvPr>
            <p:ph type="pic" sz="quarter" idx="14"/>
          </p:nvPr>
        </p:nvSpPr>
        <p:spPr/>
      </p:sp>
      <p:sp>
        <p:nvSpPr>
          <p:cNvPr id="3" name="Text Placeholder 2">
            <a:extLst>
              <a:ext uri="{FF2B5EF4-FFF2-40B4-BE49-F238E27FC236}">
                <a16:creationId xmlns:a16="http://schemas.microsoft.com/office/drawing/2014/main" id="{276CF403-770A-498F-ADBE-B2B0F0303E7E}"/>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1CA40238-6D61-4205-A8C6-F434FD2D9FD6}"/>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811788565"/>
      </p:ext>
    </p:extLst>
  </p:cSld>
  <p:clrMapOvr>
    <a:masterClrMapping/>
  </p:clrMapOvr>
</p:sld>
</file>

<file path=ppt/theme/theme1.xml><?xml version="1.0" encoding="utf-8"?>
<a:theme xmlns:a="http://schemas.openxmlformats.org/drawingml/2006/main" name="Areas Of Foc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cial Data Sheet" id="{AACCB763-47B5-45C4-BA1E-C969C8749922}" vid="{E7F4D220-5170-4A9F-A26C-34544F18CB7F}"/>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A7FCD39F41A1D4D83FCFCD657F48F12" ma:contentTypeVersion="14" ma:contentTypeDescription="Create a new document." ma:contentTypeScope="" ma:versionID="898cab2262bb5e6fba77ced26411b8f9">
  <xsd:schema xmlns:xsd="http://www.w3.org/2001/XMLSchema" xmlns:xs="http://www.w3.org/2001/XMLSchema" xmlns:p="http://schemas.microsoft.com/office/2006/metadata/properties" xmlns:ns2="bd59869c-8c19-4d89-ad34-dc7b09787b4b" xmlns:ns3="2a5d7c57-f217-4c91-a592-825cc7a3238f" targetNamespace="http://schemas.microsoft.com/office/2006/metadata/properties" ma:root="true" ma:fieldsID="f9a9b796c9129d63b0e3b5df8733248c" ns2:_="" ns3:_="">
    <xsd:import namespace="bd59869c-8c19-4d89-ad34-dc7b09787b4b"/>
    <xsd:import namespace="2a5d7c57-f217-4c91-a592-825cc7a323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Details" minOccurs="0"/>
                <xsd:element ref="ns3:SharedWithUsers" minOccurs="0"/>
                <xsd:element ref="ns2:Document_x0020_View"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59869c-8c19-4d89-ad34-dc7b09787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Document_x0020_View" ma:index="16" nillable="true" ma:displayName="Document View" ma:format="Image" ma:internalName="Document_x0020_View">
      <xsd:complexType>
        <xsd:complexContent>
          <xsd:extension base="dms:URL">
            <xsd:sequence>
              <xsd:element name="Url" type="dms:ValidUrl" minOccurs="0" nillable="true"/>
              <xsd:element name="Description" type="xsd:string" nillable="true"/>
            </xsd:sequence>
          </xsd:extension>
        </xsd:complexContent>
      </xsd:complex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a5d7c57-f217-4c91-a592-825cc7a3238f" elementFormDefault="qualified">
    <xsd:import namespace="http://schemas.microsoft.com/office/2006/documentManagement/types"/>
    <xsd:import namespace="http://schemas.microsoft.com/office/infopath/2007/PartnerControls"/>
    <xsd:element name="SharedWithDetails" ma:index="14" nillable="true" ma:displayName="Shared With Details" ma:internalName="SharedWithDetails" ma:readOnly="true">
      <xsd:simpleType>
        <xsd:restriction base="dms:Note">
          <xsd:maxLength value="255"/>
        </xsd:restriction>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ocument_x0020_View xmlns="bd59869c-8c19-4d89-ad34-dc7b09787b4b">
      <Url xsi:nil="true"/>
      <Description xsi:nil="true"/>
    </Document_x0020_View>
    <SharedWithUsers xmlns="2a5d7c57-f217-4c91-a592-825cc7a3238f">
      <UserInfo>
        <DisplayName>Eloy Lopez</DisplayName>
        <AccountId>155</AccountId>
        <AccountType/>
      </UserInfo>
    </SharedWithUsers>
  </documentManagement>
</p:properties>
</file>

<file path=customXml/itemProps1.xml><?xml version="1.0" encoding="utf-8"?>
<ds:datastoreItem xmlns:ds="http://schemas.openxmlformats.org/officeDocument/2006/customXml" ds:itemID="{1F16C627-02E6-4081-BDE3-FEA405FAF568}">
  <ds:schemaRefs>
    <ds:schemaRef ds:uri="http://schemas.microsoft.com/sharepoint/v3/contenttype/forms"/>
  </ds:schemaRefs>
</ds:datastoreItem>
</file>

<file path=customXml/itemProps2.xml><?xml version="1.0" encoding="utf-8"?>
<ds:datastoreItem xmlns:ds="http://schemas.openxmlformats.org/officeDocument/2006/customXml" ds:itemID="{BC4152F0-1DE0-411F-A138-CBBA41C53A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59869c-8c19-4d89-ad34-dc7b09787b4b"/>
    <ds:schemaRef ds:uri="2a5d7c57-f217-4c91-a592-825cc7a323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3F33F2-6DBA-4D2A-B6CC-C93BF4342406}">
  <ds:schemaRefs>
    <ds:schemaRef ds:uri="http://purl.org/dc/terms/"/>
    <ds:schemaRef ds:uri="http://schemas.microsoft.com/office/2006/documentManagement/types"/>
    <ds:schemaRef ds:uri="bd59869c-8c19-4d89-ad34-dc7b09787b4b"/>
    <ds:schemaRef ds:uri="http://purl.org/dc/dcmitype/"/>
    <ds:schemaRef ds:uri="http://schemas.microsoft.com/office/infopath/2007/PartnerControls"/>
    <ds:schemaRef ds:uri="http://schemas.openxmlformats.org/package/2006/metadata/core-properties"/>
    <ds:schemaRef ds:uri="2a5d7c57-f217-4c91-a592-825cc7a3238f"/>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Social Data Sheet</Template>
  <TotalTime>182</TotalTime>
  <Words>0</Words>
  <Application>Microsoft Office PowerPoint</Application>
  <PresentationFormat>Custom</PresentationFormat>
  <Paragraphs>0</Paragraphs>
  <Slides>3</Slides>
  <Notes>1</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Open Sans</vt:lpstr>
      <vt:lpstr>Arial</vt:lpstr>
      <vt:lpstr>Open Sans SemiBold</vt:lpstr>
      <vt:lpstr>Areas Of Focus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Baushke</dc:creator>
  <cp:lastModifiedBy>Eloy Lopez</cp:lastModifiedBy>
  <cp:revision>6</cp:revision>
  <dcterms:created xsi:type="dcterms:W3CDTF">2021-08-17T18:37:37Z</dcterms:created>
  <dcterms:modified xsi:type="dcterms:W3CDTF">2021-08-17T21:57:50Z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0x0101002A7FCD39F41A1D4D83FCFCD657F48F12</vt:lpwstr>
  </property>
</Properties>
</file>