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</p:sldIdLst>
  <p:sldSz cx="7772400" cy="10058400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ucida Handwriting" panose="03010101010101010101" pitchFamily="66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6F3"/>
    <a:srgbClr val="64B755"/>
    <a:srgbClr val="000633"/>
    <a:srgbClr val="FE7048"/>
    <a:srgbClr val="770D83"/>
    <a:srgbClr val="53B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85" y="65"/>
      </p:cViewPr>
      <p:guideLst>
        <p:guide orient="horz" pos="28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2" d="100"/>
          <a:sy n="132" d="100"/>
        </p:scale>
        <p:origin x="3041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32607C-3930-448C-9B14-254023F9B3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F6F66-5344-4EEC-984E-E5E761FC2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CA73-8739-4C7B-8EE3-93A5902A5CB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A16FD-0C04-4F35-8519-35C0AE3F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D30EC-4828-40DE-A3DB-BC7F0D4335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0C1A-F159-4018-BF49-EB71E0F7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7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Instructio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683C9-F58A-45F8-9DCF-B74BE60B9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274320"/>
            <a:ext cx="2816447" cy="109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58CCDD-2DB0-4A22-BD47-CD10B5C2A281}"/>
              </a:ext>
            </a:extLst>
          </p:cNvPr>
          <p:cNvSpPr txBox="1"/>
          <p:nvPr userDrawn="1"/>
        </p:nvSpPr>
        <p:spPr>
          <a:xfrm>
            <a:off x="457200" y="1371600"/>
            <a:ext cx="6858000" cy="487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cap="all" spc="-75" dirty="0">
                <a:solidFill>
                  <a:srgbClr val="0006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the moment</a:t>
            </a:r>
          </a:p>
          <a:p>
            <a:pPr marL="0" marR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all" spc="-75" dirty="0">
                <a:solidFill>
                  <a:srgbClr val="0006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FLYER INSTRUCTIONS</a:t>
            </a:r>
          </a:p>
          <a:p>
            <a:pPr marL="0" marR="0">
              <a:spcBef>
                <a:spcPts val="1200"/>
              </a:spcBef>
              <a:spcAft>
                <a:spcPts val="200"/>
              </a:spcAft>
            </a:pPr>
            <a:r>
              <a:rPr lang="en-US" sz="1600" b="1" kern="0" dirty="0">
                <a:solidFill>
                  <a:srgbClr val="FE70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 tips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Clicking the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button (under the Home tab) will revert to original layout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 fields (editable sections) not filled in will print blank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Slide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(under the Home tab) to create multiple versions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200"/>
              </a:spcAft>
            </a:pPr>
            <a:r>
              <a:rPr lang="en-US" sz="1600" b="1" kern="0" dirty="0">
                <a:solidFill>
                  <a:srgbClr val="FE70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two-sided flyers with tracking sheet for each week of the campaign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Starting with slides 2 and 3, there is a two-sided flyer for each week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Add specific community event(s) for that week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Add community logo and contact information on the front</a:t>
            </a:r>
          </a:p>
          <a:p>
            <a:pPr marL="0" marR="0">
              <a:spcBef>
                <a:spcPts val="1200"/>
              </a:spcBef>
              <a:spcAft>
                <a:spcPts val="200"/>
              </a:spcAft>
            </a:pPr>
            <a:r>
              <a:rPr lang="en-US" sz="1600" b="1" kern="0" dirty="0">
                <a:solidFill>
                  <a:srgbClr val="FE70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 flyers for the campaign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page is hidden and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not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flyers are designed with ½ inch margins for easy printing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–Front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–Back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intended to be printed on a single sheet of paper using your printers (both sides) printing option</a:t>
            </a:r>
          </a:p>
        </p:txBody>
      </p:sp>
    </p:spTree>
    <p:extLst>
      <p:ext uri="{BB962C8B-B14F-4D97-AF65-F5344CB8AC3E}">
        <p14:creationId xmlns:p14="http://schemas.microsoft.com/office/powerpoint/2010/main" val="45667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01-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6F474F7-8927-45D3-8CB1-CFE481728244}"/>
              </a:ext>
            </a:extLst>
          </p:cNvPr>
          <p:cNvSpPr txBox="1"/>
          <p:nvPr userDrawn="1"/>
        </p:nvSpPr>
        <p:spPr>
          <a:xfrm>
            <a:off x="1267143" y="8321040"/>
            <a:ext cx="5238115" cy="2103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  <a:buClrTx/>
              <a:buFontTx/>
              <a:buNone/>
            </a:pP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Use </a:t>
            </a:r>
            <a:r>
              <a:rPr lang="en-US" sz="1200" b="1" kern="1200" dirty="0">
                <a:solidFill>
                  <a:srgbClr val="9866F3"/>
                </a:solidFill>
                <a:latin typeface="+mn-lt"/>
                <a:ea typeface="+mn-ea"/>
                <a:cs typeface="Open Sans"/>
              </a:rPr>
              <a:t>#MasterTheMoment2021!</a:t>
            </a:r>
            <a:r>
              <a:rPr lang="en-US" sz="1200" b="1" kern="1200" dirty="0">
                <a:solidFill>
                  <a:srgbClr val="64B755"/>
                </a:solidFill>
                <a:latin typeface="+mn-lt"/>
                <a:ea typeface="+mn-ea"/>
                <a:cs typeface="Open Sans"/>
              </a:rPr>
              <a:t> </a:t>
            </a: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when posting pictures to social media!</a:t>
            </a:r>
            <a:endParaRPr sz="2100" kern="1200" dirty="0">
              <a:solidFill>
                <a:prstClr val="black"/>
              </a:solidFill>
              <a:latin typeface="+mn-lt"/>
              <a:ea typeface="+mn-ea"/>
              <a:cs typeface="Open Sans"/>
            </a:endParaRPr>
          </a:p>
        </p:txBody>
      </p:sp>
      <p:sp>
        <p:nvSpPr>
          <p:cNvPr id="92" name="object 3">
            <a:extLst>
              <a:ext uri="{FF2B5EF4-FFF2-40B4-BE49-F238E27FC236}">
                <a16:creationId xmlns:a16="http://schemas.microsoft.com/office/drawing/2014/main" id="{EDEB9686-1836-4A36-964A-8F03248A6FBD}"/>
              </a:ext>
            </a:extLst>
          </p:cNvPr>
          <p:cNvSpPr/>
          <p:nvPr userDrawn="1"/>
        </p:nvSpPr>
        <p:spPr>
          <a:xfrm>
            <a:off x="457199" y="7406640"/>
            <a:ext cx="6857991" cy="914400"/>
          </a:xfrm>
          <a:prstGeom prst="roundRect">
            <a:avLst/>
          </a:prstGeom>
          <a:ln w="12700">
            <a:solidFill>
              <a:srgbClr val="9866F3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Google Shape;102;p13">
            <a:extLst>
              <a:ext uri="{FF2B5EF4-FFF2-40B4-BE49-F238E27FC236}">
                <a16:creationId xmlns:a16="http://schemas.microsoft.com/office/drawing/2014/main" id="{12BEE247-A60C-4DB0-BE58-FDAC68BD241F}"/>
              </a:ext>
            </a:extLst>
          </p:cNvPr>
          <p:cNvSpPr txBox="1"/>
          <p:nvPr userDrawn="1"/>
        </p:nvSpPr>
        <p:spPr>
          <a:xfrm>
            <a:off x="1371600" y="9166860"/>
            <a:ext cx="20097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+mn-lt"/>
                <a:ea typeface="Open Sans"/>
                <a:cs typeface="Open Sans"/>
                <a:sym typeface="Open Sans"/>
              </a:rPr>
              <a:t>Get involved. Contact:</a:t>
            </a:r>
          </a:p>
        </p:txBody>
      </p:sp>
      <p:sp>
        <p:nvSpPr>
          <p:cNvPr id="109" name="Picture Placeholder 4">
            <a:extLst>
              <a:ext uri="{FF2B5EF4-FFF2-40B4-BE49-F238E27FC236}">
                <a16:creationId xmlns:a16="http://schemas.microsoft.com/office/drawing/2014/main" id="{B489265E-5DEB-49AF-8014-A40DF4869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" y="8595360"/>
            <a:ext cx="822960" cy="82296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2BF64D46-B16A-452E-B056-2DB800DDA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840" y="9006841"/>
            <a:ext cx="3840434" cy="5943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1200" b="1">
                <a:solidFill>
                  <a:srgbClr val="00063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name and email/phone</a:t>
            </a:r>
          </a:p>
        </p:txBody>
      </p:sp>
      <p:sp>
        <p:nvSpPr>
          <p:cNvPr id="108" name="Google Shape;103;p13">
            <a:extLst>
              <a:ext uri="{FF2B5EF4-FFF2-40B4-BE49-F238E27FC236}">
                <a16:creationId xmlns:a16="http://schemas.microsoft.com/office/drawing/2014/main" id="{78FE4198-F320-405E-AA34-03BFE59A915E}"/>
              </a:ext>
            </a:extLst>
          </p:cNvPr>
          <p:cNvSpPr txBox="1"/>
          <p:nvPr userDrawn="1"/>
        </p:nvSpPr>
        <p:spPr>
          <a:xfrm>
            <a:off x="1371600" y="8595360"/>
            <a:ext cx="5760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latin typeface="+mn-lt"/>
                <a:ea typeface="Open Sans"/>
                <a:cs typeface="Open Sans"/>
                <a:sym typeface="Open Sans"/>
              </a:rPr>
              <a:t>“Hello, sun in my face. Hello, you who made the morning and spread it over the fields… Watch, now, how I start the day in happiness, in kindness.” ―</a:t>
            </a:r>
            <a:r>
              <a:rPr lang="en-US" sz="1200" b="1" i="1" dirty="0">
                <a:latin typeface="+mn-lt"/>
                <a:ea typeface="Open Sans"/>
                <a:cs typeface="Open Sans"/>
                <a:sym typeface="Open Sans"/>
              </a:rPr>
              <a:t>Mary Oliver</a:t>
            </a:r>
            <a:endParaRPr sz="1200" b="1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DC4F793A-5334-4F33-943F-AF26E1171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" y="7406640"/>
            <a:ext cx="630936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event title</a:t>
            </a:r>
          </a:p>
        </p:txBody>
      </p:sp>
      <p:sp>
        <p:nvSpPr>
          <p:cNvPr id="113" name="Text Placeholder 111">
            <a:extLst>
              <a:ext uri="{FF2B5EF4-FFF2-40B4-BE49-F238E27FC236}">
                <a16:creationId xmlns:a16="http://schemas.microsoft.com/office/drawing/2014/main" id="{7824295D-41F7-4255-BC2A-AB6C602FA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13" y="7720572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date and time</a:t>
            </a:r>
          </a:p>
        </p:txBody>
      </p:sp>
      <p:sp>
        <p:nvSpPr>
          <p:cNvPr id="114" name="Text Placeholder 111">
            <a:extLst>
              <a:ext uri="{FF2B5EF4-FFF2-40B4-BE49-F238E27FC236}">
                <a16:creationId xmlns:a16="http://schemas.microsoft.com/office/drawing/2014/main" id="{08751DE2-D663-4AAF-BEE2-A94A06A47C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513" y="7982980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location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4D17F93-3554-4207-A23C-F368D81B8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7198" y="457200"/>
            <a:ext cx="6857986" cy="39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D92E2B3-66A9-4119-AD2F-D258CB4FB6AE}"/>
              </a:ext>
            </a:extLst>
          </p:cNvPr>
          <p:cNvSpPr/>
          <p:nvPr userDrawn="1"/>
        </p:nvSpPr>
        <p:spPr>
          <a:xfrm rot="5400000" flipH="1">
            <a:off x="2514591" y="-403061"/>
            <a:ext cx="2743200" cy="685799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FF">
                  <a:alpha val="9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65D2107-8020-4419-BB42-E2EFF5A19C09}"/>
              </a:ext>
            </a:extLst>
          </p:cNvPr>
          <p:cNvSpPr txBox="1">
            <a:spLocks/>
          </p:cNvSpPr>
          <p:nvPr userDrawn="1"/>
        </p:nvSpPr>
        <p:spPr>
          <a:xfrm>
            <a:off x="1906131" y="3749040"/>
            <a:ext cx="396013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233679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866F3"/>
                </a:solidFill>
                <a:effectLst/>
                <a:uLnTx/>
                <a:uFillTx/>
                <a:latin typeface="+mn-lt"/>
                <a:ea typeface="+mn-ea"/>
                <a:cs typeface="Open Sans"/>
              </a:rPr>
              <a:t>Master The Moment!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D9BD37EC-58EC-49AA-97AE-A9298B0DFE91}"/>
              </a:ext>
            </a:extLst>
          </p:cNvPr>
          <p:cNvSpPr txBox="1">
            <a:spLocks/>
          </p:cNvSpPr>
          <p:nvPr userDrawn="1"/>
        </p:nvSpPr>
        <p:spPr>
          <a:xfrm>
            <a:off x="640080" y="4206240"/>
            <a:ext cx="66751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Join the month-long campaign that encourages and challenges you to capture the small moments that bring  joy and gratitude.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+mn-lt"/>
                <a:ea typeface="Calibri" panose="020F0502020204030204" pitchFamily="34" charset="0"/>
              </a:rPr>
              <a:t>By being mindful and embracing small moments, we learn to appreciate every aspect of life, no matter how large or small, allowing us to positively impact our health and wellbeing.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Capture a small moment that brings you joy by: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0BEC38CD-4439-4AEF-9BFF-0CFEAF18D423}"/>
              </a:ext>
            </a:extLst>
          </p:cNvPr>
          <p:cNvSpPr txBox="1">
            <a:spLocks/>
          </p:cNvSpPr>
          <p:nvPr userDrawn="1"/>
        </p:nvSpPr>
        <p:spPr>
          <a:xfrm>
            <a:off x="548640" y="6675120"/>
            <a:ext cx="6675120" cy="751488"/>
          </a:xfrm>
          <a:prstGeom prst="rect">
            <a:avLst/>
          </a:prstGeom>
        </p:spPr>
        <p:txBody>
          <a:bodyPr vert="horz" wrap="square" lIns="0" tIns="12700" rIns="0" bIns="0" numCol="3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Taking a photo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Writing a short story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Painting a picture</a:t>
            </a:r>
          </a:p>
        </p:txBody>
      </p:sp>
    </p:spTree>
    <p:extLst>
      <p:ext uri="{BB962C8B-B14F-4D97-AF65-F5344CB8AC3E}">
        <p14:creationId xmlns:p14="http://schemas.microsoft.com/office/powerpoint/2010/main" val="8013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39;p20">
            <a:extLst>
              <a:ext uri="{FF2B5EF4-FFF2-40B4-BE49-F238E27FC236}">
                <a16:creationId xmlns:a16="http://schemas.microsoft.com/office/drawing/2014/main" id="{CD007B77-97C9-4F22-90D9-4FC1B232BA98}"/>
              </a:ext>
            </a:extLst>
          </p:cNvPr>
          <p:cNvSpPr txBox="1"/>
          <p:nvPr userDrawn="1"/>
        </p:nvSpPr>
        <p:spPr>
          <a:xfrm>
            <a:off x="1463040" y="457200"/>
            <a:ext cx="484632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866F3"/>
                </a:solidFill>
                <a:latin typeface="+mn-lt"/>
                <a:ea typeface="Open Sans"/>
                <a:cs typeface="Open Sans"/>
                <a:sym typeface="Open Sans"/>
              </a:rPr>
              <a:t>Master the Moment</a:t>
            </a:r>
            <a:endParaRPr sz="2400" b="1" dirty="0">
              <a:solidFill>
                <a:srgbClr val="9866F3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grpSp>
        <p:nvGrpSpPr>
          <p:cNvPr id="67" name="Google Shape;109;p14">
            <a:extLst>
              <a:ext uri="{FF2B5EF4-FFF2-40B4-BE49-F238E27FC236}">
                <a16:creationId xmlns:a16="http://schemas.microsoft.com/office/drawing/2014/main" id="{5AF6B5E6-2F8F-4EB6-81D0-39221CB26B76}"/>
              </a:ext>
            </a:extLst>
          </p:cNvPr>
          <p:cNvGrpSpPr/>
          <p:nvPr userDrawn="1"/>
        </p:nvGrpSpPr>
        <p:grpSpPr>
          <a:xfrm>
            <a:off x="5120640" y="9235440"/>
            <a:ext cx="2072078" cy="378351"/>
            <a:chOff x="5200907" y="9436905"/>
            <a:chExt cx="2072078" cy="378351"/>
          </a:xfrm>
        </p:grpSpPr>
        <p:pic>
          <p:nvPicPr>
            <p:cNvPr id="68" name="Google Shape;110;p14">
              <a:extLst>
                <a:ext uri="{FF2B5EF4-FFF2-40B4-BE49-F238E27FC236}">
                  <a16:creationId xmlns:a16="http://schemas.microsoft.com/office/drawing/2014/main" id="{2E1EFFB1-1051-4ABE-A8B9-8F81C25AC55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18886" y="9436905"/>
              <a:ext cx="1354099" cy="378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111;p14">
              <a:extLst>
                <a:ext uri="{FF2B5EF4-FFF2-40B4-BE49-F238E27FC236}">
                  <a16:creationId xmlns:a16="http://schemas.microsoft.com/office/drawing/2014/main" id="{1C5CF4BD-4229-47DB-9A5A-FCFECA5CC8D7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0907" y="9574594"/>
              <a:ext cx="781050" cy="15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7149FC-9C63-43AB-B1F6-0343BD17B408}"/>
              </a:ext>
            </a:extLst>
          </p:cNvPr>
          <p:cNvGrpSpPr/>
          <p:nvPr userDrawn="1"/>
        </p:nvGrpSpPr>
        <p:grpSpPr>
          <a:xfrm>
            <a:off x="457200" y="914400"/>
            <a:ext cx="6858000" cy="1280160"/>
            <a:chOff x="457200" y="1920240"/>
            <a:chExt cx="6858000" cy="12801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334041-7A7B-413E-8D4B-BB3A82F612DA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5DEFA6-9F95-4B70-ACB0-69239E6C1AB0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850CC9-A0DE-4CA9-A310-DED80FD2459E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A07570-DCBE-4EB9-BAD4-B7EED2DEAA76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064A9D7-4497-4318-A61E-4FE3A9E7C25E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9E97974-E159-4B62-BC90-BA81C4A0D0B2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67E185D-4AAA-424F-BA19-1AC8D99ACBA8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2F12BD6-FFBA-4AA1-B381-D4BB06CE1492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33169B-D0D3-4C31-A44C-8E2EB081E0F7}"/>
              </a:ext>
            </a:extLst>
          </p:cNvPr>
          <p:cNvGrpSpPr/>
          <p:nvPr userDrawn="1"/>
        </p:nvGrpSpPr>
        <p:grpSpPr>
          <a:xfrm>
            <a:off x="457200" y="2286000"/>
            <a:ext cx="6858000" cy="1280160"/>
            <a:chOff x="457200" y="1920240"/>
            <a:chExt cx="6858000" cy="128016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5ED2527-85AD-4CE3-81DC-BC320DDA229D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BEA405-76F7-4C8D-BA84-73CFEEE75FB8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0C6F15-2CD2-41B2-A7CA-BC54D093F7EC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7F9530-AA27-4E31-9348-9602372483BD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C8ED08-7343-49DE-8D22-B827482AC568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25C3CB-565D-4292-8608-E09F85136A10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883458-86E9-4B48-A2C0-79E8BE678099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6F290E-DE95-4F4A-861B-19E19B82E44E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67BB8A-2088-4394-A662-EFF7B6469EA0}"/>
              </a:ext>
            </a:extLst>
          </p:cNvPr>
          <p:cNvGrpSpPr/>
          <p:nvPr userDrawn="1"/>
        </p:nvGrpSpPr>
        <p:grpSpPr>
          <a:xfrm>
            <a:off x="457200" y="3657600"/>
            <a:ext cx="6858000" cy="1280160"/>
            <a:chOff x="457200" y="1920240"/>
            <a:chExt cx="6858000" cy="12801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77F99A5-A748-4F79-B297-B59E018E12ED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4FC684-D39B-4797-8317-3B36A1ADA26E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2F5C3E-AF9A-466E-AD6E-9C8A1AE5F02E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AAAFB0-82D9-475D-ACCC-229825E525DE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C9EC3C-2A90-4C0C-8CE0-635FACCC60BA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2ECD9F-2935-4916-95FB-2F3031326CE1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CCF74F-01CC-4716-8B8D-B01A0BCC84A6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E99F06-6C8E-44B6-9581-71CA36FAA198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2C59EC-15DB-4FE2-90C3-85B64B8ED997}"/>
              </a:ext>
            </a:extLst>
          </p:cNvPr>
          <p:cNvGrpSpPr/>
          <p:nvPr userDrawn="1"/>
        </p:nvGrpSpPr>
        <p:grpSpPr>
          <a:xfrm>
            <a:off x="457200" y="5029200"/>
            <a:ext cx="6858000" cy="1280160"/>
            <a:chOff x="457200" y="1920240"/>
            <a:chExt cx="6858000" cy="12801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2D27B9B-C7DC-4D0D-B2A4-1DD004E29A40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4511CF-CDE6-4C98-8C34-CBE9F5B3B924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2836B6-CAA9-4AA2-BEE6-7D5B86B0A06A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1DE540-0D5D-411E-94EF-0C5A67EC30E7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7174EB-2381-48A9-BCF8-F7343FA853F3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B5CD9E-7FB4-43F7-B08E-F781585B3CA0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A0F849-B149-4B63-99EE-C64E24BF8280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CF4F15-A907-42B3-9EEC-6AB1634404A1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2B8FD7-9726-4124-A9AE-0D7C2731018E}"/>
              </a:ext>
            </a:extLst>
          </p:cNvPr>
          <p:cNvGrpSpPr/>
          <p:nvPr userDrawn="1"/>
        </p:nvGrpSpPr>
        <p:grpSpPr>
          <a:xfrm>
            <a:off x="457200" y="6400800"/>
            <a:ext cx="6858000" cy="1280160"/>
            <a:chOff x="457200" y="1920240"/>
            <a:chExt cx="6858000" cy="128016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AE91961-4FB1-44E1-A938-A7DF22EC6E04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6993A71-9B7B-4A87-AE28-BDA71FDBBEC5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3636857-2484-43C0-B200-5668F1DEE09B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28A59E-F6F6-4B2A-8443-5FBAC7566B66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A5FC541-E3FC-44D0-9BA6-91D6DDEC9232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CF2D8D-97F3-47A4-9ECD-E7A0DDD95A7B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D6E505-6B9F-4866-8791-9809BD31D7D4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1DF96B-ACBD-4ADD-A7F5-026DE59643FA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D5E2F4-35BE-472B-9A0A-3DD608C63B4D}"/>
              </a:ext>
            </a:extLst>
          </p:cNvPr>
          <p:cNvGrpSpPr/>
          <p:nvPr userDrawn="1"/>
        </p:nvGrpSpPr>
        <p:grpSpPr>
          <a:xfrm>
            <a:off x="457200" y="7772400"/>
            <a:ext cx="6858000" cy="1280160"/>
            <a:chOff x="457200" y="1920240"/>
            <a:chExt cx="6858000" cy="128016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99594A7-6583-4E48-B177-A9186F2964F6}"/>
                </a:ext>
              </a:extLst>
            </p:cNvPr>
            <p:cNvSpPr/>
            <p:nvPr userDrawn="1"/>
          </p:nvSpPr>
          <p:spPr>
            <a:xfrm>
              <a:off x="457200" y="2011680"/>
              <a:ext cx="6858000" cy="1188720"/>
            </a:xfrm>
            <a:prstGeom prst="roundRect">
              <a:avLst/>
            </a:prstGeom>
            <a:noFill/>
            <a:ln w="12700" cap="flat" cmpd="sng" algn="ctr">
              <a:solidFill>
                <a:srgbClr val="9866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b="1" dirty="0">
                <a:latin typeface="+mn-lt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E799D1D-665A-4BFF-BE68-1DFC8DDC3708}"/>
                </a:ext>
              </a:extLst>
            </p:cNvPr>
            <p:cNvSpPr txBox="1"/>
            <p:nvPr userDrawn="1"/>
          </p:nvSpPr>
          <p:spPr>
            <a:xfrm>
              <a:off x="640080" y="283464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3: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4F4489-36D8-4025-B4A8-AFF40AEB1936}"/>
                </a:ext>
              </a:extLst>
            </p:cNvPr>
            <p:cNvCxnSpPr/>
            <p:nvPr userDrawn="1"/>
          </p:nvCxnSpPr>
          <p:spPr>
            <a:xfrm>
              <a:off x="640080" y="311163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E3B4909-8606-4B40-9400-D4C835A31977}"/>
                </a:ext>
              </a:extLst>
            </p:cNvPr>
            <p:cNvSpPr txBox="1"/>
            <p:nvPr userDrawn="1"/>
          </p:nvSpPr>
          <p:spPr>
            <a:xfrm>
              <a:off x="1706757" y="1920240"/>
              <a:ext cx="4358886" cy="374571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8100000" algn="tr" rotWithShape="0">
                <a:srgbClr val="9866F3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866F3"/>
                  </a:solidFill>
                </a:rPr>
                <a:t>On this day, ______________________, I …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E2942C9-E0A8-4C5C-9B89-7469C106414C}"/>
                </a:ext>
              </a:extLst>
            </p:cNvPr>
            <p:cNvCxnSpPr/>
            <p:nvPr userDrawn="1"/>
          </p:nvCxnSpPr>
          <p:spPr>
            <a:xfrm>
              <a:off x="640080" y="283731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BC57D2-0CC7-4FA0-A17E-9405A598174D}"/>
                </a:ext>
              </a:extLst>
            </p:cNvPr>
            <p:cNvCxnSpPr/>
            <p:nvPr userDrawn="1"/>
          </p:nvCxnSpPr>
          <p:spPr>
            <a:xfrm>
              <a:off x="640080" y="2562999"/>
              <a:ext cx="6492240" cy="0"/>
            </a:xfrm>
            <a:prstGeom prst="line">
              <a:avLst/>
            </a:prstGeom>
            <a:ln>
              <a:solidFill>
                <a:srgbClr val="986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8222EF-57FB-41CC-B9F4-8CA4720CD95A}"/>
                </a:ext>
              </a:extLst>
            </p:cNvPr>
            <p:cNvSpPr txBox="1"/>
            <p:nvPr userDrawn="1"/>
          </p:nvSpPr>
          <p:spPr>
            <a:xfrm>
              <a:off x="640080" y="228600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1: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C9BC8A-DBE1-43A5-B9C6-0B3CF248F84E}"/>
                </a:ext>
              </a:extLst>
            </p:cNvPr>
            <p:cNvSpPr txBox="1"/>
            <p:nvPr userDrawn="1"/>
          </p:nvSpPr>
          <p:spPr>
            <a:xfrm>
              <a:off x="640080" y="2560320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9866F3"/>
                  </a:solidFill>
                </a:rPr>
                <a:t>Moment 2: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9ED18B-85DE-4DDC-A54D-2EE4714E5970}"/>
              </a:ext>
            </a:extLst>
          </p:cNvPr>
          <p:cNvSpPr txBox="1"/>
          <p:nvPr userDrawn="1"/>
        </p:nvSpPr>
        <p:spPr>
          <a:xfrm>
            <a:off x="3007594" y="90890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Lucida Handwriting" panose="03010101010101010101" pitchFamily="66" charset="0"/>
              </a:rPr>
              <a:t>October 1, 2021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C13D00-178F-446A-A8DD-DF62C0A31BFD}"/>
              </a:ext>
            </a:extLst>
          </p:cNvPr>
          <p:cNvSpPr txBox="1"/>
          <p:nvPr userDrawn="1"/>
        </p:nvSpPr>
        <p:spPr>
          <a:xfrm>
            <a:off x="1463040" y="1280160"/>
            <a:ext cx="4155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Lucida Handwriting" panose="03010101010101010101" pitchFamily="66" charset="0"/>
              </a:rPr>
              <a:t>Felt the warmth of the sun on my face.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B604ED-4AD4-4239-8BDE-CB51FF789DB2}"/>
              </a:ext>
            </a:extLst>
          </p:cNvPr>
          <p:cNvSpPr txBox="1"/>
          <p:nvPr userDrawn="1"/>
        </p:nvSpPr>
        <p:spPr>
          <a:xfrm>
            <a:off x="1463040" y="1554480"/>
            <a:ext cx="4995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Lucida Handwriting" panose="03010101010101010101" pitchFamily="66" charset="0"/>
              </a:rPr>
              <a:t>Observed my grandchild’s smiles and laughter.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D3E753-E61D-45CD-834E-60E25F88404F}"/>
              </a:ext>
            </a:extLst>
          </p:cNvPr>
          <p:cNvSpPr txBox="1"/>
          <p:nvPr userDrawn="1"/>
        </p:nvSpPr>
        <p:spPr>
          <a:xfrm>
            <a:off x="1463040" y="1828800"/>
            <a:ext cx="416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Lucida Handwriting" panose="03010101010101010101" pitchFamily="66" charset="0"/>
              </a:rPr>
              <a:t>Shared my favorite poem with a friend.</a:t>
            </a:r>
          </a:p>
        </p:txBody>
      </p:sp>
    </p:spTree>
    <p:extLst>
      <p:ext uri="{BB962C8B-B14F-4D97-AF65-F5344CB8AC3E}">
        <p14:creationId xmlns:p14="http://schemas.microsoft.com/office/powerpoint/2010/main" val="25156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02-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6F474F7-8927-45D3-8CB1-CFE481728244}"/>
              </a:ext>
            </a:extLst>
          </p:cNvPr>
          <p:cNvSpPr txBox="1"/>
          <p:nvPr userDrawn="1"/>
        </p:nvSpPr>
        <p:spPr>
          <a:xfrm>
            <a:off x="1267143" y="8321040"/>
            <a:ext cx="5238115" cy="2103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  <a:buClrTx/>
              <a:buFontTx/>
              <a:buNone/>
            </a:pP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Use </a:t>
            </a:r>
            <a:r>
              <a:rPr lang="en-US" sz="1200" b="1" kern="1200" dirty="0">
                <a:solidFill>
                  <a:srgbClr val="9866F3"/>
                </a:solidFill>
                <a:latin typeface="+mn-lt"/>
                <a:ea typeface="+mn-ea"/>
                <a:cs typeface="Open Sans"/>
              </a:rPr>
              <a:t>#MasterTheMoment2021!</a:t>
            </a:r>
            <a:r>
              <a:rPr lang="en-US" sz="1200" b="1" kern="1200" dirty="0">
                <a:solidFill>
                  <a:srgbClr val="64B755"/>
                </a:solidFill>
                <a:latin typeface="+mn-lt"/>
                <a:ea typeface="+mn-ea"/>
                <a:cs typeface="Open Sans"/>
              </a:rPr>
              <a:t> </a:t>
            </a: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when posting pictures to social media!</a:t>
            </a:r>
            <a:endParaRPr sz="2100" kern="1200" dirty="0">
              <a:solidFill>
                <a:prstClr val="black"/>
              </a:solidFill>
              <a:latin typeface="+mn-lt"/>
              <a:ea typeface="+mn-ea"/>
              <a:cs typeface="Open Sans"/>
            </a:endParaRPr>
          </a:p>
        </p:txBody>
      </p:sp>
      <p:sp>
        <p:nvSpPr>
          <p:cNvPr id="92" name="object 3">
            <a:extLst>
              <a:ext uri="{FF2B5EF4-FFF2-40B4-BE49-F238E27FC236}">
                <a16:creationId xmlns:a16="http://schemas.microsoft.com/office/drawing/2014/main" id="{EDEB9686-1836-4A36-964A-8F03248A6FBD}"/>
              </a:ext>
            </a:extLst>
          </p:cNvPr>
          <p:cNvSpPr/>
          <p:nvPr userDrawn="1"/>
        </p:nvSpPr>
        <p:spPr>
          <a:xfrm>
            <a:off x="457199" y="7406640"/>
            <a:ext cx="6857991" cy="914400"/>
          </a:xfrm>
          <a:prstGeom prst="roundRect">
            <a:avLst/>
          </a:prstGeom>
          <a:ln w="12700">
            <a:solidFill>
              <a:srgbClr val="9866F3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Google Shape;102;p13">
            <a:extLst>
              <a:ext uri="{FF2B5EF4-FFF2-40B4-BE49-F238E27FC236}">
                <a16:creationId xmlns:a16="http://schemas.microsoft.com/office/drawing/2014/main" id="{12BEE247-A60C-4DB0-BE58-FDAC68BD241F}"/>
              </a:ext>
            </a:extLst>
          </p:cNvPr>
          <p:cNvSpPr txBox="1"/>
          <p:nvPr userDrawn="1"/>
        </p:nvSpPr>
        <p:spPr>
          <a:xfrm>
            <a:off x="1371600" y="9166860"/>
            <a:ext cx="20097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+mn-lt"/>
                <a:ea typeface="Open Sans"/>
                <a:cs typeface="Open Sans"/>
                <a:sym typeface="Open Sans"/>
              </a:rPr>
              <a:t>Get involved. Contact:</a:t>
            </a:r>
          </a:p>
        </p:txBody>
      </p:sp>
      <p:sp>
        <p:nvSpPr>
          <p:cNvPr id="109" name="Picture Placeholder 4">
            <a:extLst>
              <a:ext uri="{FF2B5EF4-FFF2-40B4-BE49-F238E27FC236}">
                <a16:creationId xmlns:a16="http://schemas.microsoft.com/office/drawing/2014/main" id="{B489265E-5DEB-49AF-8014-A40DF4869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" y="8595360"/>
            <a:ext cx="822960" cy="82296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2BF64D46-B16A-452E-B056-2DB800DDA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840" y="9006841"/>
            <a:ext cx="3840434" cy="5943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1200" b="1">
                <a:solidFill>
                  <a:srgbClr val="00063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name and email/phone</a:t>
            </a:r>
          </a:p>
        </p:txBody>
      </p:sp>
      <p:sp>
        <p:nvSpPr>
          <p:cNvPr id="108" name="Google Shape;103;p13">
            <a:extLst>
              <a:ext uri="{FF2B5EF4-FFF2-40B4-BE49-F238E27FC236}">
                <a16:creationId xmlns:a16="http://schemas.microsoft.com/office/drawing/2014/main" id="{78FE4198-F320-405E-AA34-03BFE59A915E}"/>
              </a:ext>
            </a:extLst>
          </p:cNvPr>
          <p:cNvSpPr txBox="1"/>
          <p:nvPr userDrawn="1"/>
        </p:nvSpPr>
        <p:spPr>
          <a:xfrm>
            <a:off x="1371600" y="8595360"/>
            <a:ext cx="5760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latin typeface="+mn-lt"/>
                <a:ea typeface="Open Sans"/>
                <a:cs typeface="Open Sans"/>
                <a:sym typeface="Open Sans"/>
              </a:rPr>
              <a:t>“Hello, sun in my face. Hello, you who made the morning and spread it over the fields… Watch, now, how I start the day in happiness, in kindness.” ―</a:t>
            </a:r>
            <a:r>
              <a:rPr lang="en-US" sz="1200" b="1" i="1" dirty="0">
                <a:latin typeface="+mn-lt"/>
                <a:ea typeface="Open Sans"/>
                <a:cs typeface="Open Sans"/>
                <a:sym typeface="Open Sans"/>
              </a:rPr>
              <a:t>Mary Oliver</a:t>
            </a:r>
            <a:endParaRPr sz="1200" b="1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DC4F793A-5334-4F33-943F-AF26E1171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" y="7406640"/>
            <a:ext cx="630936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event title</a:t>
            </a:r>
          </a:p>
        </p:txBody>
      </p:sp>
      <p:sp>
        <p:nvSpPr>
          <p:cNvPr id="113" name="Text Placeholder 111">
            <a:extLst>
              <a:ext uri="{FF2B5EF4-FFF2-40B4-BE49-F238E27FC236}">
                <a16:creationId xmlns:a16="http://schemas.microsoft.com/office/drawing/2014/main" id="{7824295D-41F7-4255-BC2A-AB6C602FA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13" y="7720572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date and time</a:t>
            </a:r>
          </a:p>
        </p:txBody>
      </p:sp>
      <p:sp>
        <p:nvSpPr>
          <p:cNvPr id="114" name="Text Placeholder 111">
            <a:extLst>
              <a:ext uri="{FF2B5EF4-FFF2-40B4-BE49-F238E27FC236}">
                <a16:creationId xmlns:a16="http://schemas.microsoft.com/office/drawing/2014/main" id="{08751DE2-D663-4AAF-BEE2-A94A06A47C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513" y="7982980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location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4D17F93-3554-4207-A23C-F368D81B8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7198" y="457200"/>
            <a:ext cx="6857986" cy="39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D92E2B3-66A9-4119-AD2F-D258CB4FB6AE}"/>
              </a:ext>
            </a:extLst>
          </p:cNvPr>
          <p:cNvSpPr/>
          <p:nvPr userDrawn="1"/>
        </p:nvSpPr>
        <p:spPr>
          <a:xfrm rot="5400000" flipH="1">
            <a:off x="2514591" y="-403061"/>
            <a:ext cx="2743200" cy="685799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FF">
                  <a:alpha val="9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65D2107-8020-4419-BB42-E2EFF5A19C09}"/>
              </a:ext>
            </a:extLst>
          </p:cNvPr>
          <p:cNvSpPr txBox="1">
            <a:spLocks/>
          </p:cNvSpPr>
          <p:nvPr userDrawn="1"/>
        </p:nvSpPr>
        <p:spPr>
          <a:xfrm>
            <a:off x="1906131" y="3749040"/>
            <a:ext cx="396013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233679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866F3"/>
                </a:solidFill>
                <a:effectLst/>
                <a:uLnTx/>
                <a:uFillTx/>
                <a:latin typeface="+mn-lt"/>
                <a:ea typeface="+mn-ea"/>
                <a:cs typeface="Open Sans"/>
              </a:rPr>
              <a:t>Master The Moment!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D9BD37EC-58EC-49AA-97AE-A9298B0DFE91}"/>
              </a:ext>
            </a:extLst>
          </p:cNvPr>
          <p:cNvSpPr txBox="1">
            <a:spLocks/>
          </p:cNvSpPr>
          <p:nvPr userDrawn="1"/>
        </p:nvSpPr>
        <p:spPr>
          <a:xfrm>
            <a:off x="640080" y="4206240"/>
            <a:ext cx="66751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Join the month-long campaign that encourages and challenges you to capture the small moments that bring  joy and gratitude.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+mn-lt"/>
                <a:ea typeface="Calibri" panose="020F0502020204030204" pitchFamily="34" charset="0"/>
              </a:rPr>
              <a:t>By being mindful and embracing small moments, we learn to appreciate every aspect of life, no matter how large or small, allowing us to positively impact our health and wellbeing.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Capture a small moment that brings you joy by: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0BEC38CD-4439-4AEF-9BFF-0CFEAF18D423}"/>
              </a:ext>
            </a:extLst>
          </p:cNvPr>
          <p:cNvSpPr txBox="1">
            <a:spLocks/>
          </p:cNvSpPr>
          <p:nvPr userDrawn="1"/>
        </p:nvSpPr>
        <p:spPr>
          <a:xfrm>
            <a:off x="548640" y="6675120"/>
            <a:ext cx="6675120" cy="751488"/>
          </a:xfrm>
          <a:prstGeom prst="rect">
            <a:avLst/>
          </a:prstGeom>
        </p:spPr>
        <p:txBody>
          <a:bodyPr vert="horz" wrap="square" lIns="0" tIns="12700" rIns="0" bIns="0" numCol="3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Taking a photo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Writing a short story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Painting a picture</a:t>
            </a:r>
          </a:p>
        </p:txBody>
      </p:sp>
    </p:spTree>
    <p:extLst>
      <p:ext uri="{BB962C8B-B14F-4D97-AF65-F5344CB8AC3E}">
        <p14:creationId xmlns:p14="http://schemas.microsoft.com/office/powerpoint/2010/main" val="4607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03-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6F474F7-8927-45D3-8CB1-CFE481728244}"/>
              </a:ext>
            </a:extLst>
          </p:cNvPr>
          <p:cNvSpPr txBox="1"/>
          <p:nvPr userDrawn="1"/>
        </p:nvSpPr>
        <p:spPr>
          <a:xfrm>
            <a:off x="1267143" y="8321040"/>
            <a:ext cx="5238115" cy="2103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  <a:buClrTx/>
              <a:buFontTx/>
              <a:buNone/>
            </a:pP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Use </a:t>
            </a:r>
            <a:r>
              <a:rPr lang="en-US" sz="1200" b="1" kern="1200" dirty="0">
                <a:solidFill>
                  <a:srgbClr val="9866F3"/>
                </a:solidFill>
                <a:latin typeface="+mn-lt"/>
                <a:ea typeface="+mn-ea"/>
                <a:cs typeface="Open Sans"/>
              </a:rPr>
              <a:t>#MasterTheMoment2021!</a:t>
            </a:r>
            <a:r>
              <a:rPr lang="en-US" sz="1200" b="1" kern="1200" dirty="0">
                <a:solidFill>
                  <a:srgbClr val="64B755"/>
                </a:solidFill>
                <a:latin typeface="+mn-lt"/>
                <a:ea typeface="+mn-ea"/>
                <a:cs typeface="Open Sans"/>
              </a:rPr>
              <a:t> </a:t>
            </a: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when posting pictures to social media!</a:t>
            </a:r>
            <a:endParaRPr sz="2100" kern="1200" dirty="0">
              <a:solidFill>
                <a:prstClr val="black"/>
              </a:solidFill>
              <a:latin typeface="+mn-lt"/>
              <a:ea typeface="+mn-ea"/>
              <a:cs typeface="Open Sans"/>
            </a:endParaRPr>
          </a:p>
        </p:txBody>
      </p:sp>
      <p:sp>
        <p:nvSpPr>
          <p:cNvPr id="92" name="object 3">
            <a:extLst>
              <a:ext uri="{FF2B5EF4-FFF2-40B4-BE49-F238E27FC236}">
                <a16:creationId xmlns:a16="http://schemas.microsoft.com/office/drawing/2014/main" id="{EDEB9686-1836-4A36-964A-8F03248A6FBD}"/>
              </a:ext>
            </a:extLst>
          </p:cNvPr>
          <p:cNvSpPr/>
          <p:nvPr userDrawn="1"/>
        </p:nvSpPr>
        <p:spPr>
          <a:xfrm>
            <a:off x="457199" y="7406640"/>
            <a:ext cx="6857991" cy="914400"/>
          </a:xfrm>
          <a:prstGeom prst="roundRect">
            <a:avLst/>
          </a:prstGeom>
          <a:ln w="12700">
            <a:solidFill>
              <a:srgbClr val="9866F3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Google Shape;102;p13">
            <a:extLst>
              <a:ext uri="{FF2B5EF4-FFF2-40B4-BE49-F238E27FC236}">
                <a16:creationId xmlns:a16="http://schemas.microsoft.com/office/drawing/2014/main" id="{12BEE247-A60C-4DB0-BE58-FDAC68BD241F}"/>
              </a:ext>
            </a:extLst>
          </p:cNvPr>
          <p:cNvSpPr txBox="1"/>
          <p:nvPr userDrawn="1"/>
        </p:nvSpPr>
        <p:spPr>
          <a:xfrm>
            <a:off x="1371600" y="9166860"/>
            <a:ext cx="20097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+mn-lt"/>
                <a:ea typeface="Open Sans"/>
                <a:cs typeface="Open Sans"/>
                <a:sym typeface="Open Sans"/>
              </a:rPr>
              <a:t>Get involved. Contact:</a:t>
            </a:r>
          </a:p>
        </p:txBody>
      </p:sp>
      <p:sp>
        <p:nvSpPr>
          <p:cNvPr id="109" name="Picture Placeholder 4">
            <a:extLst>
              <a:ext uri="{FF2B5EF4-FFF2-40B4-BE49-F238E27FC236}">
                <a16:creationId xmlns:a16="http://schemas.microsoft.com/office/drawing/2014/main" id="{B489265E-5DEB-49AF-8014-A40DF4869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" y="8595360"/>
            <a:ext cx="822960" cy="82296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2BF64D46-B16A-452E-B056-2DB800DDA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840" y="9006841"/>
            <a:ext cx="3840434" cy="5943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1200" b="1">
                <a:solidFill>
                  <a:srgbClr val="00063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name and email/phone</a:t>
            </a:r>
          </a:p>
        </p:txBody>
      </p:sp>
      <p:sp>
        <p:nvSpPr>
          <p:cNvPr id="108" name="Google Shape;103;p13">
            <a:extLst>
              <a:ext uri="{FF2B5EF4-FFF2-40B4-BE49-F238E27FC236}">
                <a16:creationId xmlns:a16="http://schemas.microsoft.com/office/drawing/2014/main" id="{78FE4198-F320-405E-AA34-03BFE59A915E}"/>
              </a:ext>
            </a:extLst>
          </p:cNvPr>
          <p:cNvSpPr txBox="1"/>
          <p:nvPr userDrawn="1"/>
        </p:nvSpPr>
        <p:spPr>
          <a:xfrm>
            <a:off x="1371600" y="8595360"/>
            <a:ext cx="5760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latin typeface="+mn-lt"/>
                <a:ea typeface="Open Sans"/>
                <a:cs typeface="Open Sans"/>
                <a:sym typeface="Open Sans"/>
              </a:rPr>
              <a:t>“Hello, sun in my face. Hello, you who made the morning and spread it over the fields… Watch, now, how I start the day in happiness, in kindness.” ―</a:t>
            </a:r>
            <a:r>
              <a:rPr lang="en-US" sz="1200" b="1" i="1" dirty="0">
                <a:latin typeface="+mn-lt"/>
                <a:ea typeface="Open Sans"/>
                <a:cs typeface="Open Sans"/>
                <a:sym typeface="Open Sans"/>
              </a:rPr>
              <a:t>Mary Oliver</a:t>
            </a:r>
            <a:endParaRPr sz="1200" b="1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DC4F793A-5334-4F33-943F-AF26E1171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" y="7406640"/>
            <a:ext cx="630936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event title</a:t>
            </a:r>
          </a:p>
        </p:txBody>
      </p:sp>
      <p:sp>
        <p:nvSpPr>
          <p:cNvPr id="113" name="Text Placeholder 111">
            <a:extLst>
              <a:ext uri="{FF2B5EF4-FFF2-40B4-BE49-F238E27FC236}">
                <a16:creationId xmlns:a16="http://schemas.microsoft.com/office/drawing/2014/main" id="{7824295D-41F7-4255-BC2A-AB6C602FA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13" y="7720572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date and time</a:t>
            </a:r>
          </a:p>
        </p:txBody>
      </p:sp>
      <p:sp>
        <p:nvSpPr>
          <p:cNvPr id="114" name="Text Placeholder 111">
            <a:extLst>
              <a:ext uri="{FF2B5EF4-FFF2-40B4-BE49-F238E27FC236}">
                <a16:creationId xmlns:a16="http://schemas.microsoft.com/office/drawing/2014/main" id="{08751DE2-D663-4AAF-BEE2-A94A06A47C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513" y="7982980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location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4D17F93-3554-4207-A23C-F368D81B8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7198" y="457200"/>
            <a:ext cx="6857986" cy="39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D92E2B3-66A9-4119-AD2F-D258CB4FB6AE}"/>
              </a:ext>
            </a:extLst>
          </p:cNvPr>
          <p:cNvSpPr/>
          <p:nvPr userDrawn="1"/>
        </p:nvSpPr>
        <p:spPr>
          <a:xfrm rot="5400000" flipH="1">
            <a:off x="2514591" y="-403061"/>
            <a:ext cx="2743200" cy="685799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FF">
                  <a:alpha val="9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65D2107-8020-4419-BB42-E2EFF5A19C09}"/>
              </a:ext>
            </a:extLst>
          </p:cNvPr>
          <p:cNvSpPr txBox="1">
            <a:spLocks/>
          </p:cNvSpPr>
          <p:nvPr userDrawn="1"/>
        </p:nvSpPr>
        <p:spPr>
          <a:xfrm>
            <a:off x="1906131" y="3749040"/>
            <a:ext cx="396013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233679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866F3"/>
                </a:solidFill>
                <a:effectLst/>
                <a:uLnTx/>
                <a:uFillTx/>
                <a:latin typeface="+mn-lt"/>
                <a:ea typeface="+mn-ea"/>
                <a:cs typeface="Open Sans"/>
              </a:rPr>
              <a:t>Master The Moment!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D9BD37EC-58EC-49AA-97AE-A9298B0DFE91}"/>
              </a:ext>
            </a:extLst>
          </p:cNvPr>
          <p:cNvSpPr txBox="1">
            <a:spLocks/>
          </p:cNvSpPr>
          <p:nvPr userDrawn="1"/>
        </p:nvSpPr>
        <p:spPr>
          <a:xfrm>
            <a:off x="640080" y="4206240"/>
            <a:ext cx="66751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Join the month-long campaign that encourages and challenges you to capture the small moments that bring  joy and gratitude.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+mn-lt"/>
                <a:ea typeface="Calibri" panose="020F0502020204030204" pitchFamily="34" charset="0"/>
              </a:rPr>
              <a:t>By being mindful and embracing small moments, we learn to appreciate every aspect of life, no matter how large or small, allowing us to positively impact our health and wellbeing.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Capture a small moment that brings you joy by: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0BEC38CD-4439-4AEF-9BFF-0CFEAF18D423}"/>
              </a:ext>
            </a:extLst>
          </p:cNvPr>
          <p:cNvSpPr txBox="1">
            <a:spLocks/>
          </p:cNvSpPr>
          <p:nvPr userDrawn="1"/>
        </p:nvSpPr>
        <p:spPr>
          <a:xfrm>
            <a:off x="548640" y="6675120"/>
            <a:ext cx="6675120" cy="751488"/>
          </a:xfrm>
          <a:prstGeom prst="rect">
            <a:avLst/>
          </a:prstGeom>
        </p:spPr>
        <p:txBody>
          <a:bodyPr vert="horz" wrap="square" lIns="0" tIns="12700" rIns="0" bIns="0" numCol="3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Taking a photo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Writing a short story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Painting a picture</a:t>
            </a:r>
          </a:p>
        </p:txBody>
      </p:sp>
    </p:spTree>
    <p:extLst>
      <p:ext uri="{BB962C8B-B14F-4D97-AF65-F5344CB8AC3E}">
        <p14:creationId xmlns:p14="http://schemas.microsoft.com/office/powerpoint/2010/main" val="423313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04-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6F474F7-8927-45D3-8CB1-CFE481728244}"/>
              </a:ext>
            </a:extLst>
          </p:cNvPr>
          <p:cNvSpPr txBox="1"/>
          <p:nvPr userDrawn="1"/>
        </p:nvSpPr>
        <p:spPr>
          <a:xfrm>
            <a:off x="1267143" y="8321040"/>
            <a:ext cx="5238115" cy="2103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  <a:buClrTx/>
              <a:buFontTx/>
              <a:buNone/>
            </a:pP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Use </a:t>
            </a:r>
            <a:r>
              <a:rPr lang="en-US" sz="1200" b="1" kern="1200" dirty="0">
                <a:solidFill>
                  <a:srgbClr val="9866F3"/>
                </a:solidFill>
                <a:latin typeface="+mn-lt"/>
                <a:ea typeface="+mn-ea"/>
                <a:cs typeface="Open Sans"/>
              </a:rPr>
              <a:t>#MasterTheMoment2021!</a:t>
            </a:r>
            <a:r>
              <a:rPr lang="en-US" sz="1200" b="1" kern="1200" dirty="0">
                <a:solidFill>
                  <a:srgbClr val="64B755"/>
                </a:solidFill>
                <a:latin typeface="+mn-lt"/>
                <a:ea typeface="+mn-ea"/>
                <a:cs typeface="Open Sans"/>
              </a:rPr>
              <a:t> </a:t>
            </a:r>
            <a:r>
              <a:rPr lang="en-US" sz="1200" kern="1200" dirty="0">
                <a:solidFill>
                  <a:srgbClr val="231F20"/>
                </a:solidFill>
                <a:latin typeface="+mn-lt"/>
                <a:ea typeface="+mn-ea"/>
                <a:cs typeface="Open Sans"/>
              </a:rPr>
              <a:t>when posting pictures to social media!</a:t>
            </a:r>
            <a:endParaRPr sz="2100" kern="1200" dirty="0">
              <a:solidFill>
                <a:prstClr val="black"/>
              </a:solidFill>
              <a:latin typeface="+mn-lt"/>
              <a:ea typeface="+mn-ea"/>
              <a:cs typeface="Open Sans"/>
            </a:endParaRPr>
          </a:p>
        </p:txBody>
      </p:sp>
      <p:sp>
        <p:nvSpPr>
          <p:cNvPr id="92" name="object 3">
            <a:extLst>
              <a:ext uri="{FF2B5EF4-FFF2-40B4-BE49-F238E27FC236}">
                <a16:creationId xmlns:a16="http://schemas.microsoft.com/office/drawing/2014/main" id="{EDEB9686-1836-4A36-964A-8F03248A6FBD}"/>
              </a:ext>
            </a:extLst>
          </p:cNvPr>
          <p:cNvSpPr/>
          <p:nvPr userDrawn="1"/>
        </p:nvSpPr>
        <p:spPr>
          <a:xfrm>
            <a:off x="457199" y="7406640"/>
            <a:ext cx="6857991" cy="914400"/>
          </a:xfrm>
          <a:prstGeom prst="roundRect">
            <a:avLst/>
          </a:prstGeom>
          <a:ln w="12700">
            <a:solidFill>
              <a:srgbClr val="9866F3"/>
            </a:solidFill>
          </a:ln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Google Shape;102;p13">
            <a:extLst>
              <a:ext uri="{FF2B5EF4-FFF2-40B4-BE49-F238E27FC236}">
                <a16:creationId xmlns:a16="http://schemas.microsoft.com/office/drawing/2014/main" id="{12BEE247-A60C-4DB0-BE58-FDAC68BD241F}"/>
              </a:ext>
            </a:extLst>
          </p:cNvPr>
          <p:cNvSpPr txBox="1"/>
          <p:nvPr userDrawn="1"/>
        </p:nvSpPr>
        <p:spPr>
          <a:xfrm>
            <a:off x="1371600" y="9166860"/>
            <a:ext cx="200976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+mn-lt"/>
                <a:ea typeface="Open Sans"/>
                <a:cs typeface="Open Sans"/>
                <a:sym typeface="Open Sans"/>
              </a:rPr>
              <a:t>Get involved. Contact:</a:t>
            </a:r>
          </a:p>
        </p:txBody>
      </p:sp>
      <p:sp>
        <p:nvSpPr>
          <p:cNvPr id="109" name="Picture Placeholder 4">
            <a:extLst>
              <a:ext uri="{FF2B5EF4-FFF2-40B4-BE49-F238E27FC236}">
                <a16:creationId xmlns:a16="http://schemas.microsoft.com/office/drawing/2014/main" id="{B489265E-5DEB-49AF-8014-A40DF4869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640" y="8595360"/>
            <a:ext cx="822960" cy="82296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2BF64D46-B16A-452E-B056-2DB800DDA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840" y="9006841"/>
            <a:ext cx="3840434" cy="5943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1200" b="1">
                <a:solidFill>
                  <a:srgbClr val="00063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name and email/phone</a:t>
            </a:r>
          </a:p>
        </p:txBody>
      </p:sp>
      <p:sp>
        <p:nvSpPr>
          <p:cNvPr id="108" name="Google Shape;103;p13">
            <a:extLst>
              <a:ext uri="{FF2B5EF4-FFF2-40B4-BE49-F238E27FC236}">
                <a16:creationId xmlns:a16="http://schemas.microsoft.com/office/drawing/2014/main" id="{78FE4198-F320-405E-AA34-03BFE59A915E}"/>
              </a:ext>
            </a:extLst>
          </p:cNvPr>
          <p:cNvSpPr txBox="1"/>
          <p:nvPr userDrawn="1"/>
        </p:nvSpPr>
        <p:spPr>
          <a:xfrm>
            <a:off x="1371600" y="8595360"/>
            <a:ext cx="5760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latin typeface="+mn-lt"/>
                <a:ea typeface="Open Sans"/>
                <a:cs typeface="Open Sans"/>
                <a:sym typeface="Open Sans"/>
              </a:rPr>
              <a:t>“Hello, sun in my face. Hello, you who made the morning and spread it over the fields… Watch, now, how I start the day in happiness, in kindness.” ―</a:t>
            </a:r>
            <a:r>
              <a:rPr lang="en-US" sz="1200" b="1" i="1" dirty="0">
                <a:latin typeface="+mn-lt"/>
                <a:ea typeface="Open Sans"/>
                <a:cs typeface="Open Sans"/>
                <a:sym typeface="Open Sans"/>
              </a:rPr>
              <a:t>Mary Oliver</a:t>
            </a:r>
            <a:endParaRPr sz="1200" b="1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DC4F793A-5334-4F33-943F-AF26E1171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" y="7406640"/>
            <a:ext cx="630936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event title</a:t>
            </a:r>
          </a:p>
        </p:txBody>
      </p:sp>
      <p:sp>
        <p:nvSpPr>
          <p:cNvPr id="113" name="Text Placeholder 111">
            <a:extLst>
              <a:ext uri="{FF2B5EF4-FFF2-40B4-BE49-F238E27FC236}">
                <a16:creationId xmlns:a16="http://schemas.microsoft.com/office/drawing/2014/main" id="{7824295D-41F7-4255-BC2A-AB6C602FA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13" y="7720572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date and time</a:t>
            </a:r>
          </a:p>
        </p:txBody>
      </p:sp>
      <p:sp>
        <p:nvSpPr>
          <p:cNvPr id="114" name="Text Placeholder 111">
            <a:extLst>
              <a:ext uri="{FF2B5EF4-FFF2-40B4-BE49-F238E27FC236}">
                <a16:creationId xmlns:a16="http://schemas.microsoft.com/office/drawing/2014/main" id="{08751DE2-D663-4AAF-BEE2-A94A06A47C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513" y="7982980"/>
            <a:ext cx="6309360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location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4D17F93-3554-4207-A23C-F368D81B8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7198" y="457200"/>
            <a:ext cx="6857986" cy="39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D92E2B3-66A9-4119-AD2F-D258CB4FB6AE}"/>
              </a:ext>
            </a:extLst>
          </p:cNvPr>
          <p:cNvSpPr/>
          <p:nvPr userDrawn="1"/>
        </p:nvSpPr>
        <p:spPr>
          <a:xfrm rot="5400000" flipH="1">
            <a:off x="2514591" y="-403061"/>
            <a:ext cx="2743200" cy="685799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FFFF">
                  <a:alpha val="9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65D2107-8020-4419-BB42-E2EFF5A19C09}"/>
              </a:ext>
            </a:extLst>
          </p:cNvPr>
          <p:cNvSpPr txBox="1">
            <a:spLocks/>
          </p:cNvSpPr>
          <p:nvPr userDrawn="1"/>
        </p:nvSpPr>
        <p:spPr>
          <a:xfrm>
            <a:off x="1906131" y="3749040"/>
            <a:ext cx="396013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233679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866F3"/>
                </a:solidFill>
                <a:effectLst/>
                <a:uLnTx/>
                <a:uFillTx/>
                <a:latin typeface="+mn-lt"/>
                <a:ea typeface="+mn-ea"/>
                <a:cs typeface="Open Sans"/>
              </a:rPr>
              <a:t>Master The Moment!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D9BD37EC-58EC-49AA-97AE-A9298B0DFE91}"/>
              </a:ext>
            </a:extLst>
          </p:cNvPr>
          <p:cNvSpPr txBox="1">
            <a:spLocks/>
          </p:cNvSpPr>
          <p:nvPr userDrawn="1"/>
        </p:nvSpPr>
        <p:spPr>
          <a:xfrm>
            <a:off x="640080" y="4206240"/>
            <a:ext cx="66751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</a:rPr>
              <a:t>Join the month-long campaign that encourages and challenges you to capture the small moments that bring  joy and gratitude.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+mn-lt"/>
                <a:ea typeface="Calibri" panose="020F0502020204030204" pitchFamily="34" charset="0"/>
              </a:rPr>
              <a:t>By being mindful and embracing small moments, we learn to appreciate every aspect of life, no matter how large or small, allowing us to positively impact our health and wellbeing.</a:t>
            </a:r>
          </a:p>
          <a:p>
            <a:pPr marL="0" marR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Capture a small moment that brings you joy by: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0BEC38CD-4439-4AEF-9BFF-0CFEAF18D423}"/>
              </a:ext>
            </a:extLst>
          </p:cNvPr>
          <p:cNvSpPr txBox="1">
            <a:spLocks/>
          </p:cNvSpPr>
          <p:nvPr userDrawn="1"/>
        </p:nvSpPr>
        <p:spPr>
          <a:xfrm>
            <a:off x="548640" y="6675120"/>
            <a:ext cx="6675120" cy="751488"/>
          </a:xfrm>
          <a:prstGeom prst="rect">
            <a:avLst/>
          </a:prstGeom>
        </p:spPr>
        <p:txBody>
          <a:bodyPr vert="horz" wrap="square" lIns="0" tIns="12700" rIns="0" bIns="0" numCol="3" rtlCol="0">
            <a:spAutoFit/>
          </a:bodyPr>
          <a:lstStyle>
            <a:lvl1pPr marL="0">
              <a:defRPr sz="1400" b="1" i="0">
                <a:solidFill>
                  <a:srgbClr val="606160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Taking a photo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Writing a short story</a:t>
            </a: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indent="-285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ffectLst/>
                <a:latin typeface="+mn-lt"/>
                <a:ea typeface="Calibri" panose="020F0502020204030204" pitchFamily="34" charset="0"/>
              </a:rPr>
              <a:t>Painting a picture</a:t>
            </a:r>
          </a:p>
        </p:txBody>
      </p:sp>
    </p:spTree>
    <p:extLst>
      <p:ext uri="{BB962C8B-B14F-4D97-AF65-F5344CB8AC3E}">
        <p14:creationId xmlns:p14="http://schemas.microsoft.com/office/powerpoint/2010/main" val="1033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83" r:id="rId4"/>
    <p:sldLayoutId id="2147483685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8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24DEFDE-8821-43DF-8E23-7BEC57141C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B5E2A-6D61-4F0D-859E-89479CFEBC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8539-793F-4685-9B40-DBF2607DE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93382-52DA-4BDE-9A78-67AC5D0A78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208A5B-C3C4-4804-AC2D-9EA92A4689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9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64CC69-9024-4DCE-8469-7AB346E406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E254E-9FAD-4D21-93B0-B1AD11F4E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D44A-1CF6-40ED-B6E2-C52BD4AC5E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FBCEB-2893-4164-A1BB-7A8998885E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C08F27-C104-4690-902D-7C6157661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0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2F243D-B40B-415B-BF13-D02A81B66E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6D9BB-506B-41B5-89A1-75837810B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0CB4A-8709-4D92-A9E6-5C7CA30A3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F75F5-A5E0-437B-8562-CDF6ACD0F9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1039B-BC4E-49BF-AF40-173837C01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6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C29180-B227-442E-A515-2A43ACA9D3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2E9FD-F2D6-4204-9FAF-398CD23BCF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AB649-8B63-40BA-8C4A-73341E0D6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8933F-81BC-4CAE-BAA5-DFFDE3D51F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F36A1-43E4-44DC-9A50-DA2B569102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2796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he Mo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he Moment" id="{8244D9E2-12B7-4233-964C-2D8C3A79AB61}" vid="{9086F67F-F976-4E06-BF74-CFFB4DF7609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View xmlns="bd59869c-8c19-4d89-ad34-dc7b09787b4b">
      <Url xsi:nil="true"/>
      <Description xsi:nil="true"/>
    </Document_x0020_View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FCD39F41A1D4D83FCFCD657F48F12" ma:contentTypeVersion="13" ma:contentTypeDescription="Create a new document." ma:contentTypeScope="" ma:versionID="ae0debdefc0309a2cd2ee0ac351a4751">
  <xsd:schema xmlns:xsd="http://www.w3.org/2001/XMLSchema" xmlns:xs="http://www.w3.org/2001/XMLSchema" xmlns:p="http://schemas.microsoft.com/office/2006/metadata/properties" xmlns:ns2="bd59869c-8c19-4d89-ad34-dc7b09787b4b" xmlns:ns3="2a5d7c57-f217-4c91-a592-825cc7a3238f" targetNamespace="http://schemas.microsoft.com/office/2006/metadata/properties" ma:root="true" ma:fieldsID="9ba0963796a9563416d5c362981e57a9" ns2:_="" ns3:_="">
    <xsd:import namespace="bd59869c-8c19-4d89-ad34-dc7b09787b4b"/>
    <xsd:import namespace="2a5d7c57-f217-4c91-a592-825cc7a32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3:SharedWithUsers" minOccurs="0"/>
                <xsd:element ref="ns2:Document_x0020_View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9869c-8c19-4d89-ad34-dc7b09787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ocument_x0020_View" ma:index="16" nillable="true" ma:displayName="Document View" ma:format="Image" ma:internalName="Document_x0020_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d7c57-f217-4c91-a592-825cc7a3238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6C627-02E6-4081-BDE3-FEA405FAF5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F33F2-6DBA-4D2A-B6CC-C93BF4342406}">
  <ds:schemaRefs>
    <ds:schemaRef ds:uri="http://purl.org/dc/terms/"/>
    <ds:schemaRef ds:uri="http://schemas.microsoft.com/office/2006/documentManagement/types"/>
    <ds:schemaRef ds:uri="bd59869c-8c19-4d89-ad34-dc7b09787b4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a5d7c57-f217-4c91-a592-825cc7a3238f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680779-701F-478C-900C-AE1FACF8F5D3}">
  <ds:schemaRefs>
    <ds:schemaRef ds:uri="2a5d7c57-f217-4c91-a592-825cc7a3238f"/>
    <ds:schemaRef ds:uri="bd59869c-8c19-4d89-ad34-dc7b09787b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The Moment</Template>
  <TotalTime>3</TotalTime>
  <Words>0</Words>
  <Application>Microsoft Office PowerPoint</Application>
  <PresentationFormat>Custom</PresentationFormat>
  <Paragraphs>0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Courier New</vt:lpstr>
      <vt:lpstr>Lucida Handwriting</vt:lpstr>
      <vt:lpstr>Calibri</vt:lpstr>
      <vt:lpstr>Symbol</vt:lpstr>
      <vt:lpstr>Arial</vt:lpstr>
      <vt:lpstr>Master The Moment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Eloy Lopez</dc:creator>
  <cp:lastModifiedBy>Eloy Lopez</cp:lastModifiedBy>
  <cp:revision>1</cp:revision>
  <dcterms:created xsi:type="dcterms:W3CDTF">2021-09-17T16:50:06Z</dcterms:created>
  <dcterms:modified xsi:type="dcterms:W3CDTF">2021-09-17T16:53:32Z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0x0101002A7FCD39F41A1D4D83FCFCD657F48F12</vt:lpwstr>
  </property>
</Properties>
</file>