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4"/>
  </p:sldMasterIdLst>
  <p:notesMasterIdLst>
    <p:notesMasterId r:id="rId9"/>
  </p:notesMasterIdLst>
  <p:handoutMasterIdLst>
    <p:handoutMasterId r:id="rId10"/>
  </p:handoutMasterIdLst>
  <p:sldIdLst>
    <p:sldId id="265" r:id="rId5"/>
    <p:sldId id="266" r:id="rId6"/>
    <p:sldId id="267" r:id="rId7"/>
    <p:sldId id="268" r:id="rId8"/>
  </p:sldIdLst>
  <p:sldSz cx="7772400" cy="10058400"/>
  <p:notesSz cx="7010400" cy="9296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egoe UI" panose="020B0502040204020203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160"/>
    <a:srgbClr val="09A15E"/>
    <a:srgbClr val="64B755"/>
    <a:srgbClr val="000633"/>
    <a:srgbClr val="FE7048"/>
    <a:srgbClr val="770D83"/>
    <a:srgbClr val="53B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>
        <p:scale>
          <a:sx n="50" d="100"/>
          <a:sy n="50" d="100"/>
        </p:scale>
        <p:origin x="1788" y="-264"/>
      </p:cViewPr>
      <p:guideLst>
        <p:guide orient="horz" pos="288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2" d="100"/>
          <a:sy n="132" d="100"/>
        </p:scale>
        <p:origin x="3041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32607C-3930-448C-9B14-254023F9B3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F6F66-5344-4EEC-984E-E5E761FC2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7CA73-8739-4C7B-8EE3-93A5902A5CB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A16FD-0C04-4F35-8519-35C0AE3F5A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D30EC-4828-40DE-A3DB-BC7F0D4335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A0C1A-F159-4018-BF49-EB71E0F7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4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98500"/>
            <a:ext cx="26908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6" tIns="93156" rIns="93156" bIns="9315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5683C9-F58A-45F8-9DCF-B74BE60B9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274320"/>
            <a:ext cx="2816447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58CCDD-2DB0-4A22-BD47-CD10B5C2A281}"/>
              </a:ext>
            </a:extLst>
          </p:cNvPr>
          <p:cNvSpPr txBox="1"/>
          <p:nvPr userDrawn="1"/>
        </p:nvSpPr>
        <p:spPr>
          <a:xfrm>
            <a:off x="457200" y="1371600"/>
            <a:ext cx="6858000" cy="462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cap="all" spc="-75" dirty="0">
                <a:solidFill>
                  <a:srgbClr val="0006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Unearthing Cultural wellness</a:t>
            </a:r>
          </a:p>
          <a:p>
            <a:pPr marL="0" marR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cap="all" spc="-75" dirty="0">
                <a:solidFill>
                  <a:srgbClr val="0006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FLYER INSTRUCTIONS</a:t>
            </a:r>
          </a:p>
          <a:p>
            <a:pPr marL="0" marR="0">
              <a:spcBef>
                <a:spcPts val="1200"/>
              </a:spcBef>
              <a:spcAft>
                <a:spcPts val="200"/>
              </a:spcAft>
            </a:pPr>
            <a:r>
              <a:rPr lang="en-US" sz="1600" b="1" kern="0" dirty="0">
                <a:solidFill>
                  <a:srgbClr val="FE704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Facilitator tips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Clicking the </a:t>
            </a: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Reset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button (under the Home tab) will revert to original layout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 fields (editable sections) not filled in will print blank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Slide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button (under the Home tab) to create multiple versions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200"/>
              </a:spcAft>
            </a:pPr>
            <a:r>
              <a:rPr lang="en-US" sz="1600" b="1" kern="0" dirty="0">
                <a:solidFill>
                  <a:srgbClr val="FE704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 flyers for each session of the program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Starting with slide 2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 a topic and the number of sessions for each week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 a date and time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 location information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 community logo and contact information</a:t>
            </a:r>
          </a:p>
          <a:p>
            <a:pPr marL="0" marR="0">
              <a:spcBef>
                <a:spcPts val="1200"/>
              </a:spcBef>
              <a:spcAft>
                <a:spcPts val="200"/>
              </a:spcAft>
            </a:pPr>
            <a:r>
              <a:rPr lang="en-US" sz="1600" b="1" kern="0" dirty="0">
                <a:solidFill>
                  <a:srgbClr val="FE704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 flyers for the program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page is hidden and </a:t>
            </a: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not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print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flyers are designed with ½ inch margins for easy printing</a:t>
            </a:r>
          </a:p>
        </p:txBody>
      </p:sp>
    </p:spTree>
    <p:extLst>
      <p:ext uri="{BB962C8B-B14F-4D97-AF65-F5344CB8AC3E}">
        <p14:creationId xmlns:p14="http://schemas.microsoft.com/office/powerpoint/2010/main" val="45667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>
            <a:extLst>
              <a:ext uri="{FF2B5EF4-FFF2-40B4-BE49-F238E27FC236}">
                <a16:creationId xmlns:a16="http://schemas.microsoft.com/office/drawing/2014/main" id="{38521737-2DF4-4EC1-8F14-600C8AFA0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l="9677" r="9677"/>
          <a:stretch/>
        </p:blipFill>
        <p:spPr bwMode="auto">
          <a:xfrm>
            <a:off x="457186" y="1371600"/>
            <a:ext cx="6857990" cy="566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object 3">
            <a:extLst>
              <a:ext uri="{FF2B5EF4-FFF2-40B4-BE49-F238E27FC236}">
                <a16:creationId xmlns:a16="http://schemas.microsoft.com/office/drawing/2014/main" id="{EDEB9686-1836-4A36-964A-8F03248A6FBD}"/>
              </a:ext>
            </a:extLst>
          </p:cNvPr>
          <p:cNvSpPr/>
          <p:nvPr userDrawn="1"/>
        </p:nvSpPr>
        <p:spPr>
          <a:xfrm>
            <a:off x="457199" y="7223760"/>
            <a:ext cx="6857991" cy="1280160"/>
          </a:xfrm>
          <a:prstGeom prst="roundRect">
            <a:avLst/>
          </a:prstGeom>
          <a:ln w="12700">
            <a:solidFill>
              <a:srgbClr val="09A15E"/>
            </a:solidFill>
          </a:ln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7" name="Google Shape;102;p13">
            <a:extLst>
              <a:ext uri="{FF2B5EF4-FFF2-40B4-BE49-F238E27FC236}">
                <a16:creationId xmlns:a16="http://schemas.microsoft.com/office/drawing/2014/main" id="{12BEE247-A60C-4DB0-BE58-FDAC68BD241F}"/>
              </a:ext>
            </a:extLst>
          </p:cNvPr>
          <p:cNvSpPr txBox="1"/>
          <p:nvPr userDrawn="1"/>
        </p:nvSpPr>
        <p:spPr>
          <a:xfrm>
            <a:off x="1371600" y="9166860"/>
            <a:ext cx="20097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latin typeface="+mn-lt"/>
                <a:ea typeface="Open Sans"/>
                <a:cs typeface="Open Sans"/>
                <a:sym typeface="Open Sans"/>
              </a:rPr>
              <a:t>Get involved. Contact:</a:t>
            </a:r>
          </a:p>
        </p:txBody>
      </p:sp>
      <p:sp>
        <p:nvSpPr>
          <p:cNvPr id="109" name="Picture Placeholder 4">
            <a:extLst>
              <a:ext uri="{FF2B5EF4-FFF2-40B4-BE49-F238E27FC236}">
                <a16:creationId xmlns:a16="http://schemas.microsoft.com/office/drawing/2014/main" id="{B489265E-5DEB-49AF-8014-A40DF4869C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640" y="8595360"/>
            <a:ext cx="822960" cy="82296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0" name="Text Placeholder 23">
            <a:extLst>
              <a:ext uri="{FF2B5EF4-FFF2-40B4-BE49-F238E27FC236}">
                <a16:creationId xmlns:a16="http://schemas.microsoft.com/office/drawing/2014/main" id="{2BF64D46-B16A-452E-B056-2DB800DDA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91886" y="9144000"/>
            <a:ext cx="3840434" cy="59436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buNone/>
              <a:defRPr sz="1200" b="1">
                <a:solidFill>
                  <a:srgbClr val="00063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name and email/phone</a:t>
            </a:r>
          </a:p>
        </p:txBody>
      </p:sp>
      <p:sp>
        <p:nvSpPr>
          <p:cNvPr id="108" name="Google Shape;103;p13">
            <a:extLst>
              <a:ext uri="{FF2B5EF4-FFF2-40B4-BE49-F238E27FC236}">
                <a16:creationId xmlns:a16="http://schemas.microsoft.com/office/drawing/2014/main" id="{78FE4198-F320-405E-AA34-03BFE59A915E}"/>
              </a:ext>
            </a:extLst>
          </p:cNvPr>
          <p:cNvSpPr txBox="1"/>
          <p:nvPr userDrawn="1"/>
        </p:nvSpPr>
        <p:spPr>
          <a:xfrm>
            <a:off x="1371600" y="8595360"/>
            <a:ext cx="5760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understand the culture, study the dance. To understand the dance, study the people.”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Charles Davis (Choreographer and dancer)</a:t>
            </a:r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DC4F793A-5334-4F33-943F-AF26E1171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19" y="7223760"/>
            <a:ext cx="630936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topic and number of sessions</a:t>
            </a:r>
          </a:p>
          <a:p>
            <a:pPr lvl="0"/>
            <a:endParaRPr lang="en-US" dirty="0"/>
          </a:p>
        </p:txBody>
      </p:sp>
      <p:sp>
        <p:nvSpPr>
          <p:cNvPr id="113" name="Text Placeholder 111">
            <a:extLst>
              <a:ext uri="{FF2B5EF4-FFF2-40B4-BE49-F238E27FC236}">
                <a16:creationId xmlns:a16="http://schemas.microsoft.com/office/drawing/2014/main" id="{7824295D-41F7-4255-BC2A-AB6C602FA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13" y="795528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date and time</a:t>
            </a:r>
          </a:p>
        </p:txBody>
      </p:sp>
      <p:sp>
        <p:nvSpPr>
          <p:cNvPr id="114" name="Text Placeholder 111">
            <a:extLst>
              <a:ext uri="{FF2B5EF4-FFF2-40B4-BE49-F238E27FC236}">
                <a16:creationId xmlns:a16="http://schemas.microsoft.com/office/drawing/2014/main" id="{08751DE2-D663-4AAF-BEE2-A94A06A47C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13" y="822960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location</a:t>
            </a:r>
          </a:p>
        </p:txBody>
      </p:sp>
      <p:sp>
        <p:nvSpPr>
          <p:cNvPr id="100" name="object 11">
            <a:extLst>
              <a:ext uri="{FF2B5EF4-FFF2-40B4-BE49-F238E27FC236}">
                <a16:creationId xmlns:a16="http://schemas.microsoft.com/office/drawing/2014/main" id="{72920F9D-92A9-4BD2-B36A-2C2D4CDEBB3C}"/>
              </a:ext>
            </a:extLst>
          </p:cNvPr>
          <p:cNvSpPr txBox="1">
            <a:spLocks/>
          </p:cNvSpPr>
          <p:nvPr userDrawn="1"/>
        </p:nvSpPr>
        <p:spPr>
          <a:xfrm>
            <a:off x="457185" y="250780"/>
            <a:ext cx="6858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You’re Invited!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Unearthing Cultural Wellness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Through Dance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7585912-696F-47D0-A51D-2E181070DE7E}"/>
              </a:ext>
            </a:extLst>
          </p:cNvPr>
          <p:cNvSpPr/>
          <p:nvPr userDrawn="1"/>
        </p:nvSpPr>
        <p:spPr>
          <a:xfrm rot="10800000" flipH="1">
            <a:off x="457186" y="1371600"/>
            <a:ext cx="4627770" cy="5669280"/>
          </a:xfrm>
          <a:prstGeom prst="rect">
            <a:avLst/>
          </a:prstGeom>
          <a:gradFill>
            <a:gsLst>
              <a:gs pos="0">
                <a:schemeClr val="bg1"/>
              </a:gs>
              <a:gs pos="25000">
                <a:srgbClr val="FFFFFF">
                  <a:alpha val="90000"/>
                </a:srgb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EA9DABA-B744-4CE2-BC16-D53523E31508}"/>
              </a:ext>
            </a:extLst>
          </p:cNvPr>
          <p:cNvSpPr txBox="1">
            <a:spLocks/>
          </p:cNvSpPr>
          <p:nvPr userDrawn="1"/>
        </p:nvSpPr>
        <p:spPr>
          <a:xfrm>
            <a:off x="457186" y="1737360"/>
            <a:ext cx="3291840" cy="3890809"/>
          </a:xfrm>
          <a:prstGeom prst="rect">
            <a:avLst/>
          </a:prstGeom>
        </p:spPr>
        <p:txBody>
          <a:bodyPr vert="horz" wrap="square" lIns="18288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061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program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is designed to raise awareness of the impact of cultural practices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humans over time and how the use of similar practices today can support our wellbeing.  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Explore the roots of dance, 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dentify how dance supports healthy longevity and unearth the contribution and meaning of dances from diverse cultures.  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3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>
            <a:extLst>
              <a:ext uri="{FF2B5EF4-FFF2-40B4-BE49-F238E27FC236}">
                <a16:creationId xmlns:a16="http://schemas.microsoft.com/office/drawing/2014/main" id="{38521737-2DF4-4EC1-8F14-600C8AFA0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l="9798" r="9798"/>
          <a:stretch/>
        </p:blipFill>
        <p:spPr bwMode="auto">
          <a:xfrm flipH="1">
            <a:off x="457196" y="1371600"/>
            <a:ext cx="6857990" cy="566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object 3">
            <a:extLst>
              <a:ext uri="{FF2B5EF4-FFF2-40B4-BE49-F238E27FC236}">
                <a16:creationId xmlns:a16="http://schemas.microsoft.com/office/drawing/2014/main" id="{EDEB9686-1836-4A36-964A-8F03248A6FBD}"/>
              </a:ext>
            </a:extLst>
          </p:cNvPr>
          <p:cNvSpPr/>
          <p:nvPr userDrawn="1"/>
        </p:nvSpPr>
        <p:spPr>
          <a:xfrm>
            <a:off x="457199" y="7223760"/>
            <a:ext cx="6857991" cy="1280160"/>
          </a:xfrm>
          <a:prstGeom prst="roundRect">
            <a:avLst/>
          </a:prstGeom>
          <a:ln w="12700">
            <a:solidFill>
              <a:srgbClr val="09A15E"/>
            </a:solidFill>
          </a:ln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7" name="Google Shape;102;p13">
            <a:extLst>
              <a:ext uri="{FF2B5EF4-FFF2-40B4-BE49-F238E27FC236}">
                <a16:creationId xmlns:a16="http://schemas.microsoft.com/office/drawing/2014/main" id="{12BEE247-A60C-4DB0-BE58-FDAC68BD241F}"/>
              </a:ext>
            </a:extLst>
          </p:cNvPr>
          <p:cNvSpPr txBox="1"/>
          <p:nvPr userDrawn="1"/>
        </p:nvSpPr>
        <p:spPr>
          <a:xfrm>
            <a:off x="1397359" y="9341394"/>
            <a:ext cx="20097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latin typeface="+mn-lt"/>
                <a:ea typeface="Open Sans"/>
                <a:cs typeface="Open Sans"/>
                <a:sym typeface="Open Sans"/>
              </a:rPr>
              <a:t>Get involved. Contact:</a:t>
            </a:r>
          </a:p>
        </p:txBody>
      </p:sp>
      <p:sp>
        <p:nvSpPr>
          <p:cNvPr id="109" name="Picture Placeholder 4">
            <a:extLst>
              <a:ext uri="{FF2B5EF4-FFF2-40B4-BE49-F238E27FC236}">
                <a16:creationId xmlns:a16="http://schemas.microsoft.com/office/drawing/2014/main" id="{B489265E-5DEB-49AF-8014-A40DF4869C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640" y="8595360"/>
            <a:ext cx="822960" cy="82296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0" name="Text Placeholder 23">
            <a:extLst>
              <a:ext uri="{FF2B5EF4-FFF2-40B4-BE49-F238E27FC236}">
                <a16:creationId xmlns:a16="http://schemas.microsoft.com/office/drawing/2014/main" id="{2BF64D46-B16A-452E-B056-2DB800DDA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7127" y="9174117"/>
            <a:ext cx="3840434" cy="59436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buNone/>
              <a:defRPr sz="1200" b="1">
                <a:solidFill>
                  <a:srgbClr val="00063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name and email/phone</a:t>
            </a:r>
          </a:p>
        </p:txBody>
      </p:sp>
      <p:sp>
        <p:nvSpPr>
          <p:cNvPr id="108" name="Google Shape;103;p13">
            <a:extLst>
              <a:ext uri="{FF2B5EF4-FFF2-40B4-BE49-F238E27FC236}">
                <a16:creationId xmlns:a16="http://schemas.microsoft.com/office/drawing/2014/main" id="{78FE4198-F320-405E-AA34-03BFE59A915E}"/>
              </a:ext>
            </a:extLst>
          </p:cNvPr>
          <p:cNvSpPr txBox="1"/>
          <p:nvPr userDrawn="1"/>
        </p:nvSpPr>
        <p:spPr>
          <a:xfrm>
            <a:off x="1371600" y="8595360"/>
            <a:ext cx="5760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“To understand the culture, study the dance. To understand the dance, study the people.”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Charles Davis (Choreographer and dancer)</a:t>
            </a:r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DC4F793A-5334-4F33-943F-AF26E1171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19" y="7223760"/>
            <a:ext cx="630936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topic and number of sessions</a:t>
            </a:r>
          </a:p>
          <a:p>
            <a:pPr lvl="0"/>
            <a:endParaRPr lang="en-US" dirty="0"/>
          </a:p>
        </p:txBody>
      </p:sp>
      <p:sp>
        <p:nvSpPr>
          <p:cNvPr id="113" name="Text Placeholder 111">
            <a:extLst>
              <a:ext uri="{FF2B5EF4-FFF2-40B4-BE49-F238E27FC236}">
                <a16:creationId xmlns:a16="http://schemas.microsoft.com/office/drawing/2014/main" id="{7824295D-41F7-4255-BC2A-AB6C602FA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13" y="795528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date and time</a:t>
            </a:r>
          </a:p>
        </p:txBody>
      </p:sp>
      <p:sp>
        <p:nvSpPr>
          <p:cNvPr id="114" name="Text Placeholder 111">
            <a:extLst>
              <a:ext uri="{FF2B5EF4-FFF2-40B4-BE49-F238E27FC236}">
                <a16:creationId xmlns:a16="http://schemas.microsoft.com/office/drawing/2014/main" id="{08751DE2-D663-4AAF-BEE2-A94A06A47C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13" y="822960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location</a:t>
            </a:r>
          </a:p>
        </p:txBody>
      </p:sp>
      <p:sp>
        <p:nvSpPr>
          <p:cNvPr id="100" name="object 11">
            <a:extLst>
              <a:ext uri="{FF2B5EF4-FFF2-40B4-BE49-F238E27FC236}">
                <a16:creationId xmlns:a16="http://schemas.microsoft.com/office/drawing/2014/main" id="{72920F9D-92A9-4BD2-B36A-2C2D4CDEBB3C}"/>
              </a:ext>
            </a:extLst>
          </p:cNvPr>
          <p:cNvSpPr txBox="1">
            <a:spLocks/>
          </p:cNvSpPr>
          <p:nvPr userDrawn="1"/>
        </p:nvSpPr>
        <p:spPr>
          <a:xfrm>
            <a:off x="457186" y="281442"/>
            <a:ext cx="6858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You’re Invited!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Unearthing Cultural Wellness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Through Dance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7585912-696F-47D0-A51D-2E181070DE7E}"/>
              </a:ext>
            </a:extLst>
          </p:cNvPr>
          <p:cNvSpPr/>
          <p:nvPr userDrawn="1"/>
        </p:nvSpPr>
        <p:spPr>
          <a:xfrm rot="10800000" flipH="1">
            <a:off x="457186" y="1371600"/>
            <a:ext cx="4627770" cy="5669280"/>
          </a:xfrm>
          <a:prstGeom prst="rect">
            <a:avLst/>
          </a:prstGeom>
          <a:gradFill>
            <a:gsLst>
              <a:gs pos="0">
                <a:schemeClr val="bg1"/>
              </a:gs>
              <a:gs pos="25000">
                <a:srgbClr val="FFFFFF">
                  <a:alpha val="90000"/>
                </a:srgb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29B6EF6E-EBFA-4D8A-B172-E94FAF642E93}"/>
              </a:ext>
            </a:extLst>
          </p:cNvPr>
          <p:cNvSpPr txBox="1">
            <a:spLocks/>
          </p:cNvSpPr>
          <p:nvPr userDrawn="1"/>
        </p:nvSpPr>
        <p:spPr>
          <a:xfrm>
            <a:off x="457186" y="1737360"/>
            <a:ext cx="3291840" cy="3890809"/>
          </a:xfrm>
          <a:prstGeom prst="rect">
            <a:avLst/>
          </a:prstGeom>
        </p:spPr>
        <p:txBody>
          <a:bodyPr vert="horz" wrap="square" lIns="18288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061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program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is designed to raise awareness of the impact of cultural practices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humans over time and how the use of similar practices today can support our wellbeing.  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Explore the roots of dance, 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dentify how dance supports healthy longevity and unearth the contribution and meaning of dances from diverse cultures.  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1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>
            <a:extLst>
              <a:ext uri="{FF2B5EF4-FFF2-40B4-BE49-F238E27FC236}">
                <a16:creationId xmlns:a16="http://schemas.microsoft.com/office/drawing/2014/main" id="{38521737-2DF4-4EC1-8F14-600C8AFA0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l="9677" r="9677"/>
          <a:stretch/>
        </p:blipFill>
        <p:spPr bwMode="auto">
          <a:xfrm>
            <a:off x="457186" y="1371600"/>
            <a:ext cx="6857990" cy="566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object 3">
            <a:extLst>
              <a:ext uri="{FF2B5EF4-FFF2-40B4-BE49-F238E27FC236}">
                <a16:creationId xmlns:a16="http://schemas.microsoft.com/office/drawing/2014/main" id="{EDEB9686-1836-4A36-964A-8F03248A6FBD}"/>
              </a:ext>
            </a:extLst>
          </p:cNvPr>
          <p:cNvSpPr/>
          <p:nvPr userDrawn="1"/>
        </p:nvSpPr>
        <p:spPr>
          <a:xfrm>
            <a:off x="457199" y="7223760"/>
            <a:ext cx="6857991" cy="1280160"/>
          </a:xfrm>
          <a:prstGeom prst="roundRect">
            <a:avLst/>
          </a:prstGeom>
          <a:ln w="12700">
            <a:solidFill>
              <a:srgbClr val="09A15E"/>
            </a:solidFill>
          </a:ln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7" name="Google Shape;102;p13">
            <a:extLst>
              <a:ext uri="{FF2B5EF4-FFF2-40B4-BE49-F238E27FC236}">
                <a16:creationId xmlns:a16="http://schemas.microsoft.com/office/drawing/2014/main" id="{12BEE247-A60C-4DB0-BE58-FDAC68BD241F}"/>
              </a:ext>
            </a:extLst>
          </p:cNvPr>
          <p:cNvSpPr txBox="1"/>
          <p:nvPr userDrawn="1"/>
        </p:nvSpPr>
        <p:spPr>
          <a:xfrm>
            <a:off x="1371600" y="9166860"/>
            <a:ext cx="20097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latin typeface="+mn-lt"/>
                <a:ea typeface="Open Sans"/>
                <a:cs typeface="Open Sans"/>
                <a:sym typeface="Open Sans"/>
              </a:rPr>
              <a:t>Get involved. Contact:</a:t>
            </a:r>
          </a:p>
        </p:txBody>
      </p:sp>
      <p:sp>
        <p:nvSpPr>
          <p:cNvPr id="109" name="Picture Placeholder 4">
            <a:extLst>
              <a:ext uri="{FF2B5EF4-FFF2-40B4-BE49-F238E27FC236}">
                <a16:creationId xmlns:a16="http://schemas.microsoft.com/office/drawing/2014/main" id="{B489265E-5DEB-49AF-8014-A40DF4869C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640" y="8595360"/>
            <a:ext cx="822960" cy="82296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0" name="Text Placeholder 23">
            <a:extLst>
              <a:ext uri="{FF2B5EF4-FFF2-40B4-BE49-F238E27FC236}">
                <a16:creationId xmlns:a16="http://schemas.microsoft.com/office/drawing/2014/main" id="{2BF64D46-B16A-452E-B056-2DB800DDA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91840" y="9006841"/>
            <a:ext cx="3840434" cy="59436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buNone/>
              <a:defRPr sz="1200" b="1">
                <a:solidFill>
                  <a:srgbClr val="00063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name and email/phone</a:t>
            </a:r>
          </a:p>
        </p:txBody>
      </p:sp>
      <p:sp>
        <p:nvSpPr>
          <p:cNvPr id="108" name="Google Shape;103;p13">
            <a:extLst>
              <a:ext uri="{FF2B5EF4-FFF2-40B4-BE49-F238E27FC236}">
                <a16:creationId xmlns:a16="http://schemas.microsoft.com/office/drawing/2014/main" id="{78FE4198-F320-405E-AA34-03BFE59A915E}"/>
              </a:ext>
            </a:extLst>
          </p:cNvPr>
          <p:cNvSpPr txBox="1"/>
          <p:nvPr userDrawn="1"/>
        </p:nvSpPr>
        <p:spPr>
          <a:xfrm>
            <a:off x="1371600" y="8595360"/>
            <a:ext cx="5760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“To understand the culture, study the dance. To understand the dance, study the people.”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Charles Davis (Choreographer and dancer)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DC4F793A-5334-4F33-943F-AF26E1171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19" y="7223760"/>
            <a:ext cx="630936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topic and number of sessions</a:t>
            </a:r>
          </a:p>
          <a:p>
            <a:pPr lvl="0"/>
            <a:endParaRPr lang="en-US" dirty="0"/>
          </a:p>
        </p:txBody>
      </p:sp>
      <p:sp>
        <p:nvSpPr>
          <p:cNvPr id="113" name="Text Placeholder 111">
            <a:extLst>
              <a:ext uri="{FF2B5EF4-FFF2-40B4-BE49-F238E27FC236}">
                <a16:creationId xmlns:a16="http://schemas.microsoft.com/office/drawing/2014/main" id="{7824295D-41F7-4255-BC2A-AB6C602FA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13" y="795528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date and time</a:t>
            </a:r>
          </a:p>
        </p:txBody>
      </p:sp>
      <p:sp>
        <p:nvSpPr>
          <p:cNvPr id="114" name="Text Placeholder 111">
            <a:extLst>
              <a:ext uri="{FF2B5EF4-FFF2-40B4-BE49-F238E27FC236}">
                <a16:creationId xmlns:a16="http://schemas.microsoft.com/office/drawing/2014/main" id="{08751DE2-D663-4AAF-BEE2-A94A06A47C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13" y="8229600"/>
            <a:ext cx="630936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location</a:t>
            </a:r>
          </a:p>
        </p:txBody>
      </p:sp>
      <p:sp>
        <p:nvSpPr>
          <p:cNvPr id="100" name="object 11">
            <a:extLst>
              <a:ext uri="{FF2B5EF4-FFF2-40B4-BE49-F238E27FC236}">
                <a16:creationId xmlns:a16="http://schemas.microsoft.com/office/drawing/2014/main" id="{72920F9D-92A9-4BD2-B36A-2C2D4CDEBB3C}"/>
              </a:ext>
            </a:extLst>
          </p:cNvPr>
          <p:cNvSpPr txBox="1">
            <a:spLocks/>
          </p:cNvSpPr>
          <p:nvPr userDrawn="1"/>
        </p:nvSpPr>
        <p:spPr>
          <a:xfrm>
            <a:off x="457176" y="195475"/>
            <a:ext cx="6858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You’re Invited!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Unearthing Cultural Wellness</a:t>
            </a:r>
          </a:p>
          <a:p>
            <a:pPr marL="0" marR="23367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06160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Through Dance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7585912-696F-47D0-A51D-2E181070DE7E}"/>
              </a:ext>
            </a:extLst>
          </p:cNvPr>
          <p:cNvSpPr/>
          <p:nvPr userDrawn="1"/>
        </p:nvSpPr>
        <p:spPr>
          <a:xfrm rot="10800000" flipH="1">
            <a:off x="457186" y="1371600"/>
            <a:ext cx="4627770" cy="5669280"/>
          </a:xfrm>
          <a:prstGeom prst="rect">
            <a:avLst/>
          </a:prstGeom>
          <a:gradFill>
            <a:gsLst>
              <a:gs pos="0">
                <a:schemeClr val="bg1"/>
              </a:gs>
              <a:gs pos="25000">
                <a:srgbClr val="FFFFFF">
                  <a:alpha val="90000"/>
                </a:srgb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EE3A5A3-647D-4148-B54E-5B24A1313758}"/>
              </a:ext>
            </a:extLst>
          </p:cNvPr>
          <p:cNvSpPr txBox="1">
            <a:spLocks/>
          </p:cNvSpPr>
          <p:nvPr userDrawn="1"/>
        </p:nvSpPr>
        <p:spPr>
          <a:xfrm>
            <a:off x="457186" y="1737360"/>
            <a:ext cx="3291840" cy="3890809"/>
          </a:xfrm>
          <a:prstGeom prst="rect">
            <a:avLst/>
          </a:prstGeom>
        </p:spPr>
        <p:txBody>
          <a:bodyPr vert="horz" wrap="square" lIns="182880" tIns="12700" rIns="0" bIns="0" rtlCol="0">
            <a:spAutoFit/>
          </a:bodyPr>
          <a:lstStyle>
            <a:lvl1pPr marL="0">
              <a:defRPr sz="1400" b="1" i="0">
                <a:solidFill>
                  <a:srgbClr val="606160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061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program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is designed to raise awareness of the impact of cultural practices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humans over time and how the use of similar practices today can support our wellbeing.  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i="0" dirty="0">
                <a:solidFill>
                  <a:srgbClr val="606160"/>
                </a:solidFill>
                <a:effectLst/>
                <a:latin typeface="Arial" panose="020B0604020202020204" pitchFamily="34" charset="0"/>
              </a:rPr>
              <a:t>Explore the roots of dance, 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dentify how dance supports healthy longevity and unearth the contribution and meaning of dances from diverse cultures.  </a:t>
            </a:r>
            <a:endParaRPr lang="en-US" sz="1800" b="0" dirty="0">
              <a:solidFill>
                <a:srgbClr val="6061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5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1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8" r:id="rId2"/>
    <p:sldLayoutId id="2147483689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98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2C46C59-9529-445C-B37A-B7DB5D3CF6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CEFD5-C9FF-444A-8807-0F7F0C8ADB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105D9-C7F1-4E3E-BDE0-0FCACC47C5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98E5B-17F2-43C5-BBDB-36F34FA04D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0ED45-E67A-433D-A5E5-77B95903EE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A43D3BC-7044-44EB-A1B8-8DFCB232E1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85288-9F51-4A26-8D9D-2EE4FBE2D8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592F5-1231-4077-8DC2-CA0C15A29F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2940C4-BAA6-4360-9E99-BB1109B035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970CC8-9CBC-4C73-BF40-E89922FFB7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8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9A400B3-116D-4DA3-B9E0-E010FF1917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CBB30-06B8-4AC5-938E-74A07B14C8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7DE83-4D1D-4FF0-8389-23EFA9B7C4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FF1B0-3691-48D2-8F10-4A86533F0B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8BAD1-8441-4E2F-AA2C-1AE451C02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0051"/>
      </p:ext>
    </p:extLst>
  </p:cSld>
  <p:clrMapOvr>
    <a:masterClrMapping/>
  </p:clrMapOvr>
</p:sld>
</file>

<file path=ppt/theme/theme1.xml><?xml version="1.0" encoding="utf-8"?>
<a:theme xmlns:a="http://schemas.openxmlformats.org/drawingml/2006/main" name="Aging Through The 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ng Through The Ages" id="{9CF7753C-17D1-4E37-98C0-FC4A50E1CED8}" vid="{8C4F1277-B92D-4BC4-9B9B-27E5823B251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7FCD39F41A1D4D83FCFCD657F48F12" ma:contentTypeVersion="14" ma:contentTypeDescription="Create a new document." ma:contentTypeScope="" ma:versionID="898cab2262bb5e6fba77ced26411b8f9">
  <xsd:schema xmlns:xsd="http://www.w3.org/2001/XMLSchema" xmlns:xs="http://www.w3.org/2001/XMLSchema" xmlns:p="http://schemas.microsoft.com/office/2006/metadata/properties" xmlns:ns2="bd59869c-8c19-4d89-ad34-dc7b09787b4b" xmlns:ns3="2a5d7c57-f217-4c91-a592-825cc7a3238f" targetNamespace="http://schemas.microsoft.com/office/2006/metadata/properties" ma:root="true" ma:fieldsID="f9a9b796c9129d63b0e3b5df8733248c" ns2:_="" ns3:_="">
    <xsd:import namespace="bd59869c-8c19-4d89-ad34-dc7b09787b4b"/>
    <xsd:import namespace="2a5d7c57-f217-4c91-a592-825cc7a323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Details" minOccurs="0"/>
                <xsd:element ref="ns3:SharedWithUsers" minOccurs="0"/>
                <xsd:element ref="ns2:Document_x0020_View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9869c-8c19-4d89-ad34-dc7b09787b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Document_x0020_View" ma:index="16" nillable="true" ma:displayName="Document View" ma:format="Image" ma:internalName="Document_x0020_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d7c57-f217-4c91-a592-825cc7a3238f" elementFormDefault="qualified">
    <xsd:import namespace="http://schemas.microsoft.com/office/2006/documentManagement/types"/>
    <xsd:import namespace="http://schemas.microsoft.com/office/infopath/2007/PartnerControls"/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View xmlns="bd59869c-8c19-4d89-ad34-dc7b09787b4b">
      <Url xsi:nil="true"/>
      <Description xsi:nil="true"/>
    </Document_x0020_View>
  </documentManagement>
</p:properties>
</file>

<file path=customXml/itemProps1.xml><?xml version="1.0" encoding="utf-8"?>
<ds:datastoreItem xmlns:ds="http://schemas.openxmlformats.org/officeDocument/2006/customXml" ds:itemID="{1F16C627-02E6-4081-BDE3-FEA405FAF5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D7A884-29C8-4137-84E5-9613100EF7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59869c-8c19-4d89-ad34-dc7b09787b4b"/>
    <ds:schemaRef ds:uri="2a5d7c57-f217-4c91-a592-825cc7a323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3F33F2-6DBA-4D2A-B6CC-C93BF4342406}">
  <ds:schemaRefs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2a5d7c57-f217-4c91-a592-825cc7a3238f"/>
    <ds:schemaRef ds:uri="bd59869c-8c19-4d89-ad34-dc7b09787b4b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Unearthing Culutural Wellness Flyer</Template>
  <TotalTime>0</TotalTime>
  <Words>0</Words>
  <Application>Microsoft Office PowerPoint</Application>
  <PresentationFormat>Custom</PresentationFormat>
  <Paragraphs>0</Paragraphs>
  <Slides>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Segoe UI</vt:lpstr>
      <vt:lpstr>Courier New</vt:lpstr>
      <vt:lpstr>Arial</vt:lpstr>
      <vt:lpstr>Symbol</vt:lpstr>
      <vt:lpstr>Calibri</vt:lpstr>
      <vt:lpstr>Aging Through The Ages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 Hillberry</dc:creator>
  <cp:lastModifiedBy>Kai Hillberry</cp:lastModifiedBy>
  <cp:revision>1</cp:revision>
  <dcterms:created xsi:type="dcterms:W3CDTF">2022-05-04T18:00:42Z</dcterms:created>
  <dcterms:modified xsi:type="dcterms:W3CDTF">2022-05-04T18:01:33Z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0x0101002A7FCD39F41A1D4D83FCFCD657F48F12</vt:lpwstr>
  </property>
</Properties>
</file>